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58" r:id="rId3"/>
    <p:sldId id="259" r:id="rId4"/>
    <p:sldId id="257" r:id="rId5"/>
    <p:sldId id="261" r:id="rId6"/>
    <p:sldId id="275" r:id="rId7"/>
    <p:sldId id="276" r:id="rId8"/>
    <p:sldId id="277" r:id="rId9"/>
    <p:sldId id="270" r:id="rId10"/>
    <p:sldId id="271" r:id="rId11"/>
    <p:sldId id="272" r:id="rId12"/>
    <p:sldId id="274" r:id="rId13"/>
    <p:sldId id="260" r:id="rId14"/>
    <p:sldId id="263" r:id="rId15"/>
    <p:sldId id="264" r:id="rId16"/>
    <p:sldId id="278" r:id="rId17"/>
    <p:sldId id="265" r:id="rId18"/>
    <p:sldId id="266" r:id="rId19"/>
    <p:sldId id="267" r:id="rId20"/>
    <p:sldId id="268" r:id="rId21"/>
    <p:sldId id="269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9" r:id="rId33"/>
    <p:sldId id="289" r:id="rId34"/>
    <p:sldId id="290" r:id="rId35"/>
    <p:sldId id="291" r:id="rId36"/>
    <p:sldId id="292" r:id="rId37"/>
    <p:sldId id="300" r:id="rId38"/>
    <p:sldId id="293" r:id="rId39"/>
    <p:sldId id="294" r:id="rId40"/>
    <p:sldId id="295" r:id="rId41"/>
    <p:sldId id="296" r:id="rId42"/>
    <p:sldId id="297" r:id="rId43"/>
    <p:sldId id="298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530728470262814"/>
          <c:y val="3.5080645161290488E-2"/>
          <c:w val="0.78358416282870258"/>
          <c:h val="0.77753507927485754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7">
              <a:noFill/>
            </a:ln>
          </c:spPr>
          <c:marker>
            <c:symbol val="none"/>
          </c:marker>
          <c:xVal>
            <c:strRef>
              <c:f>Sheet1!$A$2:$A$4</c:f>
              <c:strCache>
                <c:ptCount val="3"/>
                <c:pt idx="0">
                  <c:v>Placebo (n=771)</c:v>
                </c:pt>
                <c:pt idx="1">
                  <c:v>BG-12 BID (n=769)</c:v>
                </c:pt>
                <c:pt idx="2">
                  <c:v>BG-12 TID (n=761)</c:v>
                </c:pt>
              </c:strCache>
            </c:strRef>
          </c:xVal>
          <c:yVal>
            <c:numRef>
              <c:f>Sheet1!$B$2:$B$4</c:f>
              <c:numCache>
                <c:formatCode>0.000</c:formatCode>
                <c:ptCount val="3"/>
                <c:pt idx="0">
                  <c:v>0.37100000000000088</c:v>
                </c:pt>
                <c:pt idx="1">
                  <c:v>0.19100000000000003</c:v>
                </c:pt>
                <c:pt idx="2">
                  <c:v>0.19100000000000003</c:v>
                </c:pt>
              </c:numCache>
            </c:numRef>
          </c:yVal>
        </c:ser>
        <c:dLbls/>
        <c:axId val="111305472"/>
        <c:axId val="111307008"/>
      </c:scatterChart>
      <c:valAx>
        <c:axId val="111305472"/>
        <c:scaling>
          <c:orientation val="minMax"/>
          <c:max val="96"/>
          <c:min val="0"/>
        </c:scaling>
        <c:axPos val="b"/>
        <c:numFmt formatCode="General" sourceLinked="1"/>
        <c:tickLblPos val="nextTo"/>
        <c:spPr>
          <a:ln w="28575">
            <a:solidFill>
              <a:srgbClr val="000000"/>
            </a:solidFill>
          </a:ln>
        </c:spPr>
        <c:txPr>
          <a:bodyPr rot="0" vert="horz"/>
          <a:lstStyle/>
          <a:p>
            <a:pPr>
              <a:defRPr lang="en-GB"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111307008"/>
        <c:crosses val="autoZero"/>
        <c:crossBetween val="midCat"/>
        <c:majorUnit val="12"/>
      </c:valAx>
      <c:valAx>
        <c:axId val="111307008"/>
        <c:scaling>
          <c:orientation val="minMax"/>
          <c:max val="0.60000000000000064"/>
          <c:min val="0"/>
        </c:scaling>
        <c:axPos val="l"/>
        <c:title>
          <c:tx>
            <c:rich>
              <a:bodyPr/>
              <a:lstStyle/>
              <a:p>
                <a:pPr>
                  <a:defRPr lang="en-GB"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b="1" dirty="0" smtClean="0">
                    <a:solidFill>
                      <a:srgbClr val="000000"/>
                    </a:solidFill>
                  </a:rPr>
                  <a:t>Proportion Relapsed</a:t>
                </a:r>
                <a:endParaRPr lang="en-GB" b="1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1699890167021474"/>
            </c:manualLayout>
          </c:layout>
        </c:title>
        <c:numFmt formatCode="0.0" sourceLinked="0"/>
        <c:tickLblPos val="nextTo"/>
        <c:spPr>
          <a:ln w="28575">
            <a:solidFill>
              <a:srgbClr val="000000"/>
            </a:solidFill>
          </a:ln>
        </c:spPr>
        <c:txPr>
          <a:bodyPr/>
          <a:lstStyle/>
          <a:p>
            <a:pPr>
              <a:defRPr lang="en-GB" b="1">
                <a:solidFill>
                  <a:srgbClr val="000000"/>
                </a:solidFill>
              </a:defRPr>
            </a:pPr>
            <a:endParaRPr lang="el-GR"/>
          </a:p>
        </c:txPr>
        <c:crossAx val="111305472"/>
        <c:crosses val="autoZero"/>
        <c:crossBetween val="midCat"/>
        <c:majorUnit val="0.1"/>
      </c:valAx>
      <c:spPr>
        <a:noFill/>
        <a:ln w="25402">
          <a:noFill/>
        </a:ln>
      </c:spPr>
    </c:plotArea>
    <c:plotVisOnly val="1"/>
    <c:dispBlanksAs val="gap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el-GR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133635418215013"/>
          <c:y val="3.5080645161290482E-2"/>
          <c:w val="0.79965796260030275"/>
          <c:h val="0.7775350792748576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spPr>
              <a:solidFill>
                <a:srgbClr val="5F6A72"/>
              </a:solidFill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spPr>
              <a:solidFill>
                <a:srgbClr val="782964"/>
              </a:solidFill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spPr>
              <a:solidFill>
                <a:srgbClr val="00A0DF"/>
              </a:solidFill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errBars>
            <c:errBarType val="both"/>
            <c:errValType val="cust"/>
            <c:plus>
              <c:numRef>
                <c:f>Sheet1!$A$7:$C$7</c:f>
                <c:numCache>
                  <c:formatCode>General</c:formatCode>
                  <c:ptCount val="3"/>
                  <c:pt idx="0">
                    <c:v>5.1999999999999998E-2</c:v>
                  </c:pt>
                  <c:pt idx="1">
                    <c:v>3.3000000000000002E-2</c:v>
                  </c:pt>
                  <c:pt idx="2">
                    <c:v>3.3000000000000002E-2</c:v>
                  </c:pt>
                </c:numCache>
              </c:numRef>
            </c:plus>
            <c:minus>
              <c:numRef>
                <c:f>Sheet1!$A$8:$C$8</c:f>
                <c:numCache>
                  <c:formatCode>General</c:formatCode>
                  <c:ptCount val="3"/>
                  <c:pt idx="0">
                    <c:v>4.5000000000000012E-2</c:v>
                  </c:pt>
                  <c:pt idx="1">
                    <c:v>2.7000000000000159E-2</c:v>
                  </c:pt>
                  <c:pt idx="2">
                    <c:v>2.8000000000000001E-2</c:v>
                  </c:pt>
                </c:numCache>
              </c:numRef>
            </c:minus>
            <c:spPr>
              <a:ln w="19051">
                <a:solidFill>
                  <a:srgbClr val="000000"/>
                </a:solidFill>
              </a:ln>
            </c:spPr>
          </c:errBars>
          <c:cat>
            <c:strRef>
              <c:f>Sheet1!$A$2:$A$4</c:f>
              <c:strCache>
                <c:ptCount val="3"/>
                <c:pt idx="0">
                  <c:v>Placebo (n=771)</c:v>
                </c:pt>
                <c:pt idx="1">
                  <c:v>DMF bid 
(n=769)</c:v>
                </c:pt>
                <c:pt idx="2">
                  <c:v>DMF tid 
(n=761)</c:v>
                </c:pt>
              </c:strCache>
            </c:strRef>
          </c:cat>
          <c:val>
            <c:numRef>
              <c:f>Sheet1!$B$2:$B$4</c:f>
              <c:numCache>
                <c:formatCode>0.000</c:formatCode>
                <c:ptCount val="3"/>
                <c:pt idx="0">
                  <c:v>0.37100000000000088</c:v>
                </c:pt>
                <c:pt idx="1">
                  <c:v>0.191</c:v>
                </c:pt>
                <c:pt idx="2">
                  <c:v>0.191</c:v>
                </c:pt>
              </c:numCache>
            </c:numRef>
          </c:val>
        </c:ser>
        <c:dLbls/>
        <c:gapWidth val="100"/>
        <c:axId val="63868288"/>
        <c:axId val="63890560"/>
      </c:barChart>
      <c:catAx>
        <c:axId val="63868288"/>
        <c:scaling>
          <c:orientation val="minMax"/>
        </c:scaling>
        <c:axPos val="b"/>
        <c:numFmt formatCode="General" sourceLinked="1"/>
        <c:tickLblPos val="nextTo"/>
        <c:spPr>
          <a:ln w="28575">
            <a:solidFill>
              <a:srgbClr val="000000"/>
            </a:solidFill>
          </a:ln>
        </c:spPr>
        <c:txPr>
          <a:bodyPr/>
          <a:lstStyle/>
          <a:p>
            <a:pPr>
              <a:defRPr lang="en-GB" b="1">
                <a:solidFill>
                  <a:srgbClr val="000000"/>
                </a:solidFill>
              </a:defRPr>
            </a:pPr>
            <a:endParaRPr lang="el-GR"/>
          </a:p>
        </c:txPr>
        <c:crossAx val="63890560"/>
        <c:crosses val="autoZero"/>
        <c:auto val="1"/>
        <c:lblAlgn val="ctr"/>
        <c:lblOffset val="100"/>
      </c:catAx>
      <c:valAx>
        <c:axId val="63890560"/>
        <c:scaling>
          <c:orientation val="minMax"/>
          <c:max val="0.60000000000000064"/>
          <c:min val="0"/>
        </c:scaling>
        <c:axPos val="l"/>
        <c:title>
          <c:tx>
            <c:rich>
              <a:bodyPr/>
              <a:lstStyle/>
              <a:p>
                <a:pPr>
                  <a:defRPr lang="en-GB"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b="0" dirty="0">
                    <a:solidFill>
                      <a:srgbClr val="000000"/>
                    </a:solidFill>
                  </a:rPr>
                  <a:t>Adjusted </a:t>
                </a:r>
                <a:r>
                  <a:rPr lang="en-GB" b="0" dirty="0" smtClean="0">
                    <a:solidFill>
                      <a:srgbClr val="000000"/>
                    </a:solidFill>
                  </a:rPr>
                  <a:t>Annualized Relapse Rate</a:t>
                </a:r>
                <a:endParaRPr lang="en-GB" b="0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2.7894331433052241E-2"/>
              <c:y val="0.10195156257353409"/>
            </c:manualLayout>
          </c:layout>
        </c:title>
        <c:numFmt formatCode="0.0" sourceLinked="0"/>
        <c:tickLblPos val="nextTo"/>
        <c:spPr>
          <a:ln w="28575">
            <a:solidFill>
              <a:srgbClr val="000000"/>
            </a:solidFill>
          </a:ln>
        </c:spPr>
        <c:txPr>
          <a:bodyPr/>
          <a:lstStyle/>
          <a:p>
            <a:pPr>
              <a:defRPr lang="en-GB" b="1" baseline="0">
                <a:solidFill>
                  <a:srgbClr val="000000"/>
                </a:solidFill>
              </a:defRPr>
            </a:pPr>
            <a:endParaRPr lang="el-GR"/>
          </a:p>
        </c:txPr>
        <c:crossAx val="63868288"/>
        <c:crosses val="autoZero"/>
        <c:crossBetween val="between"/>
      </c:valAx>
      <c:spPr>
        <a:noFill/>
        <a:ln w="25402">
          <a:noFill/>
        </a:ln>
      </c:spPr>
    </c:plotArea>
    <c:plotVisOnly val="1"/>
    <c:dispBlanksAs val="gap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el-G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plotArea>
      <c:layout>
        <c:manualLayout>
          <c:layoutTarget val="inner"/>
          <c:xMode val="edge"/>
          <c:yMode val="edge"/>
          <c:x val="0.23965602304607964"/>
          <c:y val="4.9360628341478967E-2"/>
          <c:w val="0.74375033971225846"/>
          <c:h val="0.6964084409448826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spPr>
              <a:solidFill>
                <a:srgbClr val="007DC3"/>
              </a:solidFill>
            </c:spPr>
          </c:dPt>
          <c:dPt>
            <c:idx val="2"/>
            <c:spPr>
              <a:solidFill>
                <a:srgbClr val="1AB7EA"/>
              </a:solidFill>
            </c:spPr>
          </c:dPt>
          <c:dLbls>
            <c:numFmt formatCode="#,##0.00" sourceLinked="0"/>
            <c:txPr>
              <a:bodyPr/>
              <a:lstStyle/>
              <a:p>
                <a:pPr>
                  <a:defRPr sz="1199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l-GR"/>
              </a:p>
            </c:txPr>
            <c:dLblPos val="inEnd"/>
            <c:showVal val="1"/>
          </c:dLbls>
          <c:cat>
            <c:strRef>
              <c:f>Sheet1!$A$2:$A$4</c:f>
              <c:strCache>
                <c:ptCount val="3"/>
                <c:pt idx="0">
                  <c:v>Placebo</c:v>
                </c:pt>
                <c:pt idx="1">
                  <c:v>Teriflunomide 7 mg</c:v>
                </c:pt>
                <c:pt idx="2">
                  <c:v>Teriflunomide 14 mg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0.54</c:v>
                </c:pt>
                <c:pt idx="1">
                  <c:v>0.37000000000000038</c:v>
                </c:pt>
                <c:pt idx="2">
                  <c:v>0.37000000000000038</c:v>
                </c:pt>
              </c:numCache>
            </c:numRef>
          </c:val>
        </c:ser>
        <c:dLbls/>
        <c:gapWidth val="50"/>
        <c:axId val="141703040"/>
        <c:axId val="141704576"/>
      </c:barChart>
      <c:catAx>
        <c:axId val="141703040"/>
        <c:scaling>
          <c:orientation val="minMax"/>
        </c:scaling>
        <c:axPos val="b"/>
        <c:tickLblPos val="none"/>
        <c:spPr>
          <a:ln w="19021">
            <a:solidFill>
              <a:srgbClr val="000000"/>
            </a:solidFill>
          </a:ln>
        </c:spPr>
        <c:txPr>
          <a:bodyPr/>
          <a:lstStyle/>
          <a:p>
            <a:pPr>
              <a:defRPr sz="1398"/>
            </a:pPr>
            <a:endParaRPr lang="el-GR"/>
          </a:p>
        </c:txPr>
        <c:crossAx val="141704576"/>
        <c:crosses val="autoZero"/>
        <c:auto val="1"/>
        <c:lblAlgn val="ctr"/>
        <c:lblOffset val="100"/>
      </c:catAx>
      <c:valAx>
        <c:axId val="141704576"/>
        <c:scaling>
          <c:orientation val="minMax"/>
        </c:scaling>
        <c:axPos val="l"/>
        <c:numFmt formatCode="#,##0.0" sourceLinked="0"/>
        <c:tickLblPos val="nextTo"/>
        <c:spPr>
          <a:ln w="19021">
            <a:solidFill>
              <a:srgbClr val="000000"/>
            </a:solidFill>
          </a:ln>
        </c:spPr>
        <c:txPr>
          <a:bodyPr/>
          <a:lstStyle/>
          <a:p>
            <a:pPr>
              <a:defRPr sz="1398">
                <a:latin typeface="Arial" pitchFamily="34" charset="0"/>
                <a:cs typeface="Arial" pitchFamily="34" charset="0"/>
              </a:defRPr>
            </a:pPr>
            <a:endParaRPr lang="el-GR"/>
          </a:p>
        </c:txPr>
        <c:crossAx val="141703040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797"/>
      </a:pPr>
      <a:endParaRPr lang="el-G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plotArea>
      <c:layout>
        <c:manualLayout>
          <c:layoutTarget val="inner"/>
          <c:xMode val="edge"/>
          <c:yMode val="edge"/>
          <c:x val="0.17453004453110879"/>
          <c:y val="9.5959567692213726E-2"/>
          <c:w val="0.74591069809855615"/>
          <c:h val="0.8587147182779328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rgbClr val="BFBFBF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Fingolimod 0.5 mg</c:v>
                </c:pt>
              </c:strCache>
            </c:strRef>
          </c:tx>
          <c:spPr>
            <a:solidFill>
              <a:srgbClr val="E36F1E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0.18000000000000024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Fingolimod 1.25 mg</c:v>
                </c:pt>
              </c:strCache>
            </c:strRef>
          </c:tx>
          <c:spPr>
            <a:solidFill>
              <a:srgbClr val="FFCC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0.16</c:v>
                </c:pt>
              </c:numCache>
            </c:numRef>
          </c:val>
        </c:ser>
        <c:dLbls/>
        <c:gapWidth val="79"/>
        <c:overlap val="-36"/>
        <c:axId val="163011200"/>
        <c:axId val="163012992"/>
      </c:barChart>
      <c:catAx>
        <c:axId val="163011200"/>
        <c:scaling>
          <c:orientation val="minMax"/>
        </c:scaling>
        <c:axPos val="b"/>
        <c:numFmt formatCode="General" sourceLinked="1"/>
        <c:tickLblPos val="nextTo"/>
        <c:spPr>
          <a:ln w="28575">
            <a:solidFill>
              <a:schemeClr val="tx1"/>
            </a:solidFill>
          </a:ln>
        </c:spPr>
        <c:crossAx val="163012992"/>
        <c:crosses val="autoZero"/>
        <c:auto val="1"/>
        <c:lblAlgn val="ctr"/>
        <c:lblOffset val="100"/>
      </c:catAx>
      <c:valAx>
        <c:axId val="163012992"/>
        <c:scaling>
          <c:orientation val="minMax"/>
          <c:max val="0.5"/>
        </c:scaling>
        <c:axPos val="l"/>
        <c:numFmt formatCode="General" sourceLinked="1"/>
        <c:tickLblPos val="nextTo"/>
        <c:spPr>
          <a:ln w="28575">
            <a:solidFill>
              <a:schemeClr val="tx1"/>
            </a:solidFill>
          </a:ln>
        </c:spPr>
        <c:crossAx val="163011200"/>
        <c:crosses val="autoZero"/>
        <c:crossBetween val="between"/>
        <c:majorUnit val="0.1"/>
      </c:valAx>
      <c:spPr>
        <a:noFill/>
        <a:ln w="1645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el-GR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plotArea>
      <c:layout>
        <c:manualLayout>
          <c:layoutTarget val="inner"/>
          <c:xMode val="edge"/>
          <c:yMode val="edge"/>
          <c:x val="0.18256650381244788"/>
          <c:y val="9.5959567692213268E-2"/>
          <c:w val="0.81743349618755323"/>
          <c:h val="0.8587147182779328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rgbClr val="BFBFBF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Fingolimod 0.5 mg</c:v>
                </c:pt>
              </c:strCache>
            </c:strRef>
          </c:tx>
          <c:spPr>
            <a:solidFill>
              <a:srgbClr val="E36F1E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0.21000000000000021</c:v>
                </c:pt>
              </c:numCache>
            </c:numRef>
          </c:val>
        </c:ser>
        <c:dLbls/>
        <c:overlap val="-60"/>
        <c:axId val="163043200"/>
        <c:axId val="163044736"/>
      </c:barChart>
      <c:catAx>
        <c:axId val="163043200"/>
        <c:scaling>
          <c:orientation val="minMax"/>
        </c:scaling>
        <c:axPos val="b"/>
        <c:numFmt formatCode="General" sourceLinked="1"/>
        <c:tickLblPos val="nextTo"/>
        <c:spPr>
          <a:ln w="28575">
            <a:solidFill>
              <a:schemeClr val="tx1"/>
            </a:solidFill>
          </a:ln>
        </c:spPr>
        <c:crossAx val="163044736"/>
        <c:crosses val="autoZero"/>
        <c:auto val="1"/>
        <c:lblAlgn val="ctr"/>
        <c:lblOffset val="100"/>
      </c:catAx>
      <c:valAx>
        <c:axId val="163044736"/>
        <c:scaling>
          <c:orientation val="minMax"/>
          <c:max val="0.5"/>
        </c:scaling>
        <c:axPos val="l"/>
        <c:numFmt formatCode="General" sourceLinked="1"/>
        <c:tickLblPos val="nextTo"/>
        <c:spPr>
          <a:ln w="28575">
            <a:solidFill>
              <a:schemeClr val="tx1"/>
            </a:solidFill>
          </a:ln>
        </c:spPr>
        <c:crossAx val="163043200"/>
        <c:crosses val="autoZero"/>
        <c:crossBetween val="between"/>
        <c:majorUnit val="0.1"/>
      </c:valAx>
      <c:spPr>
        <a:noFill/>
        <a:ln w="1645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el-G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0.05146</cdr:x>
      <cdr:y>0.79551</cdr:y>
    </cdr:from>
    <cdr:to>
      <cdr:x>0.10849</cdr:x>
      <cdr:y>0.83339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07832" y="3600449"/>
          <a:ext cx="230322" cy="17144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GB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0.67101</cdr:x>
      <cdr:y>0.33903</cdr:y>
    </cdr:from>
    <cdr:to>
      <cdr:x>0.89172</cdr:x>
      <cdr:y>0.57158</cdr:y>
    </cdr:to>
    <cdr:sp macro="" textlink="">
      <cdr:nvSpPr>
        <cdr:cNvPr id="2" name="Text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78701" y="1211476"/>
          <a:ext cx="979755" cy="8309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914400"/>
          <a:r>
            <a:rPr lang="en-US" sz="1200" b="1" dirty="0" smtClean="0">
              <a:solidFill>
                <a:srgbClr val="FF0000"/>
              </a:solidFill>
              <a:latin typeface="Arial" pitchFamily="34" charset="0"/>
            </a:rPr>
            <a:t>60%</a:t>
          </a:r>
          <a:endParaRPr lang="en-US" sz="1200" b="1" dirty="0">
            <a:solidFill>
              <a:srgbClr val="FF0000"/>
            </a:solidFill>
            <a:latin typeface="Arial" pitchFamily="34" charset="0"/>
          </a:endParaRPr>
        </a:p>
        <a:p xmlns:a="http://schemas.openxmlformats.org/drawingml/2006/main">
          <a:pPr algn="ctr" defTabSz="914400"/>
          <a:r>
            <a:rPr lang="en-US" sz="1200" b="1" dirty="0">
              <a:solidFill>
                <a:srgbClr val="000000"/>
              </a:solidFill>
              <a:latin typeface="Arial" pitchFamily="34" charset="0"/>
            </a:rPr>
            <a:t>reduction</a:t>
          </a:r>
        </a:p>
        <a:p xmlns:a="http://schemas.openxmlformats.org/drawingml/2006/main">
          <a:pPr algn="ctr" defTabSz="914400"/>
          <a:r>
            <a:rPr lang="en-US" sz="1200" b="1" dirty="0" err="1">
              <a:solidFill>
                <a:srgbClr val="000000"/>
              </a:solidFill>
              <a:latin typeface="Arial" pitchFamily="34" charset="0"/>
            </a:rPr>
            <a:t>vs</a:t>
          </a:r>
          <a:r>
            <a:rPr lang="en-US" sz="1200" b="1" dirty="0">
              <a:solidFill>
                <a:srgbClr val="000000"/>
              </a:solidFill>
              <a:latin typeface="Arial" pitchFamily="34" charset="0"/>
            </a:rPr>
            <a:t> placebo</a:t>
          </a:r>
        </a:p>
        <a:p xmlns:a="http://schemas.openxmlformats.org/drawingml/2006/main">
          <a:pPr algn="ctr" defTabSz="914400"/>
          <a:r>
            <a:rPr lang="en-US" sz="1200" b="1" i="1" dirty="0" smtClean="0">
              <a:solidFill>
                <a:srgbClr val="000000"/>
              </a:solidFill>
              <a:latin typeface="Arial" pitchFamily="34" charset="0"/>
            </a:rPr>
            <a:t>P</a:t>
          </a:r>
          <a:r>
            <a:rPr lang="en-US" sz="1200" b="1" dirty="0" smtClean="0">
              <a:solidFill>
                <a:srgbClr val="000000"/>
              </a:solidFill>
              <a:latin typeface="Arial" pitchFamily="34" charset="0"/>
            </a:rPr>
            <a:t>&lt;0.001</a:t>
          </a:r>
          <a:endParaRPr lang="en-US" sz="1200" b="1" dirty="0">
            <a:solidFill>
              <a:srgbClr val="000000"/>
            </a:solidFill>
            <a:latin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C5CDC-84B0-4830-AB47-7D99E2C9A752}" type="datetimeFigureOut">
              <a:rPr lang="el-GR" smtClean="0"/>
              <a:pPr/>
              <a:t>2/10/2014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1253-3D2E-4470-B20C-00C231ED725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54835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B7C8B-D7CA-4EED-A681-00F76E94E5CB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895838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l-GR" sz="1000" dirty="0" smtClean="0"/>
          </a:p>
          <a:p>
            <a:pPr marL="167970" indent="-167970" defTabSz="895838" eaLnBrk="1" hangingPunct="1">
              <a:buFont typeface="Arial" pitchFamily="34" charset="0"/>
              <a:buChar char="•"/>
              <a:defRPr/>
            </a:pPr>
            <a:endParaRPr lang="en-US" sz="1000" kern="0" dirty="0">
              <a:solidFill>
                <a:srgbClr val="FF0000"/>
              </a:solidFill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48" indent="-28571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843" indent="-22856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979" indent="-22856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115" indent="-22856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253" indent="-228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390" indent="-228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526" indent="-228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664" indent="-228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E1CB7F66-621B-4E8F-8D07-49FFBD000A2A}" type="slidenum">
              <a:rPr lang="en-US">
                <a:solidFill>
                  <a:prstClr val="black"/>
                </a:solidFill>
              </a:rPr>
              <a:pPr eaLnBrk="1" hangingPunct="1"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445" y="1817253"/>
            <a:ext cx="880322" cy="706010"/>
          </a:xfrm>
          <a:prstGeom prst="rect">
            <a:avLst/>
          </a:prstGeom>
          <a:noFill/>
        </p:spPr>
        <p:txBody>
          <a:bodyPr wrap="square" lIns="89582" tIns="44791" rIns="89582" bIns="44791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TEMSO: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O’Connor/pg 1298/Table 2 and pg 1300/Fig 2B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28104" y="1496065"/>
            <a:ext cx="880322" cy="706010"/>
          </a:xfrm>
          <a:prstGeom prst="rect">
            <a:avLst/>
          </a:prstGeom>
          <a:noFill/>
        </p:spPr>
        <p:txBody>
          <a:bodyPr wrap="square" lIns="89582" tIns="44791" rIns="89582" bIns="44791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TOWER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Kappos/ ECTRIMS platform/ Slide 12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67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" y="1483046"/>
            <a:ext cx="877766" cy="2306448"/>
          </a:xfrm>
          <a:prstGeom prst="rect">
            <a:avLst/>
          </a:prstGeom>
          <a:noFill/>
        </p:spPr>
        <p:txBody>
          <a:bodyPr wrap="square" lIns="89582" tIns="44791" rIns="89582" bIns="44791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TEMSO and TOWER pooled analysis: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Summary clin-efficacy-nds/pgs 94-96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Disease activity (TEMSO only)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Responses-D180-LoOI-Major Objections-Clinical Efficacy-E1-A1/pg 3 and 4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3A343-871F-491E-9005-B6A6695F6A00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3524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162" y="4344033"/>
            <a:ext cx="5450992" cy="4114485"/>
          </a:xfrm>
        </p:spPr>
        <p:txBody>
          <a:bodyPr>
            <a:normAutofit lnSpcReduction="10000"/>
          </a:bodyPr>
          <a:lstStyle/>
          <a:p>
            <a:pPr>
              <a:spcBef>
                <a:spcPts val="589"/>
              </a:spcBef>
              <a:defRPr/>
            </a:pPr>
            <a:endParaRPr lang="en-GB" sz="1000" dirty="0">
              <a:latin typeface="Aria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948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7498167-D72B-4993-A3B0-AA7C154A4617}" type="slidenum">
              <a:rPr lang="en-US" smtClean="0"/>
              <a:pPr/>
              <a:t>44</a:t>
            </a:fld>
            <a:endParaRPr lang="en-US" dirty="0" smtClean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71815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Natalizumab Core Story Slide Deck -- 2 May 2006</a:t>
            </a:r>
          </a:p>
        </p:txBody>
      </p:sp>
      <p:sp>
        <p:nvSpPr>
          <p:cNvPr id="2600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C9E93B-5F21-4D8C-A9A3-3560232860D7}" type="slidenum">
              <a:rPr lang="en-US" smtClean="0">
                <a:solidFill>
                  <a:srgbClr val="FFFFFF"/>
                </a:solidFill>
              </a:rPr>
              <a:pPr/>
              <a:t>45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010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260101" name="Rectangle 3"/>
          <p:cNvSpPr>
            <a:spLocks noGrp="1"/>
          </p:cNvSpPr>
          <p:nvPr>
            <p:ph type="body" idx="1"/>
          </p:nvPr>
        </p:nvSpPr>
        <p:spPr>
          <a:xfrm>
            <a:off x="687586" y="4343704"/>
            <a:ext cx="5482828" cy="4113892"/>
          </a:xfrm>
          <a:noFill/>
          <a:ln/>
        </p:spPr>
        <p:txBody>
          <a:bodyPr lIns="86165" tIns="43083" rIns="86165" bIns="43083"/>
          <a:lstStyle/>
          <a:p>
            <a:pPr algn="just"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B42CDB-44B3-43F4-8F4C-3C5161853A13}" type="slidenum">
              <a:rPr lang="el-GR">
                <a:solidFill>
                  <a:prstClr val="black"/>
                </a:solidFill>
              </a:rPr>
              <a:pPr/>
              <a:t>46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6613" y="4343400"/>
            <a:ext cx="5184775" cy="4116388"/>
          </a:xfrm>
          <a:noFill/>
          <a:ln/>
        </p:spPr>
        <p:txBody>
          <a:bodyPr lIns="93248" tIns="46624" rIns="93248" bIns="46624"/>
          <a:lstStyle/>
          <a:p>
            <a:pPr marL="114300" indent="-114300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5753" indent="-286828" eaLnBrk="0" hangingPunct="0">
              <a:defRPr sz="2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7311" indent="-229462" eaLnBrk="0" hangingPunct="0">
              <a:defRPr sz="2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6236" indent="-229462" eaLnBrk="0" hangingPunct="0">
              <a:defRPr sz="2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65160" indent="-229462" eaLnBrk="0" hangingPunct="0">
              <a:defRPr sz="2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24084" indent="-22946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83009" indent="-22946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41933" indent="-22946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00858" indent="-22946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917849" eaLnBrk="1" hangingPunct="1"/>
            <a:fld id="{DC7F43A3-C2CD-4D45-995F-3414A2431E62}" type="slidenum">
              <a:rPr lang="en-US" sz="1300">
                <a:solidFill>
                  <a:srgbClr val="000000"/>
                </a:solidFill>
                <a:latin typeface="Arial" pitchFamily="34" charset="0"/>
              </a:rPr>
              <a:pPr defTabSz="917849" eaLnBrk="1" hangingPunct="1"/>
              <a:t>48</a:t>
            </a:fld>
            <a:endParaRPr lang="en-US" sz="13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405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35BF1-A9F8-4545-A6B9-CCE7347B5138}" type="slidenum">
              <a:rPr lang="en-GB" smtClean="0">
                <a:solidFill>
                  <a:prstClr val="black"/>
                </a:solidFill>
              </a:rPr>
              <a:pPr/>
              <a:t>49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3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35BF1-A9F8-4545-A6B9-CCE7347B5138}" type="slidenum">
              <a:rPr lang="en-GB" smtClean="0">
                <a:solidFill>
                  <a:prstClr val="black"/>
                </a:solidFill>
              </a:rPr>
              <a:pPr/>
              <a:t>50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3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8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448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4974D6FE-D56D-4026-859D-46A26ABB5B6E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27</a:t>
            </a:fld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0985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162" y="4344033"/>
            <a:ext cx="5450992" cy="4114485"/>
          </a:xfrm>
        </p:spPr>
        <p:txBody>
          <a:bodyPr>
            <a:normAutofit lnSpcReduction="10000"/>
          </a:bodyPr>
          <a:lstStyle/>
          <a:p>
            <a:pPr>
              <a:spcBef>
                <a:spcPts val="589"/>
              </a:spcBef>
              <a:defRPr/>
            </a:pPr>
            <a:endParaRPr lang="en-GB" sz="1000" dirty="0">
              <a:latin typeface="Aria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948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pPr marL="65085">
              <a:spcBef>
                <a:spcPts val="588"/>
              </a:spcBef>
            </a:pPr>
            <a:endParaRPr lang="en-US" sz="2600" dirty="0">
              <a:solidFill>
                <a:srgbClr val="000000"/>
              </a:solidFill>
              <a:latin typeface="Arial Bold" charset="0"/>
              <a:cs typeface="Arial Bold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09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F03F4B-95E1-4CAE-B5BC-F129D2075578}" type="slidenum">
              <a:rPr lang="en-US" smtClean="0">
                <a:solidFill>
                  <a:srgbClr val="000000"/>
                </a:solidFill>
              </a:rPr>
              <a:pPr/>
              <a:t>54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547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pPr marL="177780" indent="-177780" defTabSz="897252">
              <a:spcBef>
                <a:spcPts val="600"/>
              </a:spcBef>
              <a:defRPr/>
            </a:pPr>
            <a:endParaRPr lang="en-US" b="1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7551949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80" indent="-177780" defTabSz="897252">
              <a:buFont typeface="Arial" pitchFamily="34" charset="0"/>
              <a:buChar char="•"/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F1417-5F86-43C7-9D64-3053E6202822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657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96300-1D7A-41A1-B745-1D70C06A180F}" type="slidenum">
              <a:rPr lang="en-GB" smtClean="0"/>
              <a:pPr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796589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9000" y="322263"/>
            <a:ext cx="5005388" cy="3752850"/>
          </a:xfrm>
          <a:ln/>
        </p:spPr>
      </p:sp>
      <p:sp>
        <p:nvSpPr>
          <p:cNvPr id="137218" name="Notes Placeholder 2"/>
          <p:cNvSpPr>
            <a:spLocks noGrp="1"/>
          </p:cNvSpPr>
          <p:nvPr>
            <p:ph type="body" idx="1"/>
          </p:nvPr>
        </p:nvSpPr>
        <p:spPr>
          <a:xfrm>
            <a:off x="683874" y="4342813"/>
            <a:ext cx="5490253" cy="4115095"/>
          </a:xfrm>
          <a:noFill/>
          <a:ln/>
        </p:spPr>
        <p:txBody>
          <a:bodyPr lIns="90592" tIns="45295" rIns="90592" bIns="45295"/>
          <a:lstStyle/>
          <a:p>
            <a:pPr algn="just" eaLnBrk="1" hangingPunct="1">
              <a:spcBef>
                <a:spcPts val="200"/>
              </a:spcBef>
              <a:spcAft>
                <a:spcPts val="200"/>
              </a:spcAft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39580879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162" y="4344033"/>
            <a:ext cx="5450992" cy="4114485"/>
          </a:xfrm>
        </p:spPr>
        <p:txBody>
          <a:bodyPr>
            <a:normAutofit lnSpcReduction="10000"/>
          </a:bodyPr>
          <a:lstStyle/>
          <a:p>
            <a:pPr>
              <a:spcBef>
                <a:spcPts val="589"/>
              </a:spcBef>
              <a:defRPr/>
            </a:pPr>
            <a:endParaRPr lang="en-GB" sz="1000" dirty="0">
              <a:latin typeface="Aria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9487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xfrm>
            <a:off x="1143003" y="4343402"/>
            <a:ext cx="5029199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000" dirty="0" smtClean="0">
              <a:solidFill>
                <a:schemeClr val="tx1"/>
              </a:solidFill>
            </a:endParaRP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17145" indent="-275824"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03300" indent="-220660"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44620" indent="-220660"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1985940" indent="-220660"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27259" indent="-22066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868580" indent="-22066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09900" indent="-22066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751219" indent="-22066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E9FC7070-CB7F-45BC-8381-351C9A497E20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extLst/>
        </p:spPr>
        <p:txBody>
          <a:bodyPr/>
          <a:lstStyle/>
          <a:p>
            <a:pPr>
              <a:defRPr/>
            </a:pPr>
            <a:endParaRPr lang="en-US" sz="1000" b="1" dirty="0">
              <a:latin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1025"/>
            <a:fld id="{7DF62F87-9866-476E-9523-0861AB705647}" type="slidenum">
              <a:rPr lang="en-US" smtClean="0">
                <a:latin typeface="Arial" pitchFamily="34" charset="0"/>
              </a:rPr>
              <a:pPr defTabSz="911025"/>
              <a:t>61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1354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xfrm>
            <a:off x="653760" y="4344340"/>
            <a:ext cx="5550487" cy="4799665"/>
          </a:xfrm>
          <a:extLst/>
        </p:spPr>
        <p:txBody>
          <a:bodyPr/>
          <a:lstStyle/>
          <a:p>
            <a:pPr>
              <a:defRPr/>
            </a:pPr>
            <a:endParaRPr lang="fr-FR" sz="1000" dirty="0">
              <a:solidFill>
                <a:srgbClr val="000000"/>
              </a:solidFill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1025"/>
            <a:fld id="{E0B1857B-49E8-4C29-A763-C6A9F49F6FC4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 defTabSz="911025"/>
              <a:t>62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33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162" y="4344033"/>
            <a:ext cx="5450992" cy="4114485"/>
          </a:xfrm>
        </p:spPr>
        <p:txBody>
          <a:bodyPr>
            <a:normAutofit lnSpcReduction="10000"/>
          </a:bodyPr>
          <a:lstStyle/>
          <a:p>
            <a:pPr>
              <a:spcBef>
                <a:spcPts val="589"/>
              </a:spcBef>
              <a:defRPr/>
            </a:pPr>
            <a:endParaRPr lang="en-GB" sz="1000" dirty="0">
              <a:latin typeface="Aria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9487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1687" indent="-285264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1057" indent="-228211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97480" indent="-228211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3902" indent="-228211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0325" indent="-228211" defTabSz="456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66748" indent="-228211" defTabSz="456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3171" indent="-228211" defTabSz="456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79593" indent="-228211" defTabSz="456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DD8A7AC-5184-4AB1-B5EB-793334E7F2A5}" type="slidenum">
              <a:rPr lang="en-US" smtClean="0">
                <a:solidFill>
                  <a:srgbClr val="000000"/>
                </a:solidFill>
              </a:rPr>
              <a:pPr eaLnBrk="1" hangingPunct="1"/>
              <a:t>63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27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2625"/>
            <a:ext cx="4572000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7364" name="Slide Number Placeholder 3"/>
          <p:cNvSpPr txBox="1">
            <a:spLocks noGrp="1"/>
          </p:cNvSpPr>
          <p:nvPr/>
        </p:nvSpPr>
        <p:spPr bwMode="auto">
          <a:xfrm>
            <a:off x="3884415" y="8687406"/>
            <a:ext cx="2972099" cy="45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89" tIns="47745" rIns="95489" bIns="47745" anchor="b"/>
          <a:lstStyle>
            <a:lvl1pPr defTabSz="966788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3EC8D27D-BAB4-4F2E-B818-D7553F104D45}" type="slidenum">
              <a:rPr lang="en-US" sz="1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eaLnBrk="1" hangingPunct="1"/>
              <a:t>63</a:t>
            </a:fld>
            <a:endParaRPr lang="en-US" sz="13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Notes Placeholder 4"/>
          <p:cNvSpPr>
            <a:spLocks noGrp="1"/>
          </p:cNvSpPr>
          <p:nvPr/>
        </p:nvSpPr>
        <p:spPr bwMode="auto">
          <a:xfrm>
            <a:off x="686099" y="4343704"/>
            <a:ext cx="5485805" cy="411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73" tIns="47787" rIns="95573" bIns="47787"/>
          <a:lstStyle/>
          <a:p>
            <a:pPr defTabSz="912846" eaLnBrk="0" hangingPunct="0">
              <a:spcBef>
                <a:spcPct val="30000"/>
              </a:spcBef>
              <a:defRPr/>
            </a:pPr>
            <a:endParaRPr lang="en-GB" sz="1300" dirty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8604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19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8787" indent="-284149" defTabSz="9219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6596" indent="-227321" defTabSz="9219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1235" indent="-227321" defTabSz="9219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45874" indent="-227321" defTabSz="9219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00513" indent="-227321" defTabSz="9219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55152" indent="-227321" defTabSz="9219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09790" indent="-227321" defTabSz="9219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64429" indent="-227321" defTabSz="9219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ACFF000-D443-4E4F-9F25-97F59DC672A5}" type="slidenum">
              <a:rPr lang="en-US" smtClean="0">
                <a:solidFill>
                  <a:srgbClr val="000000"/>
                </a:solidFill>
              </a:rPr>
              <a:pPr eaLnBrk="1" hangingPunct="1"/>
              <a:t>32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58051" name="Rectangle 7"/>
          <p:cNvSpPr txBox="1">
            <a:spLocks noGrp="1" noChangeArrowheads="1"/>
          </p:cNvSpPr>
          <p:nvPr/>
        </p:nvSpPr>
        <p:spPr bwMode="auto">
          <a:xfrm>
            <a:off x="3883026" y="8685215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68" tIns="46134" rIns="92268" bIns="46134" anchor="b"/>
          <a:lstStyle>
            <a:lvl1pPr defTabSz="9382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82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82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82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82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A44074B-821A-4A23-88BA-04D8ED8A5112}" type="slidenum">
              <a:rPr lang="en-US" sz="120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8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8975"/>
            <a:ext cx="4573588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8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321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268" tIns="46134" rIns="92268" bIns="4613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E12BC3-3B51-43F5-8123-E68730094D5E}" type="slidenum"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pPr/>
              <a:t>33</a:t>
            </a:fld>
            <a:endParaRPr lang="en-US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1CEA71-5CB4-4E08-A426-18CD0817925C}" type="slidenum"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pPr/>
              <a:t>34</a:t>
            </a:fld>
            <a:endParaRPr lang="en-US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7388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25470B-A2C9-4CB0-BE5F-0419BFBD3EF1}" type="slidenum"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pPr/>
              <a:t>35</a:t>
            </a:fld>
            <a:endParaRPr lang="en-US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162" y="4344033"/>
            <a:ext cx="5450992" cy="4114485"/>
          </a:xfrm>
        </p:spPr>
        <p:txBody>
          <a:bodyPr>
            <a:normAutofit lnSpcReduction="10000"/>
          </a:bodyPr>
          <a:lstStyle/>
          <a:p>
            <a:pPr>
              <a:spcBef>
                <a:spcPts val="589"/>
              </a:spcBef>
              <a:defRPr/>
            </a:pPr>
            <a:r>
              <a:rPr lang="en-GB" sz="1000" b="1" dirty="0">
                <a:latin typeface="Arial" pitchFamily="34" charset="0"/>
                <a:cs typeface="Times New Roman" pitchFamily="18" charset="0"/>
              </a:rPr>
              <a:t>Key </a:t>
            </a:r>
            <a:r>
              <a:rPr lang="en-GB" sz="1000" b="1" dirty="0" smtClean="0">
                <a:latin typeface="Arial" pitchFamily="34" charset="0"/>
                <a:cs typeface="Times New Roman" pitchFamily="18" charset="0"/>
              </a:rPr>
              <a:t>Points</a:t>
            </a:r>
            <a:endParaRPr lang="en-GB" sz="1000" b="1" dirty="0">
              <a:latin typeface="Aria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948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48" indent="-28571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843" indent="-22856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979" indent="-22856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115" indent="-22856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253" indent="-228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390" indent="-228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526" indent="-228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664" indent="-228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CC1A612-9253-4366-B9FD-1DC48035C156}" type="slidenum">
              <a:rPr lang="en-US">
                <a:solidFill>
                  <a:prstClr val="black"/>
                </a:solidFill>
              </a:rPr>
              <a:pPr eaLnBrk="1" hangingPunct="1"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445" y="1817254"/>
            <a:ext cx="880322" cy="459789"/>
          </a:xfrm>
          <a:prstGeom prst="rect">
            <a:avLst/>
          </a:prstGeom>
          <a:noFill/>
        </p:spPr>
        <p:txBody>
          <a:bodyPr wrap="square" lIns="89582" tIns="44791" rIns="89582" bIns="44791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TEMSO: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O’Connor/pg 1300/Fig 2A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28104" y="1496065"/>
            <a:ext cx="880322" cy="706010"/>
          </a:xfrm>
          <a:prstGeom prst="rect">
            <a:avLst/>
          </a:prstGeom>
          <a:noFill/>
        </p:spPr>
        <p:txBody>
          <a:bodyPr wrap="square" lIns="89582" tIns="44791" rIns="89582" bIns="44791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TOWER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Kappos/ ECTRIMS platform/ Slide 10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06/06/2012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FF83-5B36-4F1A-B41C-87269DF9D2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06/06/2012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FF83-5B36-4F1A-B41C-87269DF9D2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06/06/2012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FF83-5B36-4F1A-B41C-87269DF9D2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06/06/2012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FF83-5B36-4F1A-B41C-87269DF9D2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06/06/2012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FF83-5B36-4F1A-B41C-87269DF9D2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06/06/2012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FF83-5B36-4F1A-B41C-87269DF9D2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06/06/2012</a:t>
            </a: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FF83-5B36-4F1A-B41C-87269DF9D2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06/06/2012</a:t>
            </a: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FF83-5B36-4F1A-B41C-87269DF9D2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06/06/2012</a:t>
            </a:r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FF83-5B36-4F1A-B41C-87269DF9D2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06/06/2012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FF83-5B36-4F1A-B41C-87269DF9D2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06/06/2012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FF83-5B36-4F1A-B41C-87269DF9D2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06/06/2012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1FF83-5B36-4F1A-B41C-87269DF9D25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chart" Target="../charts/char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jpe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3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Multiple Sclerosis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925144"/>
          </a:xfrm>
        </p:spPr>
        <p:txBody>
          <a:bodyPr>
            <a:normAutofit/>
          </a:bodyPr>
          <a:lstStyle/>
          <a:p>
            <a:r>
              <a:rPr lang="en-US" dirty="0" smtClean="0"/>
              <a:t>Multiple Sclerosis (MS) is a chronic inflammatory demyelinating and degenerative disease of the Central Nervous System (CNS) affecting both the Brain and the Spinal Cord.  </a:t>
            </a:r>
            <a:endParaRPr lang="el-GR" dirty="0"/>
          </a:p>
        </p:txBody>
      </p:sp>
      <p:pic>
        <p:nvPicPr>
          <p:cNvPr id="6" name="Picture 5" descr="Normal Brain M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628800"/>
            <a:ext cx="2736304" cy="2448272"/>
          </a:xfrm>
          <a:prstGeom prst="rect">
            <a:avLst/>
          </a:prstGeom>
        </p:spPr>
      </p:pic>
      <p:pic>
        <p:nvPicPr>
          <p:cNvPr id="8" name="Picture 7" descr="T2 MS lesi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221088"/>
            <a:ext cx="2717913" cy="2450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Γεωμαγνητικές διαταραχές και ΠΣ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24536"/>
          </a:xfrm>
        </p:spPr>
        <p:txBody>
          <a:bodyPr>
            <a:noAutofit/>
          </a:bodyPr>
          <a:lstStyle/>
          <a:p>
            <a:r>
              <a:rPr lang="el-GR" sz="2400" dirty="0" smtClean="0"/>
              <a:t>Η επίδραση των γεωμαγνητικών διαταραχών μπορεί να μας προσφέρουν ένα ελκυστικό μοντέλο για να εξηγήσουμε τα ειδικά χαρακτηριστικά της ΠΣ</a:t>
            </a:r>
            <a:r>
              <a:rPr lang="en-US" sz="2400" dirty="0" smtClean="0"/>
              <a:t>.</a:t>
            </a:r>
          </a:p>
          <a:p>
            <a:r>
              <a:rPr lang="el-GR" sz="2400" dirty="0" smtClean="0"/>
              <a:t>Οι περιοχές γύρω από το γεωμαγνητικό πλάτος των</a:t>
            </a:r>
            <a:r>
              <a:rPr lang="el-GR" sz="2400" b="1" dirty="0" smtClean="0"/>
              <a:t> 60 μοιρών</a:t>
            </a:r>
            <a:r>
              <a:rPr lang="el-GR" sz="2400" dirty="0" smtClean="0"/>
              <a:t>, επιδέχονται τις πιο πολλές γεωμαγνητικές διαταραχές.</a:t>
            </a:r>
            <a:endParaRPr lang="en-US" sz="2400" dirty="0" smtClean="0"/>
          </a:p>
          <a:p>
            <a:r>
              <a:rPr lang="el-GR" sz="2400" dirty="0" smtClean="0"/>
              <a:t>Μελετητές διερεύνησαν την κατανομή του επιπολασμού της ΠΣ σε σχέση με το γεωμαγνητικό πλάτος των 60 μοιρών και την σύγκριναν με την γνωστή συσχέτιση με το γεωγραφικό πλάτος. </a:t>
            </a:r>
            <a:endParaRPr lang="en-US" sz="2400" dirty="0" smtClean="0"/>
          </a:p>
          <a:p>
            <a:r>
              <a:rPr lang="el-GR" sz="2400" dirty="0" smtClean="0"/>
              <a:t>Διαπίστωσαν και επιβεβαίωσαν ότι το γεωμαγνητικό πλάτος των 60 μοιρών αποτελεί το πιο ακριβές περιγραφικό στοιχείο όσον αφορά στην κατανομή του επιπολασμού της ΠΣ.</a:t>
            </a:r>
            <a:r>
              <a:rPr lang="en-US" sz="2400" baseline="30000" dirty="0" smtClean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6165304"/>
            <a:ext cx="7992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1.</a:t>
            </a:r>
            <a:r>
              <a:rPr lang="sah-RU" sz="1000" dirty="0" smtClean="0"/>
              <a:t> Sajedi</a:t>
            </a:r>
            <a:r>
              <a:rPr lang="en-US" sz="1000" dirty="0" smtClean="0"/>
              <a:t> SA,</a:t>
            </a:r>
            <a:r>
              <a:rPr lang="sah-RU" sz="1000" dirty="0" smtClean="0"/>
              <a:t> </a:t>
            </a:r>
            <a:r>
              <a:rPr lang="en-US" sz="1000" dirty="0" smtClean="0"/>
              <a:t>et al. </a:t>
            </a:r>
            <a:r>
              <a:rPr lang="sah-RU" sz="1000" dirty="0" smtClean="0"/>
              <a:t>BMC Neurology 2012, 12:100</a:t>
            </a:r>
            <a:endParaRPr lang="el-G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48680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</a:rPr>
              <a:t>Βιταμίνη </a:t>
            </a:r>
            <a:r>
              <a:rPr lang="en-US" sz="3200" b="1" dirty="0" smtClean="0">
                <a:solidFill>
                  <a:schemeClr val="tx1"/>
                </a:solidFill>
              </a:rPr>
              <a:t>D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752528"/>
          </a:xfrm>
        </p:spPr>
        <p:txBody>
          <a:bodyPr>
            <a:normAutofit fontScale="77500" lnSpcReduction="20000"/>
          </a:bodyPr>
          <a:lstStyle/>
          <a:p>
            <a:r>
              <a:rPr lang="el-GR" sz="2300" dirty="0" smtClean="0"/>
              <a:t>Τα τελευταία αρκετά χρόνια υπάρχουν αρκετά επιδημιολογικά στοιχεία που καταδεικνύουν τη συσχέτιση της συχνότητας της ΠΣ με τη γεωγραφική κατανομή των πληθυσμών, την έκθεση στον ήλιο και τα επίπεδα </a:t>
            </a:r>
            <a:r>
              <a:rPr lang="el-GR" sz="2300" b="1" dirty="0" smtClean="0"/>
              <a:t>της βιταμίνης </a:t>
            </a:r>
            <a:r>
              <a:rPr lang="en-US" sz="2300" b="1" dirty="0" smtClean="0"/>
              <a:t>D</a:t>
            </a:r>
            <a:r>
              <a:rPr lang="el-GR" sz="2300" b="1" baseline="-25000" dirty="0" smtClean="0"/>
              <a:t>3</a:t>
            </a:r>
            <a:r>
              <a:rPr lang="en-US" sz="2300" b="1" dirty="0" smtClean="0"/>
              <a:t> </a:t>
            </a:r>
            <a:r>
              <a:rPr lang="el-GR" sz="2300" b="1" dirty="0" smtClean="0"/>
              <a:t>(1, </a:t>
            </a:r>
            <a:r>
              <a:rPr lang="en-GB" sz="2300" b="1" dirty="0" smtClean="0"/>
              <a:t>25-</a:t>
            </a:r>
            <a:r>
              <a:rPr lang="el-GR" sz="2300" b="1" dirty="0" err="1" smtClean="0"/>
              <a:t>διυδροξυβιταμίνη</a:t>
            </a:r>
            <a:r>
              <a:rPr lang="en-GB" sz="2300" b="1" dirty="0" smtClean="0"/>
              <a:t> D</a:t>
            </a:r>
            <a:r>
              <a:rPr lang="el-GR" sz="2300" dirty="0" smtClean="0"/>
              <a:t>)</a:t>
            </a:r>
            <a:r>
              <a:rPr lang="en-GB" sz="2300" dirty="0" smtClean="0"/>
              <a:t> </a:t>
            </a:r>
            <a:r>
              <a:rPr lang="el-GR" sz="2300" dirty="0" smtClean="0"/>
              <a:t>στον οργανισμό.</a:t>
            </a:r>
            <a:r>
              <a:rPr lang="en-US" sz="2300" dirty="0" smtClean="0"/>
              <a:t> </a:t>
            </a:r>
            <a:r>
              <a:rPr lang="el-GR" sz="2300" dirty="0" smtClean="0"/>
              <a:t>Η βιολογικά ενεργής βιταμίνη </a:t>
            </a:r>
            <a:r>
              <a:rPr lang="en-US" sz="2300" dirty="0" smtClean="0"/>
              <a:t>D</a:t>
            </a:r>
            <a:r>
              <a:rPr lang="el-GR" sz="2300" baseline="-25000" dirty="0" smtClean="0"/>
              <a:t>3</a:t>
            </a:r>
            <a:r>
              <a:rPr lang="en-US" sz="2300" dirty="0" smtClean="0"/>
              <a:t>, 1,25-</a:t>
            </a:r>
            <a:r>
              <a:rPr lang="el-GR" sz="2300" dirty="0" err="1" smtClean="0"/>
              <a:t>διυδροξυβιταμίνη</a:t>
            </a:r>
            <a:r>
              <a:rPr lang="el-GR" sz="2300" dirty="0" smtClean="0"/>
              <a:t> </a:t>
            </a:r>
            <a:r>
              <a:rPr lang="en-US" sz="2300" dirty="0" smtClean="0"/>
              <a:t>D (</a:t>
            </a:r>
            <a:r>
              <a:rPr lang="el-GR" sz="2300" dirty="0" err="1" smtClean="0"/>
              <a:t>καλσιτριόλη</a:t>
            </a:r>
            <a:r>
              <a:rPr lang="en-US" sz="2300" dirty="0" smtClean="0"/>
              <a:t>)</a:t>
            </a:r>
            <a:r>
              <a:rPr lang="el-GR" sz="2300" dirty="0" smtClean="0"/>
              <a:t> </a:t>
            </a:r>
            <a:r>
              <a:rPr lang="en-US" sz="2300" dirty="0" smtClean="0"/>
              <a:t> </a:t>
            </a:r>
            <a:r>
              <a:rPr lang="el-GR" sz="2300" dirty="0" smtClean="0"/>
              <a:t>συνθέτεται στα νεφρά από την </a:t>
            </a:r>
            <a:r>
              <a:rPr lang="el-GR" sz="2300" b="1" dirty="0" smtClean="0"/>
              <a:t>πρόδομο 25- υδροξυβιταμίνη </a:t>
            </a:r>
            <a:r>
              <a:rPr lang="en-US" sz="2300" b="1" dirty="0" smtClean="0"/>
              <a:t>D </a:t>
            </a:r>
            <a:r>
              <a:rPr lang="el-GR" sz="2300" dirty="0" smtClean="0"/>
              <a:t>η οποία παράγεται από </a:t>
            </a:r>
            <a:r>
              <a:rPr lang="el-GR" sz="2300" b="1" dirty="0" smtClean="0"/>
              <a:t>την 7-υδροξυχοληστερόλη </a:t>
            </a:r>
            <a:r>
              <a:rPr lang="el-GR" sz="2300" dirty="0" smtClean="0"/>
              <a:t>(προέρχεται εξ’ ολοκλήρου από την χοληστερόλη) στο δέρμα από την έκθεση στην </a:t>
            </a:r>
            <a:r>
              <a:rPr lang="el-GR" sz="2300" dirty="0" err="1" smtClean="0"/>
              <a:t>υπεριώση</a:t>
            </a:r>
            <a:r>
              <a:rPr lang="el-GR" sz="2300" dirty="0" smtClean="0"/>
              <a:t> ακτινοβολία Β.</a:t>
            </a:r>
          </a:p>
          <a:p>
            <a:r>
              <a:rPr lang="el-GR" sz="2300" dirty="0" smtClean="0"/>
              <a:t>Η βιταμίνη </a:t>
            </a:r>
            <a:r>
              <a:rPr lang="en-US" sz="2300" dirty="0" smtClean="0"/>
              <a:t>D </a:t>
            </a:r>
            <a:r>
              <a:rPr lang="el-GR" sz="2300" dirty="0" smtClean="0"/>
              <a:t>ασκεί διάφορες </a:t>
            </a:r>
            <a:r>
              <a:rPr lang="el-GR" sz="2300" b="1" dirty="0" smtClean="0"/>
              <a:t>ανοσοτροποποιητικές</a:t>
            </a:r>
            <a:r>
              <a:rPr lang="el-GR" sz="2300" dirty="0" smtClean="0"/>
              <a:t> επιδράσεις στον οργανισμό.</a:t>
            </a:r>
          </a:p>
          <a:p>
            <a:r>
              <a:rPr lang="el-GR" sz="2300" dirty="0" smtClean="0"/>
              <a:t>Υπάρχουν στοιχεία που δείχνουν ότι η βιταμίνη </a:t>
            </a:r>
            <a:r>
              <a:rPr lang="en-US" sz="2300" dirty="0" smtClean="0"/>
              <a:t>D </a:t>
            </a:r>
            <a:r>
              <a:rPr lang="el-GR" sz="2300" dirty="0" smtClean="0"/>
              <a:t>ρυθμίζει </a:t>
            </a:r>
            <a:r>
              <a:rPr lang="el-GR" sz="2300" b="1" dirty="0" smtClean="0"/>
              <a:t>την παραγωγή της μυελίνης από τα ολιγοδενδροκύτταρα</a:t>
            </a:r>
            <a:r>
              <a:rPr lang="el-GR" sz="2300" dirty="0" smtClean="0"/>
              <a:t>. Επίσης φαίνεται να επηρεάζει και άλλες νευρωνικές λειτουργίες και δραστηριότητες</a:t>
            </a:r>
            <a:r>
              <a:rPr lang="en-US" sz="2300" dirty="0" smtClean="0"/>
              <a:t> </a:t>
            </a:r>
            <a:r>
              <a:rPr lang="el-GR" sz="2300" dirty="0" smtClean="0"/>
              <a:t>όπως και ασκεί </a:t>
            </a:r>
            <a:r>
              <a:rPr lang="el-GR" sz="2300" b="1" dirty="0" smtClean="0"/>
              <a:t>νευροπροστασία.</a:t>
            </a:r>
            <a:endParaRPr lang="en-US" sz="2300" b="1" dirty="0" smtClean="0"/>
          </a:p>
          <a:p>
            <a:r>
              <a:rPr lang="el-GR" sz="2300" dirty="0" smtClean="0"/>
              <a:t>Τα στοιχεία που αφορούν στο θεραπευτικό αποτέλεσμα της λήψης βιταμίνης </a:t>
            </a:r>
            <a:r>
              <a:rPr lang="en-US" sz="2300" dirty="0" smtClean="0"/>
              <a:t>D </a:t>
            </a:r>
            <a:r>
              <a:rPr lang="el-GR" sz="2300" dirty="0" smtClean="0"/>
              <a:t>ως πρόληψη και θεραπεία της πορείας και της έκβασης της υφιστάμενης νόσου δεν είναι και τόσο συναρπαστικά</a:t>
            </a:r>
            <a:r>
              <a:rPr lang="en-US" sz="2300" dirty="0" smtClean="0"/>
              <a:t>.</a:t>
            </a:r>
            <a:endParaRPr lang="el-GR" sz="2300" dirty="0" smtClean="0"/>
          </a:p>
          <a:p>
            <a:r>
              <a:rPr lang="el-GR" sz="2300" dirty="0" smtClean="0"/>
              <a:t>Η τρέχουσα επιστημονική τοποθέτηση είναι ότι </a:t>
            </a:r>
            <a:r>
              <a:rPr lang="el-GR" sz="2300" b="1" dirty="0" smtClean="0"/>
              <a:t>δεν υπάρχουν ακόμα σημαντικά στοιχεία από καλά οργανωμένες και εκτελεσμένες διπλές τυφλές, ελεγχόμενες με εικονικό φάρμακο μελέτες που να  να καταδεικνύουν ότι η χορήγηση της βιταμίνης </a:t>
            </a:r>
            <a:r>
              <a:rPr lang="en-US" sz="2300" b="1" dirty="0" smtClean="0"/>
              <a:t>D</a:t>
            </a:r>
            <a:r>
              <a:rPr lang="el-GR" sz="2300" b="1" dirty="0" smtClean="0"/>
              <a:t> έχει κάποιο θετικό αποτέλεσμα</a:t>
            </a:r>
            <a:r>
              <a:rPr lang="el-GR" sz="2300" dirty="0" smtClean="0">
                <a:solidFill>
                  <a:srgbClr val="FFFF00"/>
                </a:solidFill>
              </a:rPr>
              <a:t> </a:t>
            </a:r>
            <a:r>
              <a:rPr lang="el-GR" sz="2300" dirty="0" smtClean="0"/>
              <a:t>τόσο στην πρόληψη όσο και στη θεραπεία της ΠΣ.</a:t>
            </a:r>
          </a:p>
          <a:p>
            <a:endParaRPr lang="el-GR" sz="1800" dirty="0" smtClean="0"/>
          </a:p>
          <a:p>
            <a:endParaRPr lang="el-GR" sz="1800" dirty="0" smtClean="0"/>
          </a:p>
          <a:p>
            <a:endParaRPr lang="el-GR" sz="1800" dirty="0" smtClean="0"/>
          </a:p>
          <a:p>
            <a:endParaRPr lang="el-GR" sz="1800" dirty="0" smtClean="0"/>
          </a:p>
          <a:p>
            <a:endParaRPr lang="el-GR" sz="1800" dirty="0" smtClean="0"/>
          </a:p>
          <a:p>
            <a:endParaRPr lang="el-GR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5965448"/>
            <a:ext cx="86764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1000" dirty="0" smtClean="0"/>
          </a:p>
          <a:p>
            <a:r>
              <a:rPr lang="en-US" sz="1000" dirty="0" err="1" smtClean="0"/>
              <a:t>Cantorna</a:t>
            </a:r>
            <a:r>
              <a:rPr lang="en-US" sz="1000" dirty="0" smtClean="0"/>
              <a:t> M</a:t>
            </a:r>
            <a:r>
              <a:rPr lang="el-GR" sz="1000" dirty="0" smtClean="0"/>
              <a:t>, </a:t>
            </a:r>
            <a:r>
              <a:rPr lang="en-US" sz="1000" dirty="0" smtClean="0"/>
              <a:t>et al 2000</a:t>
            </a:r>
            <a:r>
              <a:rPr lang="el-GR" sz="1000" dirty="0" smtClean="0"/>
              <a:t>, </a:t>
            </a:r>
            <a:r>
              <a:rPr lang="en-US" sz="1000" dirty="0" smtClean="0"/>
              <a:t>Hayes CE</a:t>
            </a:r>
            <a:r>
              <a:rPr lang="el-GR" sz="1000" dirty="0" smtClean="0"/>
              <a:t> </a:t>
            </a:r>
            <a:r>
              <a:rPr lang="en-US" sz="1000" dirty="0" smtClean="0"/>
              <a:t>et al 2000,</a:t>
            </a:r>
            <a:r>
              <a:rPr lang="en-GB" sz="1000" dirty="0" smtClean="0"/>
              <a:t> </a:t>
            </a:r>
            <a:r>
              <a:rPr lang="en-GB" sz="1000" dirty="0" err="1" smtClean="0"/>
              <a:t>Habeka</a:t>
            </a:r>
            <a:r>
              <a:rPr lang="el-GR" sz="1000" dirty="0" smtClean="0"/>
              <a:t> </a:t>
            </a:r>
            <a:r>
              <a:rPr lang="en-US" sz="1000" dirty="0" smtClean="0"/>
              <a:t>M et al 2010.</a:t>
            </a:r>
            <a:r>
              <a:rPr lang="el-GR" sz="1000" dirty="0" smtClean="0"/>
              <a:t>  </a:t>
            </a:r>
            <a:r>
              <a:rPr lang="en-US" sz="1000" dirty="0" smtClean="0"/>
              <a:t>Hewer et al. J </a:t>
            </a:r>
            <a:r>
              <a:rPr lang="en-US" sz="1000" dirty="0" err="1" smtClean="0"/>
              <a:t>Clin</a:t>
            </a:r>
            <a:r>
              <a:rPr lang="en-US" sz="1000" dirty="0" smtClean="0"/>
              <a:t> </a:t>
            </a:r>
            <a:r>
              <a:rPr lang="en-US" sz="1000" dirty="0" err="1" smtClean="0"/>
              <a:t>Neurosci</a:t>
            </a:r>
            <a:r>
              <a:rPr lang="en-US" sz="1000" dirty="0" smtClean="0"/>
              <a:t>. 2013 Mar 26. </a:t>
            </a:r>
            <a:r>
              <a:rPr lang="en-US" sz="1000" dirty="0" err="1" smtClean="0"/>
              <a:t>Epub</a:t>
            </a:r>
            <a:r>
              <a:rPr lang="en-US" sz="1000" dirty="0" smtClean="0"/>
              <a:t> ahead of print</a:t>
            </a:r>
            <a:endParaRPr lang="el-GR" sz="10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Το Χλωριούχο Νάτριο κατευθύνει προς αυτοάνοσες παθήσεις προκαλώντας επαγωγή  παθογενετικών  κυττάρων </a:t>
            </a:r>
            <a:r>
              <a:rPr lang="en-US" sz="2400" b="1" dirty="0" smtClean="0"/>
              <a:t>T</a:t>
            </a:r>
            <a:r>
              <a:rPr lang="en-US" sz="2400" b="1" baseline="-25000" dirty="0" smtClean="0"/>
              <a:t>H</a:t>
            </a:r>
            <a:r>
              <a:rPr lang="en-US" sz="2400" b="1" dirty="0" smtClean="0"/>
              <a:t>17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dirty="0" smtClean="0"/>
              <a:t>Ο προσφάτως προσδιορισμένος πληθυσμός των </a:t>
            </a:r>
            <a:r>
              <a:rPr lang="en-US" dirty="0" smtClean="0"/>
              <a:t>CD4+ helper T cells (T</a:t>
            </a:r>
            <a:r>
              <a:rPr lang="en-US" baseline="-25000" dirty="0" smtClean="0"/>
              <a:t>H</a:t>
            </a:r>
            <a:r>
              <a:rPr lang="en-US" dirty="0" smtClean="0"/>
              <a:t>17 cells</a:t>
            </a:r>
            <a:r>
              <a:rPr lang="el-GR" dirty="0" smtClean="0"/>
              <a:t>) που παράγουν </a:t>
            </a:r>
            <a:r>
              <a:rPr lang="en-US" dirty="0" smtClean="0"/>
              <a:t>interleukin (IL)-17 </a:t>
            </a:r>
            <a:r>
              <a:rPr lang="el-GR" dirty="0" smtClean="0"/>
              <a:t>φαίνεται ότι διαδραματίζει πρωτεύοντα ρόλο στην παθογένεια των αυτοάνοσων παθήσεων.</a:t>
            </a:r>
            <a:r>
              <a:rPr lang="en-US" dirty="0" smtClean="0"/>
              <a:t> </a:t>
            </a:r>
            <a:r>
              <a:rPr lang="el-GR" dirty="0" smtClean="0"/>
              <a:t>Τα παθογενετικά </a:t>
            </a:r>
            <a:r>
              <a:rPr lang="en-US" dirty="0" smtClean="0"/>
              <a:t>T</a:t>
            </a:r>
            <a:r>
              <a:rPr lang="en-US" baseline="-25000" dirty="0" smtClean="0"/>
              <a:t>H</a:t>
            </a:r>
            <a:r>
              <a:rPr lang="en-US" dirty="0" smtClean="0"/>
              <a:t>17 cells </a:t>
            </a:r>
            <a:r>
              <a:rPr lang="el-GR" dirty="0" smtClean="0"/>
              <a:t>που εξαρτώνται από την</a:t>
            </a:r>
            <a:r>
              <a:rPr lang="en-US" dirty="0" smtClean="0"/>
              <a:t> IL-23</a:t>
            </a:r>
            <a:r>
              <a:rPr lang="el-GR" dirty="0" smtClean="0"/>
              <a:t> διαδραματίζουν κριτικό ρόλο στην ανάπτυξη της πειραματικής αλλεργικής εγκεφαλομυελίτιδας</a:t>
            </a:r>
            <a:r>
              <a:rPr lang="en-US" dirty="0" smtClean="0"/>
              <a:t>, </a:t>
            </a:r>
            <a:r>
              <a:rPr lang="el-GR" dirty="0" smtClean="0"/>
              <a:t> του πειραματικού μοντέλου της ΠΣ και είναι γνωστό ότι οι γενετικοί παράγοντες κινδύνου που συσχετίζονται με την ΠΣ έχουν άμεση </a:t>
            </a:r>
            <a:r>
              <a:rPr lang="en-US" dirty="0" smtClean="0"/>
              <a:t> </a:t>
            </a:r>
            <a:r>
              <a:rPr lang="el-GR" dirty="0" smtClean="0"/>
              <a:t>σχέση με την οδό των </a:t>
            </a:r>
            <a:r>
              <a:rPr lang="en-US" dirty="0" smtClean="0"/>
              <a:t>T</a:t>
            </a:r>
            <a:r>
              <a:rPr lang="en-US" baseline="-25000" dirty="0" smtClean="0"/>
              <a:t>H</a:t>
            </a:r>
            <a:r>
              <a:rPr lang="en-US" dirty="0" smtClean="0"/>
              <a:t>17</a:t>
            </a:r>
            <a:r>
              <a:rPr lang="el-GR" dirty="0" smtClean="0"/>
              <a:t> </a:t>
            </a:r>
            <a:r>
              <a:rPr lang="en-US" dirty="0" smtClean="0"/>
              <a:t>IL-23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Οι αυξημένες συγκεντρώσεις του χλωριούχου νατρίου που παρατηρήθηκαν τοπικά κάτω από φυσιολογικές συνθήκες προκαλούν μια </a:t>
            </a:r>
            <a:r>
              <a:rPr lang="el-GR" b="1" dirty="0" smtClean="0"/>
              <a:t>εκσεσημασμένη επαγωγή των </a:t>
            </a:r>
            <a:r>
              <a:rPr lang="en-US" b="1" dirty="0" smtClean="0"/>
              <a:t>T</a:t>
            </a:r>
            <a:r>
              <a:rPr lang="en-US" b="1" baseline="-25000" dirty="0" smtClean="0"/>
              <a:t>H</a:t>
            </a:r>
            <a:r>
              <a:rPr lang="en-US" b="1" dirty="0" smtClean="0"/>
              <a:t>17 cells</a:t>
            </a:r>
            <a:r>
              <a:rPr lang="el-GR" b="1" dirty="0" smtClean="0"/>
              <a:t> </a:t>
            </a:r>
            <a:r>
              <a:rPr lang="el-GR" dirty="0" smtClean="0"/>
              <a:t>τόσο στους ποντικούς όσο και στους ανθρώπους. </a:t>
            </a:r>
            <a:endParaRPr lang="en-US" dirty="0" smtClean="0"/>
          </a:p>
          <a:p>
            <a:r>
              <a:rPr lang="el-GR" dirty="0" smtClean="0"/>
              <a:t>Τα</a:t>
            </a:r>
            <a:r>
              <a:rPr lang="en-US" dirty="0" smtClean="0"/>
              <a:t> T</a:t>
            </a:r>
            <a:r>
              <a:rPr lang="en-US" baseline="-25000" dirty="0" smtClean="0"/>
              <a:t>H</a:t>
            </a:r>
            <a:r>
              <a:rPr lang="en-US" dirty="0" smtClean="0"/>
              <a:t>17 cells </a:t>
            </a:r>
            <a:r>
              <a:rPr lang="el-GR" dirty="0" smtClean="0"/>
              <a:t>τα οποία παράγονται υπό </a:t>
            </a:r>
            <a:r>
              <a:rPr lang="el-GR" b="1" dirty="0" smtClean="0"/>
              <a:t>συνθήκες υψηλής συγκέντρωσης χλωριούχου νατρίου παρουσιάζουν μια πολύ σταθερή παθογενετική συμπεριφορά  </a:t>
            </a:r>
            <a:r>
              <a:rPr lang="el-GR" dirty="0" smtClean="0"/>
              <a:t>που χαρακτηρίζεται από αυξημένη έκφραση των προφλεγμονωδών κυτοκινών </a:t>
            </a:r>
            <a:r>
              <a:rPr lang="en-US" dirty="0" smtClean="0"/>
              <a:t>GM-CSF</a:t>
            </a:r>
            <a:r>
              <a:rPr lang="el-GR" dirty="0" smtClean="0"/>
              <a:t> </a:t>
            </a:r>
            <a:r>
              <a:rPr lang="sah-RU" dirty="0" smtClean="0"/>
              <a:t> </a:t>
            </a:r>
            <a:r>
              <a:rPr lang="el-GR" dirty="0" smtClean="0"/>
              <a:t>(</a:t>
            </a:r>
            <a:r>
              <a:rPr lang="sah-RU" dirty="0" smtClean="0"/>
              <a:t>granulocyte-macrophage colony-stimulating factor</a:t>
            </a:r>
            <a:r>
              <a:rPr lang="el-GR" dirty="0" smtClean="0"/>
              <a:t>)</a:t>
            </a:r>
            <a:r>
              <a:rPr lang="en-US" dirty="0" smtClean="0"/>
              <a:t>, TNF-</a:t>
            </a:r>
            <a:r>
              <a:rPr lang="el-GR" dirty="0" smtClean="0"/>
              <a:t>α</a:t>
            </a:r>
            <a:r>
              <a:rPr lang="en-US" dirty="0" smtClean="0"/>
              <a:t> and IL-2.</a:t>
            </a:r>
            <a:endParaRPr lang="el-GR" dirty="0" smtClean="0"/>
          </a:p>
          <a:p>
            <a:r>
              <a:rPr lang="el-GR" dirty="0" smtClean="0"/>
              <a:t>Έτσι, η αυξημένη διατροφική πρόσληψη χλωριούχου νατρίου μπορεί να αποτελεί έναν περιβαλλοντικό παράγοντα κινδύνου για την ανάπτυξη αυτοάνοσων παθήσεων μέσω της επαγωγής των παθογενετικών </a:t>
            </a:r>
            <a:r>
              <a:rPr lang="en-US" dirty="0" smtClean="0"/>
              <a:t>T</a:t>
            </a:r>
            <a:r>
              <a:rPr lang="en-US" baseline="-25000" dirty="0" smtClean="0"/>
              <a:t>H</a:t>
            </a:r>
            <a:r>
              <a:rPr lang="en-US" dirty="0" smtClean="0"/>
              <a:t>17 cells.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6021288"/>
            <a:ext cx="80648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Kleinewietfeld</a:t>
            </a:r>
            <a:r>
              <a:rPr lang="en-US" sz="11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M, et al.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Nature. 2013 Mar 6.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doi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 10.1038/nature11868. [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Epub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ahead of print]</a:t>
            </a:r>
            <a:endParaRPr kumimoji="0" lang="el-GR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800" dirty="0" smtClean="0"/>
              <a:t> </a:t>
            </a:r>
            <a:r>
              <a:rPr lang="el-GR" sz="4800" b="1" dirty="0" smtClean="0"/>
              <a:t>ΠΑΘΟΓΕΝΕΙΑ ΦΛΕΓΜΟΝΗ</a:t>
            </a:r>
            <a:endParaRPr lang="en-US" sz="4800" b="1" dirty="0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785938"/>
            <a:ext cx="7386638" cy="4497387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/>
              <a:t>Αυτο</a:t>
            </a:r>
            <a:r>
              <a:rPr lang="el-GR" b="1" dirty="0" smtClean="0"/>
              <a:t>ανοσία?</a:t>
            </a:r>
            <a:r>
              <a:rPr lang="en-US" b="1" dirty="0" smtClean="0"/>
              <a:t>- </a:t>
            </a:r>
            <a:r>
              <a:rPr lang="el-GR" b="1" dirty="0" smtClean="0"/>
              <a:t>Α</a:t>
            </a:r>
            <a:r>
              <a:rPr lang="en-US" b="1" dirty="0" err="1" smtClean="0"/>
              <a:t>νωμαλ</a:t>
            </a:r>
            <a:r>
              <a:rPr lang="el-GR" b="1" dirty="0" smtClean="0"/>
              <a:t>ί</a:t>
            </a:r>
            <a:r>
              <a:rPr lang="en-US" b="1" dirty="0" smtClean="0"/>
              <a:t>α </a:t>
            </a:r>
            <a:r>
              <a:rPr lang="en-US" b="1" dirty="0" err="1" smtClean="0"/>
              <a:t>βασικο</a:t>
            </a:r>
            <a:r>
              <a:rPr lang="el-GR" b="1" dirty="0" smtClean="0"/>
              <a:t>ύ</a:t>
            </a:r>
            <a:r>
              <a:rPr lang="en-US" b="1" dirty="0" smtClean="0"/>
              <a:t> </a:t>
            </a:r>
            <a:r>
              <a:rPr lang="en-US" b="1" dirty="0" err="1" smtClean="0"/>
              <a:t>ελ</a:t>
            </a:r>
            <a:r>
              <a:rPr lang="el-GR" b="1" dirty="0" smtClean="0"/>
              <a:t>έ</a:t>
            </a:r>
            <a:r>
              <a:rPr lang="en-US" b="1" dirty="0" err="1" smtClean="0"/>
              <a:t>γχου</a:t>
            </a:r>
            <a:endParaRPr lang="en-US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 smtClean="0"/>
              <a:t>Λ</a:t>
            </a:r>
            <a:r>
              <a:rPr lang="en-US" b="1" dirty="0" err="1" smtClean="0"/>
              <a:t>εμφοκ</a:t>
            </a:r>
            <a:r>
              <a:rPr lang="el-GR" b="1" dirty="0" err="1" smtClean="0"/>
              <a:t>ύτταρα</a:t>
            </a:r>
            <a:r>
              <a:rPr lang="el-GR" b="1" dirty="0" smtClean="0"/>
              <a:t> περιφερικά</a:t>
            </a:r>
            <a:endParaRPr lang="en-US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/>
              <a:t>Εισβολ</a:t>
            </a:r>
            <a:r>
              <a:rPr lang="el-GR" b="1" dirty="0" smtClean="0"/>
              <a:t>ή</a:t>
            </a:r>
            <a:r>
              <a:rPr lang="en-US" b="1" dirty="0" smtClean="0"/>
              <a:t> </a:t>
            </a:r>
            <a:r>
              <a:rPr lang="en-US" b="1" dirty="0" err="1" smtClean="0"/>
              <a:t>στο</a:t>
            </a:r>
            <a:r>
              <a:rPr lang="en-US" b="1" dirty="0" smtClean="0"/>
              <a:t> ΚΝΣ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/>
              <a:t>Φλεγμον</a:t>
            </a:r>
            <a:r>
              <a:rPr lang="el-GR" b="1" dirty="0" smtClean="0"/>
              <a:t>ή</a:t>
            </a:r>
            <a:r>
              <a:rPr lang="en-GB" b="1" dirty="0" smtClean="0"/>
              <a:t> </a:t>
            </a:r>
            <a:r>
              <a:rPr lang="en-US" b="1" dirty="0" smtClean="0"/>
              <a:t>: </a:t>
            </a:r>
            <a:r>
              <a:rPr lang="el-GR" b="1" dirty="0" err="1" smtClean="0"/>
              <a:t>απομυελίνωση</a:t>
            </a:r>
            <a:r>
              <a:rPr lang="el-GR" b="1" dirty="0" smtClean="0"/>
              <a:t>/</a:t>
            </a:r>
            <a:r>
              <a:rPr lang="el-GR" b="1" dirty="0" err="1" smtClean="0"/>
              <a:t>αξονοπάθεια</a:t>
            </a:r>
            <a:endParaRPr lang="el-GR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 smtClean="0"/>
              <a:t>Περιορισμός φλεγμονής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 smtClean="0"/>
              <a:t>Ανάνηψη και επαναμυελίνωση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 smtClean="0"/>
              <a:t>Εκφύλιση</a:t>
            </a:r>
            <a:r>
              <a:rPr lang="en-GB" b="1" dirty="0" smtClean="0"/>
              <a:t> :</a:t>
            </a:r>
            <a:r>
              <a:rPr lang="el-GR" b="1" dirty="0" smtClean="0"/>
              <a:t> προοδευτική πορεία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 smtClean="0">
              <a:solidFill>
                <a:srgbClr val="FFFF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pPr algn="ctr"/>
            <a:r>
              <a:rPr lang="el-GR" dirty="0" smtClean="0"/>
              <a:t> </a:t>
            </a:r>
            <a:r>
              <a:rPr lang="el-GR" b="1" dirty="0" smtClean="0"/>
              <a:t>ΠΑΘΟΓΕΝΕΙΑ ΦΛΕΓΜΟΝΗ</a:t>
            </a:r>
          </a:p>
        </p:txBody>
      </p:sp>
      <p:pic>
        <p:nvPicPr>
          <p:cNvPr id="18435" name="Content Placeholder 6" descr="5-cel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7" y="1700808"/>
            <a:ext cx="7038979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359024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/>
              <a:t>ΠΕΡΙΦΛΕΒΙΚΗ ΦΛΕΓΜΟΝΗ</a:t>
            </a:r>
          </a:p>
        </p:txBody>
      </p:sp>
      <p:pic>
        <p:nvPicPr>
          <p:cNvPr id="19459" name="Content Placeholder 6" descr="inflammation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1772816"/>
            <a:ext cx="6669360" cy="44648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2582"/>
            <a:ext cx="9144000" cy="576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/>
              <a:t>Φλεγμονή και καταστροφή μυελίνης</a:t>
            </a:r>
            <a:endParaRPr lang="en-US" sz="4400" b="1" dirty="0" smtClean="0"/>
          </a:p>
        </p:txBody>
      </p:sp>
      <p:pic>
        <p:nvPicPr>
          <p:cNvPr id="20483" name="Content Placeholder 6" descr="Παθολογια ΠΣ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03648" y="1556792"/>
            <a:ext cx="6525344" cy="4641740"/>
          </a:xfrm>
        </p:spPr>
      </p:pic>
    </p:spTree>
    <p:extLst>
      <p:ext uri="{BB962C8B-B14F-4D97-AF65-F5344CB8AC3E}">
        <p14:creationId xmlns:p14="http://schemas.microsoft.com/office/powerpoint/2010/main" xmlns="" val="187631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4400" b="1" dirty="0" smtClean="0"/>
              <a:t>Απομυελίνωση</a:t>
            </a:r>
          </a:p>
        </p:txBody>
      </p:sp>
      <p:pic>
        <p:nvPicPr>
          <p:cNvPr id="25603" name="Content Placeholder 6" descr="Demyelinated nerv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85813" y="1500188"/>
            <a:ext cx="7572375" cy="4640262"/>
          </a:xfrm>
        </p:spPr>
      </p:pic>
    </p:spTree>
    <p:extLst>
      <p:ext uri="{BB962C8B-B14F-4D97-AF65-F5344CB8AC3E}">
        <p14:creationId xmlns:p14="http://schemas.microsoft.com/office/powerpoint/2010/main" xmlns="" val="280175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9552" y="2109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4400" b="1" dirty="0" smtClean="0"/>
              <a:t>Μερική επαναμυελίνωση</a:t>
            </a:r>
          </a:p>
        </p:txBody>
      </p:sp>
      <p:pic>
        <p:nvPicPr>
          <p:cNvPr id="26627" name="Content Placeholder 6" descr="partial remyelination1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85813" y="1714500"/>
            <a:ext cx="7572375" cy="4500563"/>
          </a:xfrm>
        </p:spPr>
      </p:pic>
    </p:spTree>
    <p:extLst>
      <p:ext uri="{BB962C8B-B14F-4D97-AF65-F5344CB8AC3E}">
        <p14:creationId xmlns:p14="http://schemas.microsoft.com/office/powerpoint/2010/main" xmlns="" val="199674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7"/>
          <p:cNvSpPr>
            <a:spLocks noGrp="1"/>
          </p:cNvSpPr>
          <p:nvPr>
            <p:ph type="title"/>
          </p:nvPr>
        </p:nvSpPr>
        <p:spPr>
          <a:xfrm>
            <a:off x="428625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4800" b="1" dirty="0" smtClean="0"/>
              <a:t>Παθολογία</a:t>
            </a:r>
            <a:r>
              <a:rPr lang="el-GR" b="1" dirty="0" smtClean="0"/>
              <a:t> </a:t>
            </a:r>
          </a:p>
        </p:txBody>
      </p:sp>
      <p:pic>
        <p:nvPicPr>
          <p:cNvPr id="5123" name="Content Placeholder 6" descr="plaque 1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28625" y="1484784"/>
            <a:ext cx="3913188" cy="2928937"/>
          </a:xfrm>
        </p:spPr>
      </p:pic>
      <p:pic>
        <p:nvPicPr>
          <p:cNvPr id="5124" name="Content Placeholder 9" descr="plaque 2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0" y="1484784"/>
            <a:ext cx="4000500" cy="2894012"/>
          </a:xfrm>
        </p:spPr>
      </p:pic>
      <p:cxnSp>
        <p:nvCxnSpPr>
          <p:cNvPr id="12" name="Straight Arrow Connector 11"/>
          <p:cNvCxnSpPr/>
          <p:nvPr/>
        </p:nvCxnSpPr>
        <p:spPr>
          <a:xfrm rot="16200000" flipH="1">
            <a:off x="7143750" y="3214688"/>
            <a:ext cx="200025" cy="2000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5429251" y="3071812"/>
            <a:ext cx="214312" cy="2143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V="1">
            <a:off x="7536656" y="3893344"/>
            <a:ext cx="214313" cy="1428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TextBox 27"/>
          <p:cNvSpPr txBox="1">
            <a:spLocks noChangeArrowheads="1"/>
          </p:cNvSpPr>
          <p:nvPr/>
        </p:nvSpPr>
        <p:spPr bwMode="auto">
          <a:xfrm>
            <a:off x="428625" y="4653136"/>
            <a:ext cx="81438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dirty="0">
                <a:latin typeface="+mn-lt"/>
              </a:rPr>
              <a:t>Οι εστίες </a:t>
            </a:r>
            <a:r>
              <a:rPr lang="el-GR" dirty="0" smtClean="0">
                <a:latin typeface="+mn-lt"/>
              </a:rPr>
              <a:t>φλεγμονής</a:t>
            </a:r>
            <a:r>
              <a:rPr lang="en-GB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όπως </a:t>
            </a:r>
            <a:r>
              <a:rPr lang="el-GR" dirty="0">
                <a:latin typeface="+mn-lt"/>
              </a:rPr>
              <a:t>αυτές φαίνονται σε τομές εγκεφάλων. Επειδή αυτές στις πρώτες μελέτες ατόμων με Σκλήρυνση φαίνονταν σαν ‘πλάκες’, έτσι η νόσος πήρε από την Γαλλική γλώσσα το όνομα </a:t>
            </a:r>
            <a:r>
              <a:rPr lang="en-US" dirty="0">
                <a:latin typeface="+mn-lt"/>
              </a:rPr>
              <a:t>Sclerosis en plaque, </a:t>
            </a:r>
            <a:r>
              <a:rPr lang="el-GR" dirty="0">
                <a:latin typeface="+mn-lt"/>
              </a:rPr>
              <a:t>που στα </a:t>
            </a:r>
            <a:r>
              <a:rPr lang="el-GR" dirty="0" smtClean="0">
                <a:latin typeface="+mn-lt"/>
              </a:rPr>
              <a:t>ελληνικά </a:t>
            </a:r>
            <a:r>
              <a:rPr lang="el-GR" dirty="0">
                <a:latin typeface="+mn-lt"/>
              </a:rPr>
              <a:t>έγινε Κατά Πλάκας Σκλήρυνση. Σήμερα χρησιμοποιείται και ο όρος </a:t>
            </a:r>
            <a:r>
              <a:rPr lang="en-US" dirty="0">
                <a:latin typeface="+mn-lt"/>
              </a:rPr>
              <a:t>Multiple Sclerosis</a:t>
            </a:r>
            <a:r>
              <a:rPr lang="el-GR" dirty="0">
                <a:latin typeface="+mn-lt"/>
              </a:rPr>
              <a:t>, ο οποίος έχει καθιερωθεί διεθνώς και η </a:t>
            </a:r>
            <a:r>
              <a:rPr lang="el-GR" dirty="0" smtClean="0">
                <a:latin typeface="+mn-lt"/>
              </a:rPr>
              <a:t>ελληνική </a:t>
            </a:r>
            <a:r>
              <a:rPr lang="el-GR" dirty="0">
                <a:latin typeface="+mn-lt"/>
              </a:rPr>
              <a:t>του μετάφραση είναι Πολλαπλή Σκλήρυνση </a:t>
            </a:r>
          </a:p>
        </p:txBody>
      </p:sp>
    </p:spTree>
    <p:extLst>
      <p:ext uri="{BB962C8B-B14F-4D97-AF65-F5344CB8AC3E}">
        <p14:creationId xmlns:p14="http://schemas.microsoft.com/office/powerpoint/2010/main" xmlns="" val="370950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4400" b="1" dirty="0" smtClean="0"/>
              <a:t>Παθογένεια – νεώτερα δεδομένα</a:t>
            </a:r>
            <a:endParaRPr lang="en-US" sz="4400" b="1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492896"/>
            <a:ext cx="7386638" cy="4497388"/>
          </a:xfrm>
        </p:spPr>
        <p:txBody>
          <a:bodyPr/>
          <a:lstStyle/>
          <a:p>
            <a:r>
              <a:rPr lang="el-GR" b="1" dirty="0" smtClean="0"/>
              <a:t>Πρωτοπαθής εκφύλιση αξόνων </a:t>
            </a:r>
            <a:r>
              <a:rPr lang="el-GR" dirty="0" smtClean="0"/>
              <a:t>από την  </a:t>
            </a:r>
            <a:r>
              <a:rPr lang="el-GR" b="1" dirty="0" smtClean="0"/>
              <a:t>  </a:t>
            </a:r>
            <a:r>
              <a:rPr lang="el-GR" dirty="0" smtClean="0"/>
              <a:t>αρχή της νόσου</a:t>
            </a:r>
            <a:endParaRPr lang="el-GR" b="1" dirty="0" smtClean="0"/>
          </a:p>
          <a:p>
            <a:r>
              <a:rPr lang="el-GR" b="1" dirty="0" smtClean="0"/>
              <a:t>Διαταραχή-εκφύλιση ολιγοδενδροκυττάρων</a:t>
            </a:r>
          </a:p>
          <a:p>
            <a:r>
              <a:rPr lang="el-GR" b="1" dirty="0" smtClean="0"/>
              <a:t>Ατροφία εγκεφάλου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360157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400" dirty="0" smtClean="0"/>
              <a:t>Πρωτοπαθής αξονική καταστροφή</a:t>
            </a:r>
          </a:p>
        </p:txBody>
      </p:sp>
      <p:pic>
        <p:nvPicPr>
          <p:cNvPr id="22531" name="Content Placeholder 6" descr="Trapp 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71600" y="1556792"/>
            <a:ext cx="7095603" cy="4478114"/>
          </a:xfrm>
        </p:spPr>
      </p:pic>
    </p:spTree>
    <p:extLst>
      <p:ext uri="{BB962C8B-B14F-4D97-AF65-F5344CB8AC3E}">
        <p14:creationId xmlns:p14="http://schemas.microsoft.com/office/powerpoint/2010/main" xmlns="" val="348828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Intracortical</a:t>
            </a:r>
            <a:r>
              <a:rPr lang="en-US" sz="2400" dirty="0" smtClean="0"/>
              <a:t> lesions on 7T MRI scans</a:t>
            </a:r>
            <a:endParaRPr lang="el-GR" sz="2400" dirty="0"/>
          </a:p>
        </p:txBody>
      </p:sp>
      <p:pic>
        <p:nvPicPr>
          <p:cNvPr id="1026" name="Picture 2" descr="C:\Users\user\Desktop\Documents\Presentations\2014\Πόρτο Χέλι Μητσικώστας 13-15 Ιουνίου 2014\Images from Internet\Christina-Chen-Lab Image 2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8280920" cy="3479605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1115616" y="3284984"/>
            <a:ext cx="0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23928" y="3429000"/>
            <a:ext cx="0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516216" y="3356992"/>
            <a:ext cx="0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67544" y="5373216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figure compares the Magnitude (1), R2* (2), and T2* (3) images taken with a 7T scanner. The red arrow points to an </a:t>
            </a:r>
            <a:r>
              <a:rPr lang="en-US" dirty="0" err="1" smtClean="0"/>
              <a:t>intracortical</a:t>
            </a:r>
            <a:r>
              <a:rPr lang="en-US" dirty="0" smtClean="0"/>
              <a:t> lesion that is barely visible in the Magnitude image, and clearly visible in the R2* and the T2* images. 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1619672" y="49411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4355976" y="49411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7164288" y="49411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Λεπτομηνιγγική ενίσχυση μετά από χορήγηση σκιαγραφικού στην ΠΣ</a:t>
            </a:r>
            <a:r>
              <a:rPr lang="en-US" sz="2400" b="1" dirty="0" smtClean="0"/>
              <a:t>:</a:t>
            </a:r>
            <a:r>
              <a:rPr lang="el-GR" sz="2400" b="1" dirty="0" smtClean="0"/>
              <a:t> Πιθανός δείκτης φλεγμονής στον υπαραχνοειδή χώρο</a:t>
            </a:r>
            <a:r>
              <a:rPr lang="en-US" sz="2400" b="1" dirty="0" smtClean="0"/>
              <a:t>;</a:t>
            </a:r>
            <a:r>
              <a:rPr lang="el-GR" sz="2400" b="1" dirty="0" smtClean="0"/>
              <a:t> 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445224"/>
          </a:xfrm>
        </p:spPr>
        <p:txBody>
          <a:bodyPr>
            <a:normAutofit fontScale="85000" lnSpcReduction="20000"/>
          </a:bodyPr>
          <a:lstStyle/>
          <a:p>
            <a:r>
              <a:rPr lang="el-GR" sz="2000" b="1" dirty="0" smtClean="0"/>
              <a:t>Υφιστάμενη Γνώση</a:t>
            </a:r>
            <a:r>
              <a:rPr lang="en-US" sz="2000" b="1" dirty="0" smtClean="0"/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Η λεπτομηνιγγική φλεγμονή παίζει σημαντικό ρόλο στην παθογένεση της ΠΣ. Αθροίσεις </a:t>
            </a:r>
            <a:r>
              <a:rPr lang="en-US" sz="2000" dirty="0" smtClean="0"/>
              <a:t>(clusters)</a:t>
            </a:r>
            <a:r>
              <a:rPr lang="el-GR" sz="2000" dirty="0" smtClean="0"/>
              <a:t>φλεγμονωδών κυττάρων μπορεί να διαδραματίζουν ουσιαστικό ρόλο στη διατήρηση της ενδοθηκικής ανοσολογικής διεργασίας και να προκαλούν τη γένεση  φλοιικών εστιών κάτω από τη χοριοειδή μήνιγγα. Η λεπτομηνιγγική φλεγμονή προκαλεί ενίσχυση με το σκιαγραφικό στην </a:t>
            </a:r>
            <a:r>
              <a:rPr lang="sah-RU" sz="2000" dirty="0" smtClean="0"/>
              <a:t>T2-FLAIR MRI.</a:t>
            </a:r>
            <a:endParaRPr lang="en-US" sz="2000" dirty="0" smtClean="0"/>
          </a:p>
          <a:p>
            <a:r>
              <a:rPr lang="el-GR" sz="2000" b="1" dirty="0" smtClean="0"/>
              <a:t>Σχεδιασμός/ Μέθοδος</a:t>
            </a:r>
            <a:r>
              <a:rPr lang="en-US" sz="2000" b="1" dirty="0" smtClean="0"/>
              <a:t>: </a:t>
            </a:r>
            <a:r>
              <a:rPr lang="el-GR" sz="2000" b="1" dirty="0" smtClean="0"/>
              <a:t> </a:t>
            </a:r>
            <a:r>
              <a:rPr lang="el-GR" sz="2000" dirty="0" smtClean="0"/>
              <a:t>Ανασύρθηκαν 240 ασθενείς με ΠΣ που είχαν </a:t>
            </a:r>
            <a:r>
              <a:rPr lang="en-US" sz="2000" dirty="0" smtClean="0"/>
              <a:t>T2-FLAIR MRI </a:t>
            </a:r>
            <a:r>
              <a:rPr lang="el-GR" sz="2000" dirty="0" smtClean="0"/>
              <a:t> με χορήγηση σκιαγραφικού.</a:t>
            </a:r>
            <a:endParaRPr lang="en-US" sz="2000" dirty="0" smtClean="0"/>
          </a:p>
          <a:p>
            <a:r>
              <a:rPr lang="el-GR" sz="2000" b="1" dirty="0" smtClean="0"/>
              <a:t>Αποτελέσματα</a:t>
            </a:r>
            <a:r>
              <a:rPr lang="en-US" sz="2000" b="1" dirty="0" smtClean="0"/>
              <a:t>:</a:t>
            </a:r>
            <a:r>
              <a:rPr lang="en-US" sz="2000" dirty="0" smtClean="0"/>
              <a:t> 40/240 </a:t>
            </a:r>
            <a:r>
              <a:rPr lang="el-GR" sz="2000" dirty="0" smtClean="0"/>
              <a:t>ασθενείς με ΠΣ </a:t>
            </a:r>
            <a:r>
              <a:rPr lang="en-US" sz="2000" dirty="0" smtClean="0"/>
              <a:t>(17%) </a:t>
            </a:r>
            <a:r>
              <a:rPr lang="el-GR" sz="2000" dirty="0" smtClean="0"/>
              <a:t>εμφάνισαν μικρές εστίες με λεπτομηνιγγική σκιαγράφηση συγκρινόμενοι με </a:t>
            </a:r>
            <a:r>
              <a:rPr lang="en-US" sz="2000" dirty="0" smtClean="0"/>
              <a:t>0/10 </a:t>
            </a:r>
            <a:r>
              <a:rPr lang="el-GR" sz="2000" dirty="0" smtClean="0"/>
              <a:t>σε υγιείς εθελοντές</a:t>
            </a:r>
            <a:r>
              <a:rPr lang="en-US" sz="2000" dirty="0" smtClean="0"/>
              <a:t> (P=0.37). </a:t>
            </a:r>
            <a:r>
              <a:rPr lang="el-GR" sz="2000" dirty="0" smtClean="0"/>
              <a:t>Η λεπτομηνιγγική διήθηση ήταν μάλλον τοπική παρά διάχυτη και πιο συχνά εμφανιζόταν στις αύλακες.</a:t>
            </a:r>
            <a:r>
              <a:rPr lang="en-US" sz="2000" dirty="0" smtClean="0"/>
              <a:t> </a:t>
            </a:r>
            <a:r>
              <a:rPr lang="el-GR" sz="2000" dirty="0" smtClean="0"/>
              <a:t>Η συχνότητα της ενίσχυσης ήταν πιο συχνή στην προϊούσα σε σχέση με την υποτροπιάζουσα</a:t>
            </a:r>
            <a:r>
              <a:rPr lang="en-US" sz="2000" dirty="0" smtClean="0"/>
              <a:t> </a:t>
            </a:r>
            <a:r>
              <a:rPr lang="el-GR" sz="2000" dirty="0" smtClean="0"/>
              <a:t>ΠΣ </a:t>
            </a:r>
            <a:r>
              <a:rPr lang="en-US" sz="2000" dirty="0" smtClean="0"/>
              <a:t>(23/97 cases, 24%, vs. 17/143, 12%; P=0.02). </a:t>
            </a:r>
            <a:r>
              <a:rPr lang="el-GR" sz="2000" dirty="0" smtClean="0"/>
              <a:t>Δεν παρατηρήθηκε συσχέτιση της λεπτομηνιγγικής ενίσχυσης με τις εστίες πρόσληψης σκιαγραφικού στη λευκή ουσία, αλλά ούτε και με την ανίχνευση ολιγοκλονικών ζωνών στο ΕΝΥ</a:t>
            </a:r>
            <a:r>
              <a:rPr lang="en-US" sz="2000" dirty="0" smtClean="0"/>
              <a:t>. </a:t>
            </a:r>
            <a:r>
              <a:rPr lang="el-GR" sz="2000" dirty="0" smtClean="0"/>
              <a:t>Από τη στιγμή που ανιχνεύονταν οι ενισχύσεις παρέμεναν σταθερές στο χρόνο άσχετα με τη χρήση θεραπείας (</a:t>
            </a:r>
            <a:r>
              <a:rPr lang="en-US" sz="2000" dirty="0" smtClean="0"/>
              <a:t>DMDs). </a:t>
            </a:r>
          </a:p>
          <a:p>
            <a:r>
              <a:rPr lang="el-GR" sz="2000" b="1" dirty="0" smtClean="0"/>
              <a:t>Συμπεράσματα</a:t>
            </a:r>
            <a:r>
              <a:rPr lang="en-US" sz="2000" b="1" dirty="0" smtClean="0"/>
              <a:t>: </a:t>
            </a:r>
            <a:r>
              <a:rPr lang="el-GR" sz="2000" dirty="0" smtClean="0"/>
              <a:t>Η εστιακή λεπτομηνιγγική ενίσχυση είναι χαρακτηριστικό της ΠΣ και η παρουσία της δεν πρέπει να υποδηλώνει άλλη διάγνωση παρά την ΠΣ! Είναι δε εντελώς ξεχωριστό φαινόμενο από την ενίσχυση των εστιών της λευκής ουσίας</a:t>
            </a:r>
            <a:r>
              <a:rPr lang="en-US" sz="2000" dirty="0" smtClean="0"/>
              <a:t>. </a:t>
            </a:r>
            <a:r>
              <a:rPr lang="el-GR" sz="2000" dirty="0" smtClean="0"/>
              <a:t> Η εστιακή φύση των λεπτομηνιγγικών ενισχύσεων είναι μάλλον συνδεδεμένη με την υπόθεση ότι πιθανόν να αντιπροσωπεύουν μια απεικονιστική συσχέτιση με τις μηνιγγικές φλεγμονώδεις κυτταρικές αθροίσεις (</a:t>
            </a:r>
            <a:r>
              <a:rPr lang="en-US" sz="2000" dirty="0" smtClean="0"/>
              <a:t>clusters).</a:t>
            </a:r>
          </a:p>
          <a:p>
            <a:endParaRPr lang="en-US" sz="2000" dirty="0" smtClean="0"/>
          </a:p>
          <a:p>
            <a:endParaRPr lang="en-GB" sz="2000" dirty="0" smtClean="0"/>
          </a:p>
          <a:p>
            <a:endParaRPr lang="el-GR" sz="2000" dirty="0"/>
          </a:p>
        </p:txBody>
      </p:sp>
      <p:sp>
        <p:nvSpPr>
          <p:cNvPr id="4" name="Rectangle 3"/>
          <p:cNvSpPr/>
          <p:nvPr/>
        </p:nvSpPr>
        <p:spPr>
          <a:xfrm>
            <a:off x="899592" y="6381328"/>
            <a:ext cx="22124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/>
              <a:t>[S44.001]; AAN, Philadelphia, 2014 </a:t>
            </a:r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xmlns="" val="95628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ΠΡΟΙΟΥΣΑ ΠΟΡΕΙΑ ΣΤΗΝ ΠΣ</a:t>
            </a:r>
          </a:p>
        </p:txBody>
      </p:sp>
      <p:pic>
        <p:nvPicPr>
          <p:cNvPr id="44035" name="Content Placeholder 6" descr="MS Progress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714500"/>
            <a:ext cx="8358187" cy="4643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700808"/>
            <a:ext cx="65527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/>
              <a:t>ΘΕΡΑΠΕΙΑ ΠΟΛΛΑΠΛΗΣ ΣΚΗΡΥΝΣΗΣ </a:t>
            </a:r>
            <a:endParaRPr lang="en-US" sz="4400" b="1" dirty="0" smtClean="0"/>
          </a:p>
          <a:p>
            <a:pPr algn="ctr"/>
            <a:endParaRPr lang="el-GR" sz="4400" b="1" dirty="0" smtClean="0"/>
          </a:p>
          <a:p>
            <a:pPr algn="ctr"/>
            <a:r>
              <a:rPr lang="en-US" sz="4400" b="1" dirty="0" smtClean="0"/>
              <a:t>PLATFORM THERAPIES</a:t>
            </a:r>
            <a:endParaRPr lang="el-G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IFN</a:t>
            </a:r>
            <a:r>
              <a:rPr lang="el-GR" sz="3200" b="1" dirty="0" smtClean="0"/>
              <a:t>β</a:t>
            </a:r>
            <a:r>
              <a:rPr lang="en-US" sz="3200" b="1" dirty="0" smtClean="0"/>
              <a:t> Efficacy: Pivotal Studies</a:t>
            </a:r>
            <a:endParaRPr lang="en-GB" sz="3200" b="1" dirty="0" smtClean="0"/>
          </a:p>
        </p:txBody>
      </p:sp>
      <p:sp>
        <p:nvSpPr>
          <p:cNvPr id="10244" name="Text Box 44"/>
          <p:cNvSpPr txBox="1">
            <a:spLocks noChangeArrowheads="1"/>
          </p:cNvSpPr>
          <p:nvPr/>
        </p:nvSpPr>
        <p:spPr bwMode="auto">
          <a:xfrm>
            <a:off x="385907" y="5490346"/>
            <a:ext cx="850218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  <a:cs typeface="Arial" pitchFamily="34" charset="0"/>
              </a:rPr>
              <a:t>*For patients completing 2 years of treatment; </a:t>
            </a:r>
            <a:r>
              <a:rPr lang="en-US" sz="1050" b="1" baseline="30000" dirty="0">
                <a:solidFill>
                  <a:srgbClr val="000000"/>
                </a:solidFill>
                <a:cs typeface="Arial" pitchFamily="34" charset="0"/>
              </a:rPr>
              <a:t>†</a:t>
            </a:r>
            <a:r>
              <a:rPr lang="en-US" sz="1050" dirty="0">
                <a:solidFill>
                  <a:srgbClr val="000000"/>
                </a:solidFill>
                <a:cs typeface="Arial" pitchFamily="34" charset="0"/>
              </a:rPr>
              <a:t>sustained for 6 months; </a:t>
            </a:r>
            <a:r>
              <a:rPr lang="en-US" sz="1050" b="1" baseline="30000" dirty="0" smtClean="0">
                <a:solidFill>
                  <a:srgbClr val="000000"/>
                </a:solidFill>
                <a:cs typeface="Arial" pitchFamily="34" charset="0"/>
              </a:rPr>
              <a:t>‡</a:t>
            </a:r>
            <a:r>
              <a:rPr lang="en-US" sz="1050" dirty="0" smtClean="0">
                <a:solidFill>
                  <a:srgbClr val="000000"/>
                </a:solidFill>
                <a:cs typeface="Arial" pitchFamily="34" charset="0"/>
              </a:rPr>
              <a:t>sustained </a:t>
            </a:r>
            <a:r>
              <a:rPr lang="en-US" sz="1050" dirty="0">
                <a:solidFill>
                  <a:srgbClr val="000000"/>
                </a:solidFill>
                <a:cs typeface="Arial" pitchFamily="34" charset="0"/>
              </a:rPr>
              <a:t>for 3 </a:t>
            </a:r>
            <a:r>
              <a:rPr lang="en-US" sz="1050" dirty="0" smtClean="0">
                <a:solidFill>
                  <a:srgbClr val="000000"/>
                </a:solidFill>
                <a:cs typeface="Arial" pitchFamily="34" charset="0"/>
              </a:rPr>
              <a:t>months.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srgbClr val="000000"/>
                </a:solidFill>
                <a:cs typeface="Arial" pitchFamily="34" charset="0"/>
              </a:rPr>
              <a:t>SC=subcutaneous; </a:t>
            </a:r>
            <a:r>
              <a:rPr lang="en-US" sz="1050" dirty="0" err="1" smtClean="0">
                <a:solidFill>
                  <a:srgbClr val="000000"/>
                </a:solidFill>
                <a:cs typeface="Arial" pitchFamily="34" charset="0"/>
              </a:rPr>
              <a:t>eod</a:t>
            </a:r>
            <a:r>
              <a:rPr lang="en-US" sz="1050" dirty="0" smtClean="0">
                <a:solidFill>
                  <a:srgbClr val="000000"/>
                </a:solidFill>
                <a:cs typeface="Arial" pitchFamily="34" charset="0"/>
              </a:rPr>
              <a:t>=every other day; </a:t>
            </a:r>
            <a:r>
              <a:rPr lang="en-US" sz="1050" dirty="0" err="1" smtClean="0">
                <a:solidFill>
                  <a:srgbClr val="000000"/>
                </a:solidFill>
                <a:cs typeface="Arial" pitchFamily="34" charset="0"/>
              </a:rPr>
              <a:t>qw</a:t>
            </a:r>
            <a:r>
              <a:rPr lang="en-US" sz="1050" dirty="0" smtClean="0">
                <a:solidFill>
                  <a:srgbClr val="000000"/>
                </a:solidFill>
                <a:cs typeface="Arial" pitchFamily="34" charset="0"/>
              </a:rPr>
              <a:t>=once a week; </a:t>
            </a:r>
            <a:r>
              <a:rPr lang="en-US" sz="1050" dirty="0" err="1" smtClean="0">
                <a:solidFill>
                  <a:srgbClr val="000000"/>
                </a:solidFill>
                <a:cs typeface="Arial" pitchFamily="34" charset="0"/>
              </a:rPr>
              <a:t>tiw</a:t>
            </a:r>
            <a:r>
              <a:rPr lang="en-US" sz="1050" dirty="0" smtClean="0">
                <a:solidFill>
                  <a:srgbClr val="000000"/>
                </a:solidFill>
                <a:cs typeface="Arial" pitchFamily="34" charset="0"/>
              </a:rPr>
              <a:t>=three times a week.</a:t>
            </a:r>
            <a:r>
              <a:rPr lang="en-US" sz="1050" dirty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sz="1050" dirty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1050" dirty="0">
                <a:solidFill>
                  <a:srgbClr val="000000"/>
                </a:solidFill>
                <a:cs typeface="Arial" pitchFamily="34" charset="0"/>
              </a:rPr>
              <a:t>1. IFN </a:t>
            </a:r>
            <a:r>
              <a:rPr lang="en-US" sz="1050" dirty="0" err="1">
                <a:solidFill>
                  <a:srgbClr val="000000"/>
                </a:solidFill>
                <a:cs typeface="Arial" pitchFamily="34" charset="0"/>
              </a:rPr>
              <a:t>Mult</a:t>
            </a:r>
            <a:r>
              <a:rPr lang="en-US" sz="105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cs typeface="Arial" pitchFamily="34" charset="0"/>
              </a:rPr>
              <a:t>Scler</a:t>
            </a:r>
            <a:r>
              <a:rPr lang="en-US" sz="1050" dirty="0">
                <a:solidFill>
                  <a:srgbClr val="000000"/>
                </a:solidFill>
                <a:cs typeface="Arial" pitchFamily="34" charset="0"/>
              </a:rPr>
              <a:t> Study Group, </a:t>
            </a:r>
            <a:r>
              <a:rPr lang="en-US" sz="1050" i="1" dirty="0">
                <a:solidFill>
                  <a:srgbClr val="000000"/>
                </a:solidFill>
                <a:cs typeface="Arial" pitchFamily="34" charset="0"/>
              </a:rPr>
              <a:t>Neurol.</a:t>
            </a:r>
            <a:r>
              <a:rPr lang="en-US" sz="1050" dirty="0">
                <a:solidFill>
                  <a:srgbClr val="000000"/>
                </a:solidFill>
                <a:cs typeface="Arial" pitchFamily="34" charset="0"/>
              </a:rPr>
              <a:t>1993;43:655</a:t>
            </a:r>
            <a:r>
              <a:rPr lang="en-GB" sz="1050" dirty="0">
                <a:solidFill>
                  <a:srgbClr val="000000"/>
                </a:solidFill>
                <a:cs typeface="Arial" pitchFamily="34" charset="0"/>
              </a:rPr>
              <a:t>; </a:t>
            </a:r>
            <a:r>
              <a:rPr lang="en-US" sz="1050" dirty="0" smtClean="0">
                <a:solidFill>
                  <a:srgbClr val="000000"/>
                </a:solidFill>
                <a:cs typeface="Arial" pitchFamily="34" charset="0"/>
              </a:rPr>
              <a:t>2.</a:t>
            </a:r>
            <a:r>
              <a:rPr lang="en-US" sz="1050" dirty="0">
                <a:solidFill>
                  <a:srgbClr val="000000"/>
                </a:solidFill>
                <a:cs typeface="Arial" pitchFamily="34" charset="0"/>
              </a:rPr>
              <a:t> Jacobs LD et al. </a:t>
            </a:r>
            <a:r>
              <a:rPr lang="en-US" sz="1050" i="1" dirty="0">
                <a:solidFill>
                  <a:srgbClr val="000000"/>
                </a:solidFill>
                <a:cs typeface="Arial" pitchFamily="34" charset="0"/>
              </a:rPr>
              <a:t>Ann Neurol</a:t>
            </a:r>
            <a:r>
              <a:rPr lang="en-US" sz="1050" dirty="0">
                <a:solidFill>
                  <a:srgbClr val="000000"/>
                </a:solidFill>
                <a:cs typeface="Arial" pitchFamily="34" charset="0"/>
              </a:rPr>
              <a:t>. 1996;39:285; </a:t>
            </a:r>
            <a:r>
              <a:rPr lang="en-US" sz="1050" dirty="0" smtClean="0">
                <a:solidFill>
                  <a:srgbClr val="000000"/>
                </a:solidFill>
                <a:cs typeface="Arial" pitchFamily="34" charset="0"/>
              </a:rPr>
              <a:t>3. </a:t>
            </a:r>
            <a:r>
              <a:rPr lang="en-US" sz="1050" dirty="0">
                <a:solidFill>
                  <a:srgbClr val="000000"/>
                </a:solidFill>
                <a:cs typeface="Arial" pitchFamily="34" charset="0"/>
              </a:rPr>
              <a:t>PRISMS Study Group. </a:t>
            </a:r>
            <a:r>
              <a:rPr lang="en-US" sz="1050" i="1" dirty="0">
                <a:solidFill>
                  <a:srgbClr val="000000"/>
                </a:solidFill>
                <a:cs typeface="Arial" pitchFamily="34" charset="0"/>
              </a:rPr>
              <a:t>Lancet.</a:t>
            </a:r>
            <a:r>
              <a:rPr lang="en-US" sz="1050" dirty="0">
                <a:solidFill>
                  <a:srgbClr val="000000"/>
                </a:solidFill>
                <a:cs typeface="Arial" pitchFamily="34" charset="0"/>
              </a:rPr>
              <a:t>1998;352:1498</a:t>
            </a:r>
            <a:r>
              <a:rPr lang="en-US" sz="1050" dirty="0" smtClean="0">
                <a:solidFill>
                  <a:srgbClr val="000000"/>
                </a:solidFill>
                <a:cs typeface="Arial" pitchFamily="34" charset="0"/>
              </a:rPr>
              <a:t>; </a:t>
            </a:r>
            <a:r>
              <a:rPr lang="en-GB" sz="1050" dirty="0" smtClean="0">
                <a:solidFill>
                  <a:srgbClr val="000000"/>
                </a:solidFill>
                <a:cs typeface="Arial" pitchFamily="34" charset="0"/>
              </a:rPr>
              <a:t>4.</a:t>
            </a:r>
            <a:r>
              <a:rPr lang="en-US" sz="105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1050" dirty="0" err="1" smtClean="0">
                <a:solidFill>
                  <a:srgbClr val="000000"/>
                </a:solidFill>
                <a:cs typeface="Arial" pitchFamily="34" charset="0"/>
              </a:rPr>
              <a:t>Rebif</a:t>
            </a:r>
            <a:r>
              <a:rPr lang="en-US" sz="1050" dirty="0" smtClean="0">
                <a:solidFill>
                  <a:srgbClr val="000000"/>
                </a:solidFill>
                <a:cs typeface="Arial" pitchFamily="34" charset="0"/>
              </a:rPr>
              <a:t> EPAR - Scientific discussion</a:t>
            </a:r>
            <a:r>
              <a:rPr lang="en-US" sz="1050" dirty="0">
                <a:solidFill>
                  <a:srgbClr val="000000"/>
                </a:solidFill>
                <a:cs typeface="Arial" pitchFamily="34" charset="0"/>
              </a:rPr>
              <a:t> 9/8/2006. http://</a:t>
            </a:r>
            <a:r>
              <a:rPr lang="en-US" sz="1050" dirty="0" smtClean="0">
                <a:solidFill>
                  <a:srgbClr val="000000"/>
                </a:solidFill>
                <a:cs typeface="Arial" pitchFamily="34" charset="0"/>
              </a:rPr>
              <a:t>www.ema.europa.eu/ema/index.jsp?curl=pages/medicines/human/medicines/000136/human_med_001018.jsp&amp;mid=WC0b01ac058001d124.</a:t>
            </a:r>
            <a:endParaRPr lang="en-US" sz="1050" dirty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16392372"/>
              </p:ext>
            </p:extLst>
          </p:nvPr>
        </p:nvGraphicFramePr>
        <p:xfrm>
          <a:off x="455753" y="2025407"/>
          <a:ext cx="8195189" cy="1559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7121"/>
                <a:gridCol w="1729356"/>
                <a:gridCol w="1729356"/>
                <a:gridCol w="1729356"/>
              </a:tblGrid>
              <a:tr h="400928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Endpoint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693" marR="83693" marT="45742" marB="4574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 IFN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β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-1b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eod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83693" marR="83693" marT="45742" marB="4574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IFN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β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-1a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qw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83693" marR="83693" marT="45742" marB="4574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IFN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β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-1a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tiw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83693" marR="83693" marT="45742" marB="4574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54157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Annualised</a:t>
                      </a:r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relapse rate in RRMS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693" marR="83693" marT="45742" marB="457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r>
                        <a:rPr lang="en-US" sz="1600" b="1" baseline="30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b="1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693" marR="83693" marT="45742" marB="45742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r>
                        <a:rPr lang="en-US" sz="1600" b="1" baseline="30000" dirty="0" smtClean="0">
                          <a:latin typeface="Arial" pitchFamily="34" charset="0"/>
                          <a:cs typeface="Arial" pitchFamily="34" charset="0"/>
                        </a:rPr>
                        <a:t>2,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lang="en-US" sz="16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693" marR="83693" marT="45742" marB="45742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r>
                        <a:rPr lang="en-US" sz="1600" b="1" baseline="30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b="1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693" marR="83693" marT="45742" marB="45742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157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Disability progression in RRMS 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693" marR="83693" marT="45742" marB="457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29 (NS)</a:t>
                      </a:r>
                      <a:r>
                        <a:rPr lang="en-US" sz="1600" b="1" baseline="30000" dirty="0" smtClean="0">
                          <a:latin typeface="Arial" pitchFamily="34" charset="0"/>
                          <a:cs typeface="Arial" pitchFamily="34" charset="0"/>
                        </a:rPr>
                        <a:t>1,</a:t>
                      </a:r>
                      <a:r>
                        <a:rPr lang="en-US" sz="1600" b="1" baseline="30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‡</a:t>
                      </a:r>
                      <a:endParaRPr lang="en-US" sz="1600" b="1" baseline="30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693" marR="83693" marT="45742" marB="45742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2,†</a:t>
                      </a:r>
                      <a:endParaRPr lang="en-US" sz="1600" b="1" baseline="30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693" marR="83693" marT="45742" marB="45742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r>
                        <a:rPr lang="en-US" sz="1600" b="1" baseline="30000" dirty="0" smtClean="0">
                          <a:latin typeface="Arial" pitchFamily="34" charset="0"/>
                          <a:cs typeface="Arial" pitchFamily="34" charset="0"/>
                        </a:rPr>
                        <a:t>4,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†</a:t>
                      </a:r>
                      <a:endParaRPr lang="en-US" sz="1600" b="1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693" marR="83693" marT="45742" marB="45742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73" name="Rectangle 2"/>
          <p:cNvSpPr>
            <a:spLocks noChangeArrowheads="1"/>
          </p:cNvSpPr>
          <p:nvPr/>
        </p:nvSpPr>
        <p:spPr bwMode="auto">
          <a:xfrm>
            <a:off x="448333" y="3748461"/>
            <a:ext cx="7932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is presented as percent (%) reduction vs placebo at 2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years.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Conclusions regarding relative efficacy cannot 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be drawn </a:t>
            </a: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from results of different 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clinical </a:t>
            </a: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trials.</a:t>
            </a:r>
            <a:endParaRPr lang="en-US" sz="14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374" y="4467225"/>
            <a:ext cx="8723863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</a:rPr>
              <a:t>General conclusion: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IFN</a:t>
            </a:r>
            <a:r>
              <a:rPr lang="en-US" dirty="0" err="1" smtClean="0">
                <a:solidFill>
                  <a:srgbClr val="0070C0"/>
                </a:solidFill>
                <a:latin typeface="Symbol" pitchFamily="18" charset="2"/>
              </a:rPr>
              <a:t>b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</a:rPr>
              <a:t> therapies slow disease course by approximately one-third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23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Title 25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l-GR" sz="2800" dirty="0" smtClean="0">
                <a:sym typeface="Gill Sans" pitchFamily="1" charset="0"/>
              </a:rPr>
              <a:t>‘</a:t>
            </a:r>
            <a:r>
              <a:rPr lang="el-GR" sz="2800" b="1" dirty="0" smtClean="0">
                <a:sym typeface="Gill Sans" pitchFamily="1" charset="0"/>
              </a:rPr>
              <a:t>Ολα τα ενέσιμα </a:t>
            </a:r>
            <a:r>
              <a:rPr lang="en-US" sz="2800" b="1" dirty="0" smtClean="0">
                <a:sym typeface="Gill Sans" pitchFamily="1" charset="0"/>
              </a:rPr>
              <a:t>DMTs </a:t>
            </a:r>
            <a:r>
              <a:rPr lang="el-GR" sz="2800" b="1" dirty="0" smtClean="0">
                <a:sym typeface="Gill Sans" pitchFamily="1" charset="0"/>
              </a:rPr>
              <a:t>είναι αποτελεσματικά στη καθυστέρηση μετάπτωσης από </a:t>
            </a:r>
            <a:r>
              <a:rPr lang="en-US" sz="2800" b="1" dirty="0" smtClean="0">
                <a:sym typeface="Gill Sans" pitchFamily="1" charset="0"/>
              </a:rPr>
              <a:t>CIS </a:t>
            </a:r>
            <a:r>
              <a:rPr lang="el-GR" sz="2800" b="1" dirty="0" smtClean="0">
                <a:sym typeface="Gill Sans" pitchFamily="1" charset="0"/>
              </a:rPr>
              <a:t>σε </a:t>
            </a:r>
            <a:r>
              <a:rPr lang="en-US" sz="2800" b="1" dirty="0" smtClean="0">
                <a:sym typeface="Gill Sans" pitchFamily="1" charset="0"/>
              </a:rPr>
              <a:t>CDMS </a:t>
            </a:r>
            <a:endParaRPr lang="en-GB" sz="2800" b="1" dirty="0" smtClean="0"/>
          </a:p>
        </p:txBody>
      </p:sp>
      <p:sp>
        <p:nvSpPr>
          <p:cNvPr id="284675" name="Line 3"/>
          <p:cNvSpPr>
            <a:spLocks noChangeShapeType="1"/>
          </p:cNvSpPr>
          <p:nvPr/>
        </p:nvSpPr>
        <p:spPr bwMode="auto">
          <a:xfrm>
            <a:off x="1479554" y="4373583"/>
            <a:ext cx="1588" cy="4319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84679" name="Line 33"/>
          <p:cNvSpPr>
            <a:spLocks noChangeShapeType="1"/>
          </p:cNvSpPr>
          <p:nvPr/>
        </p:nvSpPr>
        <p:spPr bwMode="auto">
          <a:xfrm>
            <a:off x="819891" y="3100906"/>
            <a:ext cx="276479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84680" name="Text Box 69"/>
          <p:cNvSpPr txBox="1">
            <a:spLocks noChangeArrowheads="1"/>
          </p:cNvSpPr>
          <p:nvPr/>
        </p:nvSpPr>
        <p:spPr bwMode="auto">
          <a:xfrm>
            <a:off x="5337622" y="1092686"/>
            <a:ext cx="2732093" cy="26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IFN</a:t>
            </a:r>
            <a:r>
              <a:rPr lang="el-GR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β-1</a:t>
            </a:r>
            <a:r>
              <a:rPr lang="en-US" sz="11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32782"/>
          <p:cNvGrpSpPr>
            <a:grpSpLocks/>
          </p:cNvGrpSpPr>
          <p:nvPr/>
        </p:nvGrpSpPr>
        <p:grpSpPr bwMode="auto">
          <a:xfrm>
            <a:off x="7785881" y="1220248"/>
            <a:ext cx="900096" cy="390430"/>
            <a:chOff x="5745674" y="1661954"/>
            <a:chExt cx="863591" cy="417236"/>
          </a:xfrm>
        </p:grpSpPr>
        <p:sp>
          <p:nvSpPr>
            <p:cNvPr id="284850" name="TextBox 75"/>
            <p:cNvSpPr txBox="1">
              <a:spLocks noChangeArrowheads="1"/>
            </p:cNvSpPr>
            <p:nvPr/>
          </p:nvSpPr>
          <p:spPr bwMode="auto">
            <a:xfrm>
              <a:off x="5888445" y="1816064"/>
              <a:ext cx="720820" cy="263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rPr>
                <a:t>SC IFN</a:t>
              </a:r>
              <a:r>
                <a:rPr lang="el-GR" sz="1000" b="1" dirty="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rPr>
                <a:t>β-1</a:t>
              </a:r>
              <a:r>
                <a:rPr lang="en-US" sz="1000" b="1" dirty="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rPr>
                <a:t>b</a:t>
              </a:r>
              <a:endParaRPr lang="en-GB" sz="1000" b="1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284851" name="TextBox 80"/>
            <p:cNvSpPr txBox="1">
              <a:spLocks noChangeArrowheads="1"/>
            </p:cNvSpPr>
            <p:nvPr/>
          </p:nvSpPr>
          <p:spPr bwMode="auto">
            <a:xfrm>
              <a:off x="5884952" y="1661954"/>
              <a:ext cx="564137" cy="263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dirty="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rPr>
                <a:t>Placebo</a:t>
              </a:r>
              <a:endParaRPr lang="en-GB" sz="1000" b="1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" name="Freeform 32781"/>
            <p:cNvSpPr/>
            <p:nvPr/>
          </p:nvSpPr>
          <p:spPr>
            <a:xfrm>
              <a:off x="5745674" y="1798625"/>
              <a:ext cx="167543" cy="0"/>
            </a:xfrm>
            <a:custGeom>
              <a:avLst/>
              <a:gdLst>
                <a:gd name="connsiteX0" fmla="*/ 0 w 169069"/>
                <a:gd name="connsiteY0" fmla="*/ 0 h 0"/>
                <a:gd name="connsiteX1" fmla="*/ 169069 w 16906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9069">
                  <a:moveTo>
                    <a:pt x="0" y="0"/>
                  </a:moveTo>
                  <a:lnTo>
                    <a:pt x="169069" y="0"/>
                  </a:lnTo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5745674" y="1953005"/>
              <a:ext cx="167543" cy="0"/>
            </a:xfrm>
            <a:custGeom>
              <a:avLst/>
              <a:gdLst>
                <a:gd name="connsiteX0" fmla="*/ 0 w 169069"/>
                <a:gd name="connsiteY0" fmla="*/ 0 h 0"/>
                <a:gd name="connsiteX1" fmla="*/ 169069 w 16906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9069">
                  <a:moveTo>
                    <a:pt x="0" y="0"/>
                  </a:moveTo>
                  <a:lnTo>
                    <a:pt x="169069" y="0"/>
                  </a:ln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84682" name="Text Box 71"/>
          <p:cNvSpPr txBox="1">
            <a:spLocks noChangeArrowheads="1"/>
          </p:cNvSpPr>
          <p:nvPr/>
        </p:nvSpPr>
        <p:spPr bwMode="auto">
          <a:xfrm>
            <a:off x="580569" y="3457711"/>
            <a:ext cx="379044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IFN</a:t>
            </a:r>
            <a:r>
              <a:rPr lang="el-GR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β-1</a:t>
            </a:r>
            <a:r>
              <a:rPr lang="en-GB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</a:t>
            </a:r>
            <a:r>
              <a:rPr lang="el-GR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sz="11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QW/TIW</a:t>
            </a:r>
            <a:endParaRPr lang="en-US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233"/>
          <p:cNvGrpSpPr>
            <a:grpSpLocks/>
          </p:cNvGrpSpPr>
          <p:nvPr/>
        </p:nvGrpSpPr>
        <p:grpSpPr bwMode="auto">
          <a:xfrm>
            <a:off x="358283" y="3677760"/>
            <a:ext cx="3205519" cy="2111457"/>
            <a:chOff x="668019" y="4301036"/>
            <a:chExt cx="2515215" cy="1789871"/>
          </a:xfrm>
        </p:grpSpPr>
        <p:sp>
          <p:nvSpPr>
            <p:cNvPr id="83" name="Rectangle 82"/>
            <p:cNvSpPr/>
            <p:nvPr/>
          </p:nvSpPr>
          <p:spPr>
            <a:xfrm>
              <a:off x="2965356" y="4461248"/>
              <a:ext cx="215495" cy="215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68019" y="4789916"/>
              <a:ext cx="120748" cy="558473"/>
            </a:xfrm>
            <a:prstGeom prst="rect">
              <a:avLst/>
            </a:prstGeom>
            <a:noFill/>
          </p:spPr>
          <p:txBody>
            <a:bodyPr vert="vert270" wrap="none" lIns="0" tIns="0" r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b="1" dirty="0">
                  <a:solidFill>
                    <a:srgbClr val="000000"/>
                  </a:solidFill>
                  <a:latin typeface="Arial" panose="020B0604020202020204" pitchFamily="34" charset="0"/>
                  <a:cs typeface="ＭＳ Ｐゴシック" charset="0"/>
                </a:rPr>
                <a:t>CDMS (%)</a:t>
              </a:r>
            </a:p>
          </p:txBody>
        </p:sp>
        <p:sp>
          <p:nvSpPr>
            <p:cNvPr id="12" name="Freeform 32798"/>
            <p:cNvSpPr/>
            <p:nvPr/>
          </p:nvSpPr>
          <p:spPr>
            <a:xfrm flipH="1">
              <a:off x="972342" y="4402036"/>
              <a:ext cx="44843" cy="1330913"/>
            </a:xfrm>
            <a:custGeom>
              <a:avLst/>
              <a:gdLst>
                <a:gd name="connsiteX0" fmla="*/ 0 w 0"/>
                <a:gd name="connsiteY0" fmla="*/ 0 h 1666875"/>
                <a:gd name="connsiteX1" fmla="*/ 0 w 0"/>
                <a:gd name="connsiteY1" fmla="*/ 1666875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666875">
                  <a:moveTo>
                    <a:pt x="0" y="0"/>
                  </a:moveTo>
                  <a:lnTo>
                    <a:pt x="0" y="1666875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23" name="Straight Connector 222"/>
            <p:cNvCxnSpPr/>
            <p:nvPr/>
          </p:nvCxnSpPr>
          <p:spPr>
            <a:xfrm rot="10800000">
              <a:off x="992272" y="5738332"/>
              <a:ext cx="3363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0800000">
              <a:off x="992272" y="5475917"/>
              <a:ext cx="3363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0800000">
              <a:off x="992272" y="5210811"/>
              <a:ext cx="3363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0800000">
              <a:off x="992272" y="4936286"/>
              <a:ext cx="3363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0800000">
              <a:off x="992272" y="4668488"/>
              <a:ext cx="3363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10800000">
              <a:off x="992272" y="4403382"/>
              <a:ext cx="3363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223"/>
            <p:cNvGrpSpPr>
              <a:grpSpLocks/>
            </p:cNvGrpSpPr>
            <p:nvPr/>
          </p:nvGrpSpPr>
          <p:grpSpPr bwMode="auto">
            <a:xfrm>
              <a:off x="926161" y="5742000"/>
              <a:ext cx="2257073" cy="208720"/>
              <a:chOff x="926161" y="5791570"/>
              <a:chExt cx="2257073" cy="208720"/>
            </a:xfrm>
          </p:grpSpPr>
          <p:sp>
            <p:nvSpPr>
              <p:cNvPr id="11" name="Freeform 32797"/>
              <p:cNvSpPr/>
              <p:nvPr/>
            </p:nvSpPr>
            <p:spPr>
              <a:xfrm>
                <a:off x="994763" y="5793285"/>
                <a:ext cx="2036613" cy="0"/>
              </a:xfrm>
              <a:custGeom>
                <a:avLst/>
                <a:gdLst>
                  <a:gd name="connsiteX0" fmla="*/ 0 w 2416968"/>
                  <a:gd name="connsiteY0" fmla="*/ 0 h 0"/>
                  <a:gd name="connsiteX1" fmla="*/ 2416968 w 2416968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16968">
                    <a:moveTo>
                      <a:pt x="0" y="0"/>
                    </a:moveTo>
                    <a:lnTo>
                      <a:pt x="241696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cxnSp>
            <p:nvCxnSpPr>
              <p:cNvPr id="68" name="Straight Connector 67"/>
              <p:cNvCxnSpPr/>
              <p:nvPr/>
            </p:nvCxnSpPr>
            <p:spPr>
              <a:xfrm rot="5400000">
                <a:off x="1010328" y="5812798"/>
                <a:ext cx="3364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5400000">
                <a:off x="1511073" y="5812798"/>
                <a:ext cx="3364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5400000">
                <a:off x="2510071" y="5812798"/>
                <a:ext cx="3364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5400000">
                <a:off x="2009326" y="5812798"/>
                <a:ext cx="3364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rot="5400000">
                <a:off x="3010817" y="5812798"/>
                <a:ext cx="3364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4845" name="TextBox 68"/>
              <p:cNvSpPr txBox="1">
                <a:spLocks noChangeArrowheads="1"/>
              </p:cNvSpPr>
              <p:nvPr/>
            </p:nvSpPr>
            <p:spPr bwMode="auto">
              <a:xfrm>
                <a:off x="926161" y="5791570"/>
                <a:ext cx="200861" cy="208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284846" name="TextBox 234"/>
              <p:cNvSpPr txBox="1">
                <a:spLocks noChangeArrowheads="1"/>
              </p:cNvSpPr>
              <p:nvPr/>
            </p:nvSpPr>
            <p:spPr bwMode="auto">
              <a:xfrm>
                <a:off x="1370262" y="5791570"/>
                <a:ext cx="312785" cy="208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</a:p>
            </p:txBody>
          </p:sp>
          <p:sp>
            <p:nvSpPr>
              <p:cNvPr id="284847" name="TextBox 236"/>
              <p:cNvSpPr txBox="1">
                <a:spLocks noChangeArrowheads="1"/>
              </p:cNvSpPr>
              <p:nvPr/>
            </p:nvSpPr>
            <p:spPr bwMode="auto">
              <a:xfrm>
                <a:off x="1869531" y="5791570"/>
                <a:ext cx="312785" cy="208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360</a:t>
                </a:r>
              </a:p>
            </p:txBody>
          </p:sp>
          <p:sp>
            <p:nvSpPr>
              <p:cNvPr id="284848" name="TextBox 238"/>
              <p:cNvSpPr txBox="1">
                <a:spLocks noChangeArrowheads="1"/>
              </p:cNvSpPr>
              <p:nvPr/>
            </p:nvSpPr>
            <p:spPr bwMode="auto">
              <a:xfrm>
                <a:off x="2370387" y="5791570"/>
                <a:ext cx="312785" cy="208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540</a:t>
                </a:r>
              </a:p>
            </p:txBody>
          </p:sp>
          <p:sp>
            <p:nvSpPr>
              <p:cNvPr id="284849" name="TextBox 240"/>
              <p:cNvSpPr txBox="1">
                <a:spLocks noChangeArrowheads="1"/>
              </p:cNvSpPr>
              <p:nvPr/>
            </p:nvSpPr>
            <p:spPr bwMode="auto">
              <a:xfrm>
                <a:off x="2870449" y="5791570"/>
                <a:ext cx="312785" cy="208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720</a:t>
                </a:r>
              </a:p>
            </p:txBody>
          </p:sp>
        </p:grpSp>
        <p:sp>
          <p:nvSpPr>
            <p:cNvPr id="284829" name="TextBox 241"/>
            <p:cNvSpPr txBox="1">
              <a:spLocks noChangeArrowheads="1"/>
            </p:cNvSpPr>
            <p:nvPr/>
          </p:nvSpPr>
          <p:spPr bwMode="auto">
            <a:xfrm>
              <a:off x="1733770" y="5882187"/>
              <a:ext cx="713462" cy="20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 (Days)</a:t>
              </a:r>
            </a:p>
          </p:txBody>
        </p:sp>
        <p:sp>
          <p:nvSpPr>
            <p:cNvPr id="284830" name="TextBox 242"/>
            <p:cNvSpPr txBox="1">
              <a:spLocks noChangeArrowheads="1"/>
            </p:cNvSpPr>
            <p:nvPr/>
          </p:nvSpPr>
          <p:spPr bwMode="auto">
            <a:xfrm>
              <a:off x="817902" y="5646228"/>
              <a:ext cx="200861" cy="20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84831" name="TextBox 243"/>
            <p:cNvSpPr txBox="1">
              <a:spLocks noChangeArrowheads="1"/>
            </p:cNvSpPr>
            <p:nvPr/>
          </p:nvSpPr>
          <p:spPr bwMode="auto">
            <a:xfrm>
              <a:off x="752724" y="5367837"/>
              <a:ext cx="256823" cy="20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284832" name="TextBox 244"/>
            <p:cNvSpPr txBox="1">
              <a:spLocks noChangeArrowheads="1"/>
            </p:cNvSpPr>
            <p:nvPr/>
          </p:nvSpPr>
          <p:spPr bwMode="auto">
            <a:xfrm>
              <a:off x="752724" y="5101137"/>
              <a:ext cx="256823" cy="20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284833" name="TextBox 245"/>
            <p:cNvSpPr txBox="1">
              <a:spLocks noChangeArrowheads="1"/>
            </p:cNvSpPr>
            <p:nvPr/>
          </p:nvSpPr>
          <p:spPr bwMode="auto">
            <a:xfrm>
              <a:off x="752724" y="4834437"/>
              <a:ext cx="256823" cy="20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284834" name="TextBox 246"/>
            <p:cNvSpPr txBox="1">
              <a:spLocks noChangeArrowheads="1"/>
            </p:cNvSpPr>
            <p:nvPr/>
          </p:nvSpPr>
          <p:spPr bwMode="auto">
            <a:xfrm>
              <a:off x="752724" y="4567737"/>
              <a:ext cx="256823" cy="20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284835" name="TextBox 247"/>
            <p:cNvSpPr txBox="1">
              <a:spLocks noChangeArrowheads="1"/>
            </p:cNvSpPr>
            <p:nvPr/>
          </p:nvSpPr>
          <p:spPr bwMode="auto">
            <a:xfrm>
              <a:off x="752724" y="4301036"/>
              <a:ext cx="256823" cy="20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71" name="Freeform 70"/>
            <p:cNvSpPr/>
            <p:nvPr/>
          </p:nvSpPr>
          <p:spPr>
            <a:xfrm>
              <a:off x="1034623" y="4733082"/>
              <a:ext cx="1988032" cy="981027"/>
            </a:xfrm>
            <a:custGeom>
              <a:avLst/>
              <a:gdLst>
                <a:gd name="connsiteX0" fmla="*/ 1988344 w 1988344"/>
                <a:gd name="connsiteY0" fmla="*/ 0 h 981075"/>
                <a:gd name="connsiteX1" fmla="*/ 1814512 w 1988344"/>
                <a:gd name="connsiteY1" fmla="*/ 0 h 981075"/>
                <a:gd name="connsiteX2" fmla="*/ 1814512 w 1988344"/>
                <a:gd name="connsiteY2" fmla="*/ 16669 h 981075"/>
                <a:gd name="connsiteX3" fmla="*/ 1785937 w 1988344"/>
                <a:gd name="connsiteY3" fmla="*/ 16669 h 981075"/>
                <a:gd name="connsiteX4" fmla="*/ 1785937 w 1988344"/>
                <a:gd name="connsiteY4" fmla="*/ 35719 h 981075"/>
                <a:gd name="connsiteX5" fmla="*/ 1724025 w 1988344"/>
                <a:gd name="connsiteY5" fmla="*/ 35719 h 981075"/>
                <a:gd name="connsiteX6" fmla="*/ 1724025 w 1988344"/>
                <a:gd name="connsiteY6" fmla="*/ 54769 h 981075"/>
                <a:gd name="connsiteX7" fmla="*/ 1595437 w 1988344"/>
                <a:gd name="connsiteY7" fmla="*/ 54769 h 981075"/>
                <a:gd name="connsiteX8" fmla="*/ 1595437 w 1988344"/>
                <a:gd name="connsiteY8" fmla="*/ 66675 h 981075"/>
                <a:gd name="connsiteX9" fmla="*/ 1562100 w 1988344"/>
                <a:gd name="connsiteY9" fmla="*/ 66675 h 981075"/>
                <a:gd name="connsiteX10" fmla="*/ 1562100 w 1988344"/>
                <a:gd name="connsiteY10" fmla="*/ 85725 h 981075"/>
                <a:gd name="connsiteX11" fmla="*/ 1502569 w 1988344"/>
                <a:gd name="connsiteY11" fmla="*/ 85725 h 981075"/>
                <a:gd name="connsiteX12" fmla="*/ 1502569 w 1988344"/>
                <a:gd name="connsiteY12" fmla="*/ 121444 h 981075"/>
                <a:gd name="connsiteX13" fmla="*/ 1462087 w 1988344"/>
                <a:gd name="connsiteY13" fmla="*/ 121444 h 981075"/>
                <a:gd name="connsiteX14" fmla="*/ 1462087 w 1988344"/>
                <a:gd name="connsiteY14" fmla="*/ 169069 h 981075"/>
                <a:gd name="connsiteX15" fmla="*/ 1369219 w 1988344"/>
                <a:gd name="connsiteY15" fmla="*/ 169069 h 981075"/>
                <a:gd name="connsiteX16" fmla="*/ 1354931 w 1988344"/>
                <a:gd name="connsiteY16" fmla="*/ 183357 h 981075"/>
                <a:gd name="connsiteX17" fmla="*/ 1243012 w 1988344"/>
                <a:gd name="connsiteY17" fmla="*/ 183357 h 981075"/>
                <a:gd name="connsiteX18" fmla="*/ 1243012 w 1988344"/>
                <a:gd name="connsiteY18" fmla="*/ 247650 h 981075"/>
                <a:gd name="connsiteX19" fmla="*/ 1181100 w 1988344"/>
                <a:gd name="connsiteY19" fmla="*/ 247650 h 981075"/>
                <a:gd name="connsiteX20" fmla="*/ 1181100 w 1988344"/>
                <a:gd name="connsiteY20" fmla="*/ 273844 h 981075"/>
                <a:gd name="connsiteX21" fmla="*/ 1128712 w 1988344"/>
                <a:gd name="connsiteY21" fmla="*/ 273844 h 981075"/>
                <a:gd name="connsiteX22" fmla="*/ 1128712 w 1988344"/>
                <a:gd name="connsiteY22" fmla="*/ 290513 h 981075"/>
                <a:gd name="connsiteX23" fmla="*/ 1095375 w 1988344"/>
                <a:gd name="connsiteY23" fmla="*/ 290513 h 981075"/>
                <a:gd name="connsiteX24" fmla="*/ 1095375 w 1988344"/>
                <a:gd name="connsiteY24" fmla="*/ 330994 h 981075"/>
                <a:gd name="connsiteX25" fmla="*/ 1042987 w 1988344"/>
                <a:gd name="connsiteY25" fmla="*/ 330994 h 981075"/>
                <a:gd name="connsiteX26" fmla="*/ 1042987 w 1988344"/>
                <a:gd name="connsiteY26" fmla="*/ 378619 h 981075"/>
                <a:gd name="connsiteX27" fmla="*/ 1014412 w 1988344"/>
                <a:gd name="connsiteY27" fmla="*/ 378619 h 981075"/>
                <a:gd name="connsiteX28" fmla="*/ 1014412 w 1988344"/>
                <a:gd name="connsiteY28" fmla="*/ 407194 h 981075"/>
                <a:gd name="connsiteX29" fmla="*/ 947737 w 1988344"/>
                <a:gd name="connsiteY29" fmla="*/ 407194 h 981075"/>
                <a:gd name="connsiteX30" fmla="*/ 947737 w 1988344"/>
                <a:gd name="connsiteY30" fmla="*/ 442913 h 981075"/>
                <a:gd name="connsiteX31" fmla="*/ 878681 w 1988344"/>
                <a:gd name="connsiteY31" fmla="*/ 442913 h 981075"/>
                <a:gd name="connsiteX32" fmla="*/ 878681 w 1988344"/>
                <a:gd name="connsiteY32" fmla="*/ 466725 h 981075"/>
                <a:gd name="connsiteX33" fmla="*/ 816769 w 1988344"/>
                <a:gd name="connsiteY33" fmla="*/ 466725 h 981075"/>
                <a:gd name="connsiteX34" fmla="*/ 816769 w 1988344"/>
                <a:gd name="connsiteY34" fmla="*/ 488156 h 981075"/>
                <a:gd name="connsiteX35" fmla="*/ 764381 w 1988344"/>
                <a:gd name="connsiteY35" fmla="*/ 488156 h 981075"/>
                <a:gd name="connsiteX36" fmla="*/ 764381 w 1988344"/>
                <a:gd name="connsiteY36" fmla="*/ 500063 h 981075"/>
                <a:gd name="connsiteX37" fmla="*/ 740569 w 1988344"/>
                <a:gd name="connsiteY37" fmla="*/ 500063 h 981075"/>
                <a:gd name="connsiteX38" fmla="*/ 740569 w 1988344"/>
                <a:gd name="connsiteY38" fmla="*/ 545306 h 981075"/>
                <a:gd name="connsiteX39" fmla="*/ 704850 w 1988344"/>
                <a:gd name="connsiteY39" fmla="*/ 545306 h 981075"/>
                <a:gd name="connsiteX40" fmla="*/ 704850 w 1988344"/>
                <a:gd name="connsiteY40" fmla="*/ 576263 h 981075"/>
                <a:gd name="connsiteX41" fmla="*/ 650081 w 1988344"/>
                <a:gd name="connsiteY41" fmla="*/ 576263 h 981075"/>
                <a:gd name="connsiteX42" fmla="*/ 650081 w 1988344"/>
                <a:gd name="connsiteY42" fmla="*/ 628650 h 981075"/>
                <a:gd name="connsiteX43" fmla="*/ 611981 w 1988344"/>
                <a:gd name="connsiteY43" fmla="*/ 628650 h 981075"/>
                <a:gd name="connsiteX44" fmla="*/ 611981 w 1988344"/>
                <a:gd name="connsiteY44" fmla="*/ 697706 h 981075"/>
                <a:gd name="connsiteX45" fmla="*/ 571500 w 1988344"/>
                <a:gd name="connsiteY45" fmla="*/ 697706 h 981075"/>
                <a:gd name="connsiteX46" fmla="*/ 571500 w 1988344"/>
                <a:gd name="connsiteY46" fmla="*/ 721519 h 981075"/>
                <a:gd name="connsiteX47" fmla="*/ 528637 w 1988344"/>
                <a:gd name="connsiteY47" fmla="*/ 721519 h 981075"/>
                <a:gd name="connsiteX48" fmla="*/ 528637 w 1988344"/>
                <a:gd name="connsiteY48" fmla="*/ 766763 h 981075"/>
                <a:gd name="connsiteX49" fmla="*/ 502444 w 1988344"/>
                <a:gd name="connsiteY49" fmla="*/ 766763 h 981075"/>
                <a:gd name="connsiteX50" fmla="*/ 502444 w 1988344"/>
                <a:gd name="connsiteY50" fmla="*/ 788194 h 981075"/>
                <a:gd name="connsiteX51" fmla="*/ 411956 w 1988344"/>
                <a:gd name="connsiteY51" fmla="*/ 788194 h 981075"/>
                <a:gd name="connsiteX52" fmla="*/ 411956 w 1988344"/>
                <a:gd name="connsiteY52" fmla="*/ 812006 h 981075"/>
                <a:gd name="connsiteX53" fmla="*/ 373856 w 1988344"/>
                <a:gd name="connsiteY53" fmla="*/ 812006 h 981075"/>
                <a:gd name="connsiteX54" fmla="*/ 373856 w 1988344"/>
                <a:gd name="connsiteY54" fmla="*/ 845344 h 981075"/>
                <a:gd name="connsiteX55" fmla="*/ 216694 w 1988344"/>
                <a:gd name="connsiteY55" fmla="*/ 845344 h 981075"/>
                <a:gd name="connsiteX56" fmla="*/ 216694 w 1988344"/>
                <a:gd name="connsiteY56" fmla="*/ 862013 h 981075"/>
                <a:gd name="connsiteX57" fmla="*/ 188119 w 1988344"/>
                <a:gd name="connsiteY57" fmla="*/ 862013 h 981075"/>
                <a:gd name="connsiteX58" fmla="*/ 188119 w 1988344"/>
                <a:gd name="connsiteY58" fmla="*/ 883444 h 981075"/>
                <a:gd name="connsiteX59" fmla="*/ 154781 w 1988344"/>
                <a:gd name="connsiteY59" fmla="*/ 883444 h 981075"/>
                <a:gd name="connsiteX60" fmla="*/ 154781 w 1988344"/>
                <a:gd name="connsiteY60" fmla="*/ 916781 h 981075"/>
                <a:gd name="connsiteX61" fmla="*/ 102394 w 1988344"/>
                <a:gd name="connsiteY61" fmla="*/ 916781 h 981075"/>
                <a:gd name="connsiteX62" fmla="*/ 102394 w 1988344"/>
                <a:gd name="connsiteY62" fmla="*/ 959644 h 981075"/>
                <a:gd name="connsiteX63" fmla="*/ 57150 w 1988344"/>
                <a:gd name="connsiteY63" fmla="*/ 959644 h 981075"/>
                <a:gd name="connsiteX64" fmla="*/ 57150 w 1988344"/>
                <a:gd name="connsiteY64" fmla="*/ 981075 h 981075"/>
                <a:gd name="connsiteX65" fmla="*/ 0 w 1988344"/>
                <a:gd name="connsiteY65" fmla="*/ 981075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988344" h="981075">
                  <a:moveTo>
                    <a:pt x="1988344" y="0"/>
                  </a:moveTo>
                  <a:lnTo>
                    <a:pt x="1814512" y="0"/>
                  </a:lnTo>
                  <a:lnTo>
                    <a:pt x="1814512" y="16669"/>
                  </a:lnTo>
                  <a:lnTo>
                    <a:pt x="1785937" y="16669"/>
                  </a:lnTo>
                  <a:lnTo>
                    <a:pt x="1785937" y="35719"/>
                  </a:lnTo>
                  <a:lnTo>
                    <a:pt x="1724025" y="35719"/>
                  </a:lnTo>
                  <a:lnTo>
                    <a:pt x="1724025" y="54769"/>
                  </a:lnTo>
                  <a:lnTo>
                    <a:pt x="1595437" y="54769"/>
                  </a:lnTo>
                  <a:lnTo>
                    <a:pt x="1595437" y="66675"/>
                  </a:lnTo>
                  <a:lnTo>
                    <a:pt x="1562100" y="66675"/>
                  </a:lnTo>
                  <a:lnTo>
                    <a:pt x="1562100" y="85725"/>
                  </a:lnTo>
                  <a:lnTo>
                    <a:pt x="1502569" y="85725"/>
                  </a:lnTo>
                  <a:lnTo>
                    <a:pt x="1502569" y="121444"/>
                  </a:lnTo>
                  <a:lnTo>
                    <a:pt x="1462087" y="121444"/>
                  </a:lnTo>
                  <a:lnTo>
                    <a:pt x="1462087" y="169069"/>
                  </a:lnTo>
                  <a:lnTo>
                    <a:pt x="1369219" y="169069"/>
                  </a:lnTo>
                  <a:lnTo>
                    <a:pt x="1354931" y="183357"/>
                  </a:lnTo>
                  <a:lnTo>
                    <a:pt x="1243012" y="183357"/>
                  </a:lnTo>
                  <a:lnTo>
                    <a:pt x="1243012" y="247650"/>
                  </a:lnTo>
                  <a:lnTo>
                    <a:pt x="1181100" y="247650"/>
                  </a:lnTo>
                  <a:lnTo>
                    <a:pt x="1181100" y="273844"/>
                  </a:lnTo>
                  <a:lnTo>
                    <a:pt x="1128712" y="273844"/>
                  </a:lnTo>
                  <a:lnTo>
                    <a:pt x="1128712" y="290513"/>
                  </a:lnTo>
                  <a:lnTo>
                    <a:pt x="1095375" y="290513"/>
                  </a:lnTo>
                  <a:lnTo>
                    <a:pt x="1095375" y="330994"/>
                  </a:lnTo>
                  <a:lnTo>
                    <a:pt x="1042987" y="330994"/>
                  </a:lnTo>
                  <a:lnTo>
                    <a:pt x="1042987" y="378619"/>
                  </a:lnTo>
                  <a:lnTo>
                    <a:pt x="1014412" y="378619"/>
                  </a:lnTo>
                  <a:lnTo>
                    <a:pt x="1014412" y="407194"/>
                  </a:lnTo>
                  <a:lnTo>
                    <a:pt x="947737" y="407194"/>
                  </a:lnTo>
                  <a:lnTo>
                    <a:pt x="947737" y="442913"/>
                  </a:lnTo>
                  <a:lnTo>
                    <a:pt x="878681" y="442913"/>
                  </a:lnTo>
                  <a:lnTo>
                    <a:pt x="878681" y="466725"/>
                  </a:lnTo>
                  <a:lnTo>
                    <a:pt x="816769" y="466725"/>
                  </a:lnTo>
                  <a:lnTo>
                    <a:pt x="816769" y="488156"/>
                  </a:lnTo>
                  <a:lnTo>
                    <a:pt x="764381" y="488156"/>
                  </a:lnTo>
                  <a:lnTo>
                    <a:pt x="764381" y="500063"/>
                  </a:lnTo>
                  <a:lnTo>
                    <a:pt x="740569" y="500063"/>
                  </a:lnTo>
                  <a:lnTo>
                    <a:pt x="740569" y="545306"/>
                  </a:lnTo>
                  <a:lnTo>
                    <a:pt x="704850" y="545306"/>
                  </a:lnTo>
                  <a:lnTo>
                    <a:pt x="704850" y="576263"/>
                  </a:lnTo>
                  <a:lnTo>
                    <a:pt x="650081" y="576263"/>
                  </a:lnTo>
                  <a:lnTo>
                    <a:pt x="650081" y="628650"/>
                  </a:lnTo>
                  <a:lnTo>
                    <a:pt x="611981" y="628650"/>
                  </a:lnTo>
                  <a:lnTo>
                    <a:pt x="611981" y="697706"/>
                  </a:lnTo>
                  <a:lnTo>
                    <a:pt x="571500" y="697706"/>
                  </a:lnTo>
                  <a:lnTo>
                    <a:pt x="571500" y="721519"/>
                  </a:lnTo>
                  <a:lnTo>
                    <a:pt x="528637" y="721519"/>
                  </a:lnTo>
                  <a:lnTo>
                    <a:pt x="528637" y="766763"/>
                  </a:lnTo>
                  <a:lnTo>
                    <a:pt x="502444" y="766763"/>
                  </a:lnTo>
                  <a:lnTo>
                    <a:pt x="502444" y="788194"/>
                  </a:lnTo>
                  <a:lnTo>
                    <a:pt x="411956" y="788194"/>
                  </a:lnTo>
                  <a:lnTo>
                    <a:pt x="411956" y="812006"/>
                  </a:lnTo>
                  <a:lnTo>
                    <a:pt x="373856" y="812006"/>
                  </a:lnTo>
                  <a:lnTo>
                    <a:pt x="373856" y="845344"/>
                  </a:lnTo>
                  <a:lnTo>
                    <a:pt x="216694" y="845344"/>
                  </a:lnTo>
                  <a:lnTo>
                    <a:pt x="216694" y="862013"/>
                  </a:lnTo>
                  <a:lnTo>
                    <a:pt x="188119" y="862013"/>
                  </a:lnTo>
                  <a:lnTo>
                    <a:pt x="188119" y="883444"/>
                  </a:lnTo>
                  <a:lnTo>
                    <a:pt x="154781" y="883444"/>
                  </a:lnTo>
                  <a:lnTo>
                    <a:pt x="154781" y="916781"/>
                  </a:lnTo>
                  <a:lnTo>
                    <a:pt x="102394" y="916781"/>
                  </a:lnTo>
                  <a:lnTo>
                    <a:pt x="102394" y="959644"/>
                  </a:lnTo>
                  <a:lnTo>
                    <a:pt x="57150" y="959644"/>
                  </a:lnTo>
                  <a:lnTo>
                    <a:pt x="57150" y="981075"/>
                  </a:lnTo>
                  <a:lnTo>
                    <a:pt x="0" y="981075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1035869" y="5170440"/>
              <a:ext cx="1981804" cy="555780"/>
            </a:xfrm>
            <a:custGeom>
              <a:avLst/>
              <a:gdLst>
                <a:gd name="connsiteX0" fmla="*/ 1981200 w 1981200"/>
                <a:gd name="connsiteY0" fmla="*/ 0 h 554831"/>
                <a:gd name="connsiteX1" fmla="*/ 1981200 w 1981200"/>
                <a:gd name="connsiteY1" fmla="*/ 50006 h 554831"/>
                <a:gd name="connsiteX2" fmla="*/ 1907381 w 1981200"/>
                <a:gd name="connsiteY2" fmla="*/ 50006 h 554831"/>
                <a:gd name="connsiteX3" fmla="*/ 1907381 w 1981200"/>
                <a:gd name="connsiteY3" fmla="*/ 66675 h 554831"/>
                <a:gd name="connsiteX4" fmla="*/ 1781175 w 1981200"/>
                <a:gd name="connsiteY4" fmla="*/ 66675 h 554831"/>
                <a:gd name="connsiteX5" fmla="*/ 1781175 w 1981200"/>
                <a:gd name="connsiteY5" fmla="*/ 88106 h 554831"/>
                <a:gd name="connsiteX6" fmla="*/ 1733550 w 1981200"/>
                <a:gd name="connsiteY6" fmla="*/ 88106 h 554831"/>
                <a:gd name="connsiteX7" fmla="*/ 1733550 w 1981200"/>
                <a:gd name="connsiteY7" fmla="*/ 140494 h 554831"/>
                <a:gd name="connsiteX8" fmla="*/ 1693069 w 1981200"/>
                <a:gd name="connsiteY8" fmla="*/ 140494 h 554831"/>
                <a:gd name="connsiteX9" fmla="*/ 1693069 w 1981200"/>
                <a:gd name="connsiteY9" fmla="*/ 157163 h 554831"/>
                <a:gd name="connsiteX10" fmla="*/ 1607344 w 1981200"/>
                <a:gd name="connsiteY10" fmla="*/ 157163 h 554831"/>
                <a:gd name="connsiteX11" fmla="*/ 1607344 w 1981200"/>
                <a:gd name="connsiteY11" fmla="*/ 178594 h 554831"/>
                <a:gd name="connsiteX12" fmla="*/ 1545431 w 1981200"/>
                <a:gd name="connsiteY12" fmla="*/ 178594 h 554831"/>
                <a:gd name="connsiteX13" fmla="*/ 1545431 w 1981200"/>
                <a:gd name="connsiteY13" fmla="*/ 190500 h 554831"/>
                <a:gd name="connsiteX14" fmla="*/ 1493044 w 1981200"/>
                <a:gd name="connsiteY14" fmla="*/ 190500 h 554831"/>
                <a:gd name="connsiteX15" fmla="*/ 1493044 w 1981200"/>
                <a:gd name="connsiteY15" fmla="*/ 190500 h 554831"/>
                <a:gd name="connsiteX16" fmla="*/ 1457325 w 1981200"/>
                <a:gd name="connsiteY16" fmla="*/ 190500 h 554831"/>
                <a:gd name="connsiteX17" fmla="*/ 1457325 w 1981200"/>
                <a:gd name="connsiteY17" fmla="*/ 228600 h 554831"/>
                <a:gd name="connsiteX18" fmla="*/ 1190625 w 1981200"/>
                <a:gd name="connsiteY18" fmla="*/ 228600 h 554831"/>
                <a:gd name="connsiteX19" fmla="*/ 1190625 w 1981200"/>
                <a:gd name="connsiteY19" fmla="*/ 254794 h 554831"/>
                <a:gd name="connsiteX20" fmla="*/ 866775 w 1981200"/>
                <a:gd name="connsiteY20" fmla="*/ 254794 h 554831"/>
                <a:gd name="connsiteX21" fmla="*/ 866775 w 1981200"/>
                <a:gd name="connsiteY21" fmla="*/ 269081 h 554831"/>
                <a:gd name="connsiteX22" fmla="*/ 840581 w 1981200"/>
                <a:gd name="connsiteY22" fmla="*/ 269081 h 554831"/>
                <a:gd name="connsiteX23" fmla="*/ 840581 w 1981200"/>
                <a:gd name="connsiteY23" fmla="*/ 292894 h 554831"/>
                <a:gd name="connsiteX24" fmla="*/ 819150 w 1981200"/>
                <a:gd name="connsiteY24" fmla="*/ 292894 h 554831"/>
                <a:gd name="connsiteX25" fmla="*/ 819150 w 1981200"/>
                <a:gd name="connsiteY25" fmla="*/ 333375 h 554831"/>
                <a:gd name="connsiteX26" fmla="*/ 757238 w 1981200"/>
                <a:gd name="connsiteY26" fmla="*/ 333375 h 554831"/>
                <a:gd name="connsiteX27" fmla="*/ 757238 w 1981200"/>
                <a:gd name="connsiteY27" fmla="*/ 361950 h 554831"/>
                <a:gd name="connsiteX28" fmla="*/ 688181 w 1981200"/>
                <a:gd name="connsiteY28" fmla="*/ 361950 h 554831"/>
                <a:gd name="connsiteX29" fmla="*/ 688181 w 1981200"/>
                <a:gd name="connsiteY29" fmla="*/ 383381 h 554831"/>
                <a:gd name="connsiteX30" fmla="*/ 531019 w 1981200"/>
                <a:gd name="connsiteY30" fmla="*/ 383381 h 554831"/>
                <a:gd name="connsiteX31" fmla="*/ 531019 w 1981200"/>
                <a:gd name="connsiteY31" fmla="*/ 388144 h 554831"/>
                <a:gd name="connsiteX32" fmla="*/ 423863 w 1981200"/>
                <a:gd name="connsiteY32" fmla="*/ 388144 h 554831"/>
                <a:gd name="connsiteX33" fmla="*/ 423863 w 1981200"/>
                <a:gd name="connsiteY33" fmla="*/ 457200 h 554831"/>
                <a:gd name="connsiteX34" fmla="*/ 333375 w 1981200"/>
                <a:gd name="connsiteY34" fmla="*/ 457200 h 554831"/>
                <a:gd name="connsiteX35" fmla="*/ 333375 w 1981200"/>
                <a:gd name="connsiteY35" fmla="*/ 478631 h 554831"/>
                <a:gd name="connsiteX36" fmla="*/ 164306 w 1981200"/>
                <a:gd name="connsiteY36" fmla="*/ 478631 h 554831"/>
                <a:gd name="connsiteX37" fmla="*/ 164306 w 1981200"/>
                <a:gd name="connsiteY37" fmla="*/ 495300 h 554831"/>
                <a:gd name="connsiteX38" fmla="*/ 135731 w 1981200"/>
                <a:gd name="connsiteY38" fmla="*/ 495300 h 554831"/>
                <a:gd name="connsiteX39" fmla="*/ 135731 w 1981200"/>
                <a:gd name="connsiteY39" fmla="*/ 519113 h 554831"/>
                <a:gd name="connsiteX40" fmla="*/ 102394 w 1981200"/>
                <a:gd name="connsiteY40" fmla="*/ 519113 h 554831"/>
                <a:gd name="connsiteX41" fmla="*/ 102394 w 1981200"/>
                <a:gd name="connsiteY41" fmla="*/ 533400 h 554831"/>
                <a:gd name="connsiteX42" fmla="*/ 57150 w 1981200"/>
                <a:gd name="connsiteY42" fmla="*/ 533400 h 554831"/>
                <a:gd name="connsiteX43" fmla="*/ 57150 w 1981200"/>
                <a:gd name="connsiteY43" fmla="*/ 554831 h 554831"/>
                <a:gd name="connsiteX44" fmla="*/ 0 w 1981200"/>
                <a:gd name="connsiteY44" fmla="*/ 554831 h 554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81200" h="554831">
                  <a:moveTo>
                    <a:pt x="1981200" y="0"/>
                  </a:moveTo>
                  <a:lnTo>
                    <a:pt x="1981200" y="50006"/>
                  </a:lnTo>
                  <a:lnTo>
                    <a:pt x="1907381" y="50006"/>
                  </a:lnTo>
                  <a:lnTo>
                    <a:pt x="1907381" y="66675"/>
                  </a:lnTo>
                  <a:lnTo>
                    <a:pt x="1781175" y="66675"/>
                  </a:lnTo>
                  <a:lnTo>
                    <a:pt x="1781175" y="88106"/>
                  </a:lnTo>
                  <a:lnTo>
                    <a:pt x="1733550" y="88106"/>
                  </a:lnTo>
                  <a:lnTo>
                    <a:pt x="1733550" y="140494"/>
                  </a:lnTo>
                  <a:lnTo>
                    <a:pt x="1693069" y="140494"/>
                  </a:lnTo>
                  <a:lnTo>
                    <a:pt x="1693069" y="157163"/>
                  </a:lnTo>
                  <a:lnTo>
                    <a:pt x="1607344" y="157163"/>
                  </a:lnTo>
                  <a:lnTo>
                    <a:pt x="1607344" y="178594"/>
                  </a:lnTo>
                  <a:lnTo>
                    <a:pt x="1545431" y="178594"/>
                  </a:lnTo>
                  <a:lnTo>
                    <a:pt x="1545431" y="190500"/>
                  </a:lnTo>
                  <a:lnTo>
                    <a:pt x="1493044" y="190500"/>
                  </a:lnTo>
                  <a:lnTo>
                    <a:pt x="1493044" y="190500"/>
                  </a:lnTo>
                  <a:lnTo>
                    <a:pt x="1457325" y="190500"/>
                  </a:lnTo>
                  <a:lnTo>
                    <a:pt x="1457325" y="228600"/>
                  </a:lnTo>
                  <a:lnTo>
                    <a:pt x="1190625" y="228600"/>
                  </a:lnTo>
                  <a:lnTo>
                    <a:pt x="1190625" y="254794"/>
                  </a:lnTo>
                  <a:lnTo>
                    <a:pt x="866775" y="254794"/>
                  </a:lnTo>
                  <a:lnTo>
                    <a:pt x="866775" y="269081"/>
                  </a:lnTo>
                  <a:lnTo>
                    <a:pt x="840581" y="269081"/>
                  </a:lnTo>
                  <a:lnTo>
                    <a:pt x="840581" y="292894"/>
                  </a:lnTo>
                  <a:lnTo>
                    <a:pt x="819150" y="292894"/>
                  </a:lnTo>
                  <a:lnTo>
                    <a:pt x="819150" y="333375"/>
                  </a:lnTo>
                  <a:lnTo>
                    <a:pt x="757238" y="333375"/>
                  </a:lnTo>
                  <a:lnTo>
                    <a:pt x="757238" y="361950"/>
                  </a:lnTo>
                  <a:lnTo>
                    <a:pt x="688181" y="361950"/>
                  </a:lnTo>
                  <a:lnTo>
                    <a:pt x="688181" y="383381"/>
                  </a:lnTo>
                  <a:lnTo>
                    <a:pt x="531019" y="383381"/>
                  </a:lnTo>
                  <a:lnTo>
                    <a:pt x="531019" y="388144"/>
                  </a:lnTo>
                  <a:lnTo>
                    <a:pt x="423863" y="388144"/>
                  </a:lnTo>
                  <a:lnTo>
                    <a:pt x="423863" y="457200"/>
                  </a:lnTo>
                  <a:lnTo>
                    <a:pt x="333375" y="457200"/>
                  </a:lnTo>
                  <a:lnTo>
                    <a:pt x="333375" y="478631"/>
                  </a:lnTo>
                  <a:lnTo>
                    <a:pt x="164306" y="478631"/>
                  </a:lnTo>
                  <a:lnTo>
                    <a:pt x="164306" y="495300"/>
                  </a:lnTo>
                  <a:lnTo>
                    <a:pt x="135731" y="495300"/>
                  </a:lnTo>
                  <a:lnTo>
                    <a:pt x="135731" y="519113"/>
                  </a:lnTo>
                  <a:lnTo>
                    <a:pt x="102394" y="519113"/>
                  </a:lnTo>
                  <a:lnTo>
                    <a:pt x="102394" y="533400"/>
                  </a:lnTo>
                  <a:lnTo>
                    <a:pt x="57150" y="533400"/>
                  </a:lnTo>
                  <a:lnTo>
                    <a:pt x="57150" y="554831"/>
                  </a:lnTo>
                  <a:lnTo>
                    <a:pt x="0" y="554831"/>
                  </a:lnTo>
                </a:path>
              </a:pathLst>
            </a:cu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1028396" y="5174477"/>
              <a:ext cx="1994260" cy="562509"/>
            </a:xfrm>
            <a:custGeom>
              <a:avLst/>
              <a:gdLst>
                <a:gd name="connsiteX0" fmla="*/ 1993107 w 1993107"/>
                <a:gd name="connsiteY0" fmla="*/ 0 h 561975"/>
                <a:gd name="connsiteX1" fmla="*/ 1943100 w 1993107"/>
                <a:gd name="connsiteY1" fmla="*/ 0 h 561975"/>
                <a:gd name="connsiteX2" fmla="*/ 1943100 w 1993107"/>
                <a:gd name="connsiteY2" fmla="*/ 40482 h 561975"/>
                <a:gd name="connsiteX3" fmla="*/ 1902619 w 1993107"/>
                <a:gd name="connsiteY3" fmla="*/ 40482 h 561975"/>
                <a:gd name="connsiteX4" fmla="*/ 1902619 w 1993107"/>
                <a:gd name="connsiteY4" fmla="*/ 52388 h 561975"/>
                <a:gd name="connsiteX5" fmla="*/ 1790700 w 1993107"/>
                <a:gd name="connsiteY5" fmla="*/ 52388 h 561975"/>
                <a:gd name="connsiteX6" fmla="*/ 1790700 w 1993107"/>
                <a:gd name="connsiteY6" fmla="*/ 66675 h 561975"/>
                <a:gd name="connsiteX7" fmla="*/ 1724025 w 1993107"/>
                <a:gd name="connsiteY7" fmla="*/ 66675 h 561975"/>
                <a:gd name="connsiteX8" fmla="*/ 1724025 w 1993107"/>
                <a:gd name="connsiteY8" fmla="*/ 83344 h 561975"/>
                <a:gd name="connsiteX9" fmla="*/ 1600200 w 1993107"/>
                <a:gd name="connsiteY9" fmla="*/ 83344 h 561975"/>
                <a:gd name="connsiteX10" fmla="*/ 1600200 w 1993107"/>
                <a:gd name="connsiteY10" fmla="*/ 90488 h 561975"/>
                <a:gd name="connsiteX11" fmla="*/ 1540669 w 1993107"/>
                <a:gd name="connsiteY11" fmla="*/ 90488 h 561975"/>
                <a:gd name="connsiteX12" fmla="*/ 1540669 w 1993107"/>
                <a:gd name="connsiteY12" fmla="*/ 114300 h 561975"/>
                <a:gd name="connsiteX13" fmla="*/ 1454944 w 1993107"/>
                <a:gd name="connsiteY13" fmla="*/ 114300 h 561975"/>
                <a:gd name="connsiteX14" fmla="*/ 1454944 w 1993107"/>
                <a:gd name="connsiteY14" fmla="*/ 138113 h 561975"/>
                <a:gd name="connsiteX15" fmla="*/ 1438275 w 1993107"/>
                <a:gd name="connsiteY15" fmla="*/ 138113 h 561975"/>
                <a:gd name="connsiteX16" fmla="*/ 1438275 w 1993107"/>
                <a:gd name="connsiteY16" fmla="*/ 159544 h 561975"/>
                <a:gd name="connsiteX17" fmla="*/ 1347788 w 1993107"/>
                <a:gd name="connsiteY17" fmla="*/ 159544 h 561975"/>
                <a:gd name="connsiteX18" fmla="*/ 1347788 w 1993107"/>
                <a:gd name="connsiteY18" fmla="*/ 185738 h 561975"/>
                <a:gd name="connsiteX19" fmla="*/ 1266825 w 1993107"/>
                <a:gd name="connsiteY19" fmla="*/ 185738 h 561975"/>
                <a:gd name="connsiteX20" fmla="*/ 1266825 w 1993107"/>
                <a:gd name="connsiteY20" fmla="*/ 219075 h 561975"/>
                <a:gd name="connsiteX21" fmla="*/ 1188244 w 1993107"/>
                <a:gd name="connsiteY21" fmla="*/ 219075 h 561975"/>
                <a:gd name="connsiteX22" fmla="*/ 1188244 w 1993107"/>
                <a:gd name="connsiteY22" fmla="*/ 238125 h 561975"/>
                <a:gd name="connsiteX23" fmla="*/ 1133475 w 1993107"/>
                <a:gd name="connsiteY23" fmla="*/ 238125 h 561975"/>
                <a:gd name="connsiteX24" fmla="*/ 1133475 w 1993107"/>
                <a:gd name="connsiteY24" fmla="*/ 254794 h 561975"/>
                <a:gd name="connsiteX25" fmla="*/ 1050132 w 1993107"/>
                <a:gd name="connsiteY25" fmla="*/ 254794 h 561975"/>
                <a:gd name="connsiteX26" fmla="*/ 1050132 w 1993107"/>
                <a:gd name="connsiteY26" fmla="*/ 280988 h 561975"/>
                <a:gd name="connsiteX27" fmla="*/ 921544 w 1993107"/>
                <a:gd name="connsiteY27" fmla="*/ 280988 h 561975"/>
                <a:gd name="connsiteX28" fmla="*/ 921544 w 1993107"/>
                <a:gd name="connsiteY28" fmla="*/ 316707 h 561975"/>
                <a:gd name="connsiteX29" fmla="*/ 833438 w 1993107"/>
                <a:gd name="connsiteY29" fmla="*/ 316707 h 561975"/>
                <a:gd name="connsiteX30" fmla="*/ 833438 w 1993107"/>
                <a:gd name="connsiteY30" fmla="*/ 335757 h 561975"/>
                <a:gd name="connsiteX31" fmla="*/ 642938 w 1993107"/>
                <a:gd name="connsiteY31" fmla="*/ 335757 h 561975"/>
                <a:gd name="connsiteX32" fmla="*/ 642938 w 1993107"/>
                <a:gd name="connsiteY32" fmla="*/ 357188 h 561975"/>
                <a:gd name="connsiteX33" fmla="*/ 611982 w 1993107"/>
                <a:gd name="connsiteY33" fmla="*/ 357188 h 561975"/>
                <a:gd name="connsiteX34" fmla="*/ 611982 w 1993107"/>
                <a:gd name="connsiteY34" fmla="*/ 378619 h 561975"/>
                <a:gd name="connsiteX35" fmla="*/ 569119 w 1993107"/>
                <a:gd name="connsiteY35" fmla="*/ 378619 h 561975"/>
                <a:gd name="connsiteX36" fmla="*/ 569119 w 1993107"/>
                <a:gd name="connsiteY36" fmla="*/ 395288 h 561975"/>
                <a:gd name="connsiteX37" fmla="*/ 516732 w 1993107"/>
                <a:gd name="connsiteY37" fmla="*/ 395288 h 561975"/>
                <a:gd name="connsiteX38" fmla="*/ 516732 w 1993107"/>
                <a:gd name="connsiteY38" fmla="*/ 426244 h 561975"/>
                <a:gd name="connsiteX39" fmla="*/ 464344 w 1993107"/>
                <a:gd name="connsiteY39" fmla="*/ 426244 h 561975"/>
                <a:gd name="connsiteX40" fmla="*/ 464344 w 1993107"/>
                <a:gd name="connsiteY40" fmla="*/ 445294 h 561975"/>
                <a:gd name="connsiteX41" fmla="*/ 345282 w 1993107"/>
                <a:gd name="connsiteY41" fmla="*/ 445294 h 561975"/>
                <a:gd name="connsiteX42" fmla="*/ 345282 w 1993107"/>
                <a:gd name="connsiteY42" fmla="*/ 473869 h 561975"/>
                <a:gd name="connsiteX43" fmla="*/ 297657 w 1993107"/>
                <a:gd name="connsiteY43" fmla="*/ 473869 h 561975"/>
                <a:gd name="connsiteX44" fmla="*/ 297657 w 1993107"/>
                <a:gd name="connsiteY44" fmla="*/ 519113 h 561975"/>
                <a:gd name="connsiteX45" fmla="*/ 176213 w 1993107"/>
                <a:gd name="connsiteY45" fmla="*/ 519113 h 561975"/>
                <a:gd name="connsiteX46" fmla="*/ 176213 w 1993107"/>
                <a:gd name="connsiteY46" fmla="*/ 545307 h 561975"/>
                <a:gd name="connsiteX47" fmla="*/ 97632 w 1993107"/>
                <a:gd name="connsiteY47" fmla="*/ 545307 h 561975"/>
                <a:gd name="connsiteX48" fmla="*/ 97632 w 1993107"/>
                <a:gd name="connsiteY48" fmla="*/ 561975 h 561975"/>
                <a:gd name="connsiteX49" fmla="*/ 0 w 1993107"/>
                <a:gd name="connsiteY49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993107" h="561975">
                  <a:moveTo>
                    <a:pt x="1993107" y="0"/>
                  </a:moveTo>
                  <a:lnTo>
                    <a:pt x="1943100" y="0"/>
                  </a:lnTo>
                  <a:lnTo>
                    <a:pt x="1943100" y="40482"/>
                  </a:lnTo>
                  <a:lnTo>
                    <a:pt x="1902619" y="40482"/>
                  </a:lnTo>
                  <a:lnTo>
                    <a:pt x="1902619" y="52388"/>
                  </a:lnTo>
                  <a:lnTo>
                    <a:pt x="1790700" y="52388"/>
                  </a:lnTo>
                  <a:lnTo>
                    <a:pt x="1790700" y="66675"/>
                  </a:lnTo>
                  <a:lnTo>
                    <a:pt x="1724025" y="66675"/>
                  </a:lnTo>
                  <a:lnTo>
                    <a:pt x="1724025" y="83344"/>
                  </a:lnTo>
                  <a:lnTo>
                    <a:pt x="1600200" y="83344"/>
                  </a:lnTo>
                  <a:lnTo>
                    <a:pt x="1600200" y="90488"/>
                  </a:lnTo>
                  <a:lnTo>
                    <a:pt x="1540669" y="90488"/>
                  </a:lnTo>
                  <a:lnTo>
                    <a:pt x="1540669" y="114300"/>
                  </a:lnTo>
                  <a:lnTo>
                    <a:pt x="1454944" y="114300"/>
                  </a:lnTo>
                  <a:lnTo>
                    <a:pt x="1454944" y="138113"/>
                  </a:lnTo>
                  <a:lnTo>
                    <a:pt x="1438275" y="138113"/>
                  </a:lnTo>
                  <a:lnTo>
                    <a:pt x="1438275" y="159544"/>
                  </a:lnTo>
                  <a:lnTo>
                    <a:pt x="1347788" y="159544"/>
                  </a:lnTo>
                  <a:lnTo>
                    <a:pt x="1347788" y="185738"/>
                  </a:lnTo>
                  <a:lnTo>
                    <a:pt x="1266825" y="185738"/>
                  </a:lnTo>
                  <a:lnTo>
                    <a:pt x="1266825" y="219075"/>
                  </a:lnTo>
                  <a:lnTo>
                    <a:pt x="1188244" y="219075"/>
                  </a:lnTo>
                  <a:lnTo>
                    <a:pt x="1188244" y="238125"/>
                  </a:lnTo>
                  <a:lnTo>
                    <a:pt x="1133475" y="238125"/>
                  </a:lnTo>
                  <a:lnTo>
                    <a:pt x="1133475" y="254794"/>
                  </a:lnTo>
                  <a:lnTo>
                    <a:pt x="1050132" y="254794"/>
                  </a:lnTo>
                  <a:lnTo>
                    <a:pt x="1050132" y="280988"/>
                  </a:lnTo>
                  <a:lnTo>
                    <a:pt x="921544" y="280988"/>
                  </a:lnTo>
                  <a:lnTo>
                    <a:pt x="921544" y="316707"/>
                  </a:lnTo>
                  <a:lnTo>
                    <a:pt x="833438" y="316707"/>
                  </a:lnTo>
                  <a:lnTo>
                    <a:pt x="833438" y="335757"/>
                  </a:lnTo>
                  <a:lnTo>
                    <a:pt x="642938" y="335757"/>
                  </a:lnTo>
                  <a:lnTo>
                    <a:pt x="642938" y="357188"/>
                  </a:lnTo>
                  <a:lnTo>
                    <a:pt x="611982" y="357188"/>
                  </a:lnTo>
                  <a:lnTo>
                    <a:pt x="611982" y="378619"/>
                  </a:lnTo>
                  <a:lnTo>
                    <a:pt x="569119" y="378619"/>
                  </a:lnTo>
                  <a:lnTo>
                    <a:pt x="569119" y="395288"/>
                  </a:lnTo>
                  <a:lnTo>
                    <a:pt x="516732" y="395288"/>
                  </a:lnTo>
                  <a:lnTo>
                    <a:pt x="516732" y="426244"/>
                  </a:lnTo>
                  <a:lnTo>
                    <a:pt x="464344" y="426244"/>
                  </a:lnTo>
                  <a:lnTo>
                    <a:pt x="464344" y="445294"/>
                  </a:lnTo>
                  <a:lnTo>
                    <a:pt x="345282" y="445294"/>
                  </a:lnTo>
                  <a:lnTo>
                    <a:pt x="345282" y="473869"/>
                  </a:lnTo>
                  <a:lnTo>
                    <a:pt x="297657" y="473869"/>
                  </a:lnTo>
                  <a:lnTo>
                    <a:pt x="297657" y="519113"/>
                  </a:lnTo>
                  <a:lnTo>
                    <a:pt x="176213" y="519113"/>
                  </a:lnTo>
                  <a:lnTo>
                    <a:pt x="176213" y="545307"/>
                  </a:lnTo>
                  <a:lnTo>
                    <a:pt x="97632" y="545307"/>
                  </a:lnTo>
                  <a:lnTo>
                    <a:pt x="97632" y="561975"/>
                  </a:lnTo>
                  <a:lnTo>
                    <a:pt x="0" y="561975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Group 85"/>
          <p:cNvGrpSpPr>
            <a:grpSpLocks/>
          </p:cNvGrpSpPr>
          <p:nvPr/>
        </p:nvGrpSpPr>
        <p:grpSpPr bwMode="auto">
          <a:xfrm>
            <a:off x="3178169" y="3653957"/>
            <a:ext cx="1369233" cy="563749"/>
            <a:chOff x="5485248" y="4368166"/>
            <a:chExt cx="1462502" cy="600897"/>
          </a:xfrm>
        </p:grpSpPr>
        <p:grpSp>
          <p:nvGrpSpPr>
            <p:cNvPr id="16" name="Group 84"/>
            <p:cNvGrpSpPr>
              <a:grpSpLocks/>
            </p:cNvGrpSpPr>
            <p:nvPr/>
          </p:nvGrpSpPr>
          <p:grpSpPr bwMode="auto">
            <a:xfrm>
              <a:off x="5485248" y="4368166"/>
              <a:ext cx="734620" cy="262446"/>
              <a:chOff x="5494774" y="4368166"/>
              <a:chExt cx="734620" cy="262446"/>
            </a:xfrm>
          </p:grpSpPr>
          <p:sp>
            <p:nvSpPr>
              <p:cNvPr id="284817" name="TextBox 254"/>
              <p:cNvSpPr txBox="1">
                <a:spLocks noChangeArrowheads="1"/>
              </p:cNvSpPr>
              <p:nvPr/>
            </p:nvSpPr>
            <p:spPr bwMode="auto">
              <a:xfrm>
                <a:off x="5601359" y="4368166"/>
                <a:ext cx="628035" cy="262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b="1" dirty="0">
                    <a:solidFill>
                      <a:srgbClr val="000000"/>
                    </a:solidFill>
                    <a:latin typeface="Arial Narrow" pitchFamily="34" charset="0"/>
                    <a:cs typeface="Arial" panose="020B0604020202020204" pitchFamily="34" charset="0"/>
                  </a:rPr>
                  <a:t>Placebo</a:t>
                </a:r>
                <a:endParaRPr lang="en-GB" sz="1000" b="1" dirty="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56" name="Freeform 255"/>
              <p:cNvSpPr/>
              <p:nvPr/>
            </p:nvSpPr>
            <p:spPr>
              <a:xfrm>
                <a:off x="5494774" y="4491752"/>
                <a:ext cx="184825" cy="0"/>
              </a:xfrm>
              <a:custGeom>
                <a:avLst/>
                <a:gdLst>
                  <a:gd name="connsiteX0" fmla="*/ 0 w 169069"/>
                  <a:gd name="connsiteY0" fmla="*/ 0 h 0"/>
                  <a:gd name="connsiteX1" fmla="*/ 169069 w 169069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9069">
                    <a:moveTo>
                      <a:pt x="0" y="0"/>
                    </a:moveTo>
                    <a:lnTo>
                      <a:pt x="169069" y="0"/>
                    </a:lnTo>
                  </a:path>
                </a:pathLst>
              </a:custGeom>
              <a:noFill/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" name="Group 78"/>
            <p:cNvGrpSpPr>
              <a:grpSpLocks/>
            </p:cNvGrpSpPr>
            <p:nvPr/>
          </p:nvGrpSpPr>
          <p:grpSpPr bwMode="auto">
            <a:xfrm>
              <a:off x="5485248" y="4706617"/>
              <a:ext cx="1462502" cy="262446"/>
              <a:chOff x="5494774" y="4653447"/>
              <a:chExt cx="1462502" cy="262446"/>
            </a:xfrm>
          </p:grpSpPr>
          <p:sp>
            <p:nvSpPr>
              <p:cNvPr id="284815" name="TextBox 75"/>
              <p:cNvSpPr txBox="1">
                <a:spLocks noChangeArrowheads="1"/>
              </p:cNvSpPr>
              <p:nvPr/>
            </p:nvSpPr>
            <p:spPr bwMode="auto">
              <a:xfrm>
                <a:off x="5599215" y="4653447"/>
                <a:ext cx="1358061" cy="262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latin typeface="Arial Narrow" pitchFamily="34" charset="0"/>
                    <a:cs typeface="Arial" panose="020B0604020202020204" pitchFamily="34" charset="0"/>
                  </a:rPr>
                  <a:t>SC IFN</a:t>
                </a:r>
                <a:r>
                  <a:rPr lang="el-GR" sz="1000" b="1" dirty="0">
                    <a:solidFill>
                      <a:srgbClr val="000000"/>
                    </a:solidFill>
                    <a:latin typeface="Arial Narrow" pitchFamily="34" charset="0"/>
                    <a:cs typeface="Arial" panose="020B0604020202020204" pitchFamily="34" charset="0"/>
                  </a:rPr>
                  <a:t>β-1</a:t>
                </a:r>
                <a:r>
                  <a:rPr lang="en-GB" sz="1000" b="1" dirty="0">
                    <a:solidFill>
                      <a:srgbClr val="000000"/>
                    </a:solidFill>
                    <a:latin typeface="Arial Narrow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1000" b="1" dirty="0">
                    <a:solidFill>
                      <a:srgbClr val="000000"/>
                    </a:solidFill>
                    <a:latin typeface="Arial Narrow" pitchFamily="34" charset="0"/>
                    <a:cs typeface="Arial" panose="020B0604020202020204" pitchFamily="34" charset="0"/>
                  </a:rPr>
                  <a:t>44 </a:t>
                </a:r>
                <a:r>
                  <a:rPr lang="el-GR" sz="1000" b="1" dirty="0">
                    <a:solidFill>
                      <a:srgbClr val="000000"/>
                    </a:solidFill>
                    <a:latin typeface="Arial Narrow" pitchFamily="34" charset="0"/>
                    <a:cs typeface="Arial" panose="020B0604020202020204" pitchFamily="34" charset="0"/>
                  </a:rPr>
                  <a:t>μ</a:t>
                </a:r>
                <a:r>
                  <a:rPr lang="en-GB" sz="1000" b="1" dirty="0">
                    <a:solidFill>
                      <a:srgbClr val="000000"/>
                    </a:solidFill>
                    <a:latin typeface="Arial Narrow" pitchFamily="34" charset="0"/>
                    <a:cs typeface="Arial" panose="020B0604020202020204" pitchFamily="34" charset="0"/>
                  </a:rPr>
                  <a:t>g</a:t>
                </a:r>
                <a:r>
                  <a:rPr lang="en-US" sz="1000" b="1" dirty="0">
                    <a:solidFill>
                      <a:srgbClr val="000000"/>
                    </a:solidFill>
                    <a:latin typeface="Arial Narrow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000" b="1" dirty="0" smtClean="0">
                    <a:solidFill>
                      <a:srgbClr val="000000"/>
                    </a:solidFill>
                    <a:latin typeface="Arial Narrow" pitchFamily="34" charset="0"/>
                    <a:cs typeface="Arial" panose="020B0604020202020204" pitchFamily="34" charset="0"/>
                  </a:rPr>
                  <a:t>TIW</a:t>
                </a:r>
                <a:endParaRPr lang="en-GB" sz="1000" b="1" dirty="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56"/>
              <p:cNvSpPr/>
              <p:nvPr/>
            </p:nvSpPr>
            <p:spPr>
              <a:xfrm>
                <a:off x="5494774" y="4792981"/>
                <a:ext cx="169564" cy="0"/>
              </a:xfrm>
              <a:custGeom>
                <a:avLst/>
                <a:gdLst>
                  <a:gd name="connsiteX0" fmla="*/ 0 w 169069"/>
                  <a:gd name="connsiteY0" fmla="*/ 0 h 0"/>
                  <a:gd name="connsiteX1" fmla="*/ 169069 w 169069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9069">
                    <a:moveTo>
                      <a:pt x="0" y="0"/>
                    </a:moveTo>
                    <a:lnTo>
                      <a:pt x="169069" y="0"/>
                    </a:lnTo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" name="Group 75"/>
            <p:cNvGrpSpPr>
              <a:grpSpLocks/>
            </p:cNvGrpSpPr>
            <p:nvPr/>
          </p:nvGrpSpPr>
          <p:grpSpPr bwMode="auto">
            <a:xfrm>
              <a:off x="5485248" y="4532360"/>
              <a:ext cx="1444520" cy="262446"/>
              <a:chOff x="5501124" y="4446626"/>
              <a:chExt cx="1444520" cy="262446"/>
            </a:xfrm>
          </p:grpSpPr>
          <p:sp>
            <p:nvSpPr>
              <p:cNvPr id="258" name="Freeform 257"/>
              <p:cNvSpPr/>
              <p:nvPr/>
            </p:nvSpPr>
            <p:spPr>
              <a:xfrm>
                <a:off x="5501124" y="4589077"/>
                <a:ext cx="169564" cy="0"/>
              </a:xfrm>
              <a:custGeom>
                <a:avLst/>
                <a:gdLst>
                  <a:gd name="connsiteX0" fmla="*/ 0 w 169069"/>
                  <a:gd name="connsiteY0" fmla="*/ 0 h 0"/>
                  <a:gd name="connsiteX1" fmla="*/ 169069 w 169069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9069">
                    <a:moveTo>
                      <a:pt x="0" y="0"/>
                    </a:moveTo>
                    <a:lnTo>
                      <a:pt x="169069" y="0"/>
                    </a:lnTo>
                  </a:path>
                </a:pathLst>
              </a:cu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4814" name="TextBox 75"/>
              <p:cNvSpPr txBox="1">
                <a:spLocks noChangeArrowheads="1"/>
              </p:cNvSpPr>
              <p:nvPr/>
            </p:nvSpPr>
            <p:spPr bwMode="auto">
              <a:xfrm>
                <a:off x="5600023" y="4446626"/>
                <a:ext cx="1345621" cy="262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latin typeface="Arial Narrow" pitchFamily="34" charset="0"/>
                    <a:cs typeface="Arial" panose="020B0604020202020204" pitchFamily="34" charset="0"/>
                  </a:rPr>
                  <a:t>SC IFN</a:t>
                </a:r>
                <a:r>
                  <a:rPr lang="el-GR" sz="1000" b="1" dirty="0">
                    <a:solidFill>
                      <a:srgbClr val="000000"/>
                    </a:solidFill>
                    <a:latin typeface="Arial Narrow" pitchFamily="34" charset="0"/>
                    <a:cs typeface="Arial" panose="020B0604020202020204" pitchFamily="34" charset="0"/>
                  </a:rPr>
                  <a:t>β-1</a:t>
                </a:r>
                <a:r>
                  <a:rPr lang="en-GB" sz="1000" b="1" dirty="0">
                    <a:solidFill>
                      <a:srgbClr val="000000"/>
                    </a:solidFill>
                    <a:latin typeface="Arial Narrow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1000" b="1" dirty="0">
                    <a:solidFill>
                      <a:srgbClr val="000000"/>
                    </a:solidFill>
                    <a:latin typeface="Arial Narrow" pitchFamily="34" charset="0"/>
                    <a:cs typeface="Arial" panose="020B0604020202020204" pitchFamily="34" charset="0"/>
                  </a:rPr>
                  <a:t>44 </a:t>
                </a:r>
                <a:r>
                  <a:rPr lang="el-GR" sz="1000" b="1" dirty="0">
                    <a:solidFill>
                      <a:srgbClr val="000000"/>
                    </a:solidFill>
                    <a:latin typeface="Arial Narrow" pitchFamily="34" charset="0"/>
                    <a:cs typeface="Arial" panose="020B0604020202020204" pitchFamily="34" charset="0"/>
                  </a:rPr>
                  <a:t>μ</a:t>
                </a:r>
                <a:r>
                  <a:rPr lang="en-GB" sz="1000" b="1" dirty="0">
                    <a:solidFill>
                      <a:srgbClr val="000000"/>
                    </a:solidFill>
                    <a:latin typeface="Arial Narrow" pitchFamily="34" charset="0"/>
                    <a:cs typeface="Arial" panose="020B0604020202020204" pitchFamily="34" charset="0"/>
                  </a:rPr>
                  <a:t>g</a:t>
                </a:r>
                <a:r>
                  <a:rPr lang="en-US" sz="1000" b="1" dirty="0">
                    <a:solidFill>
                      <a:srgbClr val="000000"/>
                    </a:solidFill>
                    <a:latin typeface="Arial Narrow" pitchFamily="34" charset="0"/>
                    <a:cs typeface="Arial" panose="020B0604020202020204" pitchFamily="34" charset="0"/>
                  </a:rPr>
                  <a:t> QW</a:t>
                </a:r>
                <a:endParaRPr lang="en-GB" sz="1000" b="1" dirty="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284685" name="Rectangle 3"/>
          <p:cNvSpPr>
            <a:spLocks noChangeArrowheads="1"/>
          </p:cNvSpPr>
          <p:nvPr/>
        </p:nvSpPr>
        <p:spPr bwMode="auto">
          <a:xfrm>
            <a:off x="130175" y="1007651"/>
            <a:ext cx="4060978" cy="225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noProof="1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686" name="Rectangle 31"/>
          <p:cNvSpPr>
            <a:spLocks noChangeArrowheads="1"/>
          </p:cNvSpPr>
          <p:nvPr/>
        </p:nvSpPr>
        <p:spPr bwMode="auto">
          <a:xfrm>
            <a:off x="3688018" y="3154427"/>
            <a:ext cx="14264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687" name="Rectangle 32"/>
          <p:cNvSpPr>
            <a:spLocks noChangeArrowheads="1"/>
          </p:cNvSpPr>
          <p:nvPr/>
        </p:nvSpPr>
        <p:spPr bwMode="auto">
          <a:xfrm>
            <a:off x="3963754" y="3154427"/>
            <a:ext cx="14264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688" name="Line 50"/>
          <p:cNvSpPr>
            <a:spLocks noChangeShapeType="1"/>
          </p:cNvSpPr>
          <p:nvPr/>
        </p:nvSpPr>
        <p:spPr bwMode="auto">
          <a:xfrm rot="5400000" flipH="1">
            <a:off x="3714744" y="3120976"/>
            <a:ext cx="4014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84689" name="Line 51"/>
          <p:cNvSpPr>
            <a:spLocks noChangeShapeType="1"/>
          </p:cNvSpPr>
          <p:nvPr/>
        </p:nvSpPr>
        <p:spPr bwMode="auto">
          <a:xfrm rot="5400000" flipH="1">
            <a:off x="3994196" y="3120976"/>
            <a:ext cx="4014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84690" name="Rectangle 53"/>
          <p:cNvSpPr>
            <a:spLocks noChangeArrowheads="1"/>
          </p:cNvSpPr>
          <p:nvPr/>
        </p:nvSpPr>
        <p:spPr bwMode="auto">
          <a:xfrm>
            <a:off x="4222400" y="3154427"/>
            <a:ext cx="14264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284"/>
          <p:cNvGrpSpPr>
            <a:grpSpLocks/>
          </p:cNvGrpSpPr>
          <p:nvPr/>
        </p:nvGrpSpPr>
        <p:grpSpPr bwMode="auto">
          <a:xfrm>
            <a:off x="332469" y="1073065"/>
            <a:ext cx="4866509" cy="2372050"/>
            <a:chOff x="578136" y="1071563"/>
            <a:chExt cx="4281896" cy="2532900"/>
          </a:xfrm>
        </p:grpSpPr>
        <p:grpSp>
          <p:nvGrpSpPr>
            <p:cNvPr id="20" name="Group 283"/>
            <p:cNvGrpSpPr>
              <a:grpSpLocks/>
            </p:cNvGrpSpPr>
            <p:nvPr/>
          </p:nvGrpSpPr>
          <p:grpSpPr bwMode="auto">
            <a:xfrm>
              <a:off x="578136" y="1371989"/>
              <a:ext cx="4130274" cy="2232474"/>
              <a:chOff x="578136" y="1371989"/>
              <a:chExt cx="4130274" cy="2232474"/>
            </a:xfrm>
          </p:grpSpPr>
          <p:sp>
            <p:nvSpPr>
              <p:cNvPr id="284772" name="Rectangle 10"/>
              <p:cNvSpPr>
                <a:spLocks noChangeArrowheads="1"/>
              </p:cNvSpPr>
              <p:nvPr/>
            </p:nvSpPr>
            <p:spPr bwMode="auto">
              <a:xfrm rot="16200000">
                <a:off x="-264594" y="2279406"/>
                <a:ext cx="1820862" cy="135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CDMS (%)</a:t>
                </a:r>
              </a:p>
            </p:txBody>
          </p:sp>
          <p:sp>
            <p:nvSpPr>
              <p:cNvPr id="284773" name="Rectangle 11"/>
              <p:cNvSpPr>
                <a:spLocks noChangeArrowheads="1"/>
              </p:cNvSpPr>
              <p:nvPr/>
            </p:nvSpPr>
            <p:spPr bwMode="auto">
              <a:xfrm>
                <a:off x="991890" y="3294063"/>
                <a:ext cx="62753" cy="164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774" name="Rectangle 12"/>
              <p:cNvSpPr>
                <a:spLocks noChangeArrowheads="1"/>
              </p:cNvSpPr>
              <p:nvPr/>
            </p:nvSpPr>
            <p:spPr bwMode="auto">
              <a:xfrm>
                <a:off x="2153655" y="3294063"/>
                <a:ext cx="125506" cy="164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</a:t>
                </a:r>
                <a:endPara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775" name="Rectangle 13"/>
              <p:cNvSpPr>
                <a:spLocks noChangeArrowheads="1"/>
              </p:cNvSpPr>
              <p:nvPr/>
            </p:nvSpPr>
            <p:spPr bwMode="auto">
              <a:xfrm>
                <a:off x="3353901" y="3294063"/>
                <a:ext cx="125506" cy="164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</a:t>
                </a:r>
                <a:endPara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776" name="Rectangle 14"/>
              <p:cNvSpPr>
                <a:spLocks noChangeArrowheads="1"/>
              </p:cNvSpPr>
              <p:nvPr/>
            </p:nvSpPr>
            <p:spPr bwMode="auto">
              <a:xfrm>
                <a:off x="853905" y="3156340"/>
                <a:ext cx="62753" cy="164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284777" name="Rectangle 15"/>
              <p:cNvSpPr>
                <a:spLocks noChangeArrowheads="1"/>
              </p:cNvSpPr>
              <p:nvPr/>
            </p:nvSpPr>
            <p:spPr bwMode="auto">
              <a:xfrm>
                <a:off x="791149" y="2799152"/>
                <a:ext cx="125506" cy="164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284778" name="Rectangle 16"/>
              <p:cNvSpPr>
                <a:spLocks noChangeArrowheads="1"/>
              </p:cNvSpPr>
              <p:nvPr/>
            </p:nvSpPr>
            <p:spPr bwMode="auto">
              <a:xfrm>
                <a:off x="791149" y="2441964"/>
                <a:ext cx="125506" cy="164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284779" name="Rectangle 17"/>
              <p:cNvSpPr>
                <a:spLocks noChangeArrowheads="1"/>
              </p:cNvSpPr>
              <p:nvPr/>
            </p:nvSpPr>
            <p:spPr bwMode="auto">
              <a:xfrm>
                <a:off x="791149" y="2084777"/>
                <a:ext cx="125506" cy="164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284780" name="Rectangle 18"/>
              <p:cNvSpPr>
                <a:spLocks noChangeArrowheads="1"/>
              </p:cNvSpPr>
              <p:nvPr/>
            </p:nvSpPr>
            <p:spPr bwMode="auto">
              <a:xfrm>
                <a:off x="791149" y="1727590"/>
                <a:ext cx="125506" cy="164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</a:p>
            </p:txBody>
          </p:sp>
          <p:sp>
            <p:nvSpPr>
              <p:cNvPr id="284781" name="Rectangle 19"/>
              <p:cNvSpPr>
                <a:spLocks noChangeArrowheads="1"/>
              </p:cNvSpPr>
              <p:nvPr/>
            </p:nvSpPr>
            <p:spPr bwMode="auto">
              <a:xfrm>
                <a:off x="791149" y="1371989"/>
                <a:ext cx="125506" cy="164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</a:p>
            </p:txBody>
          </p:sp>
          <p:sp>
            <p:nvSpPr>
              <p:cNvPr id="284782" name="Freeform 20"/>
              <p:cNvSpPr>
                <a:spLocks/>
              </p:cNvSpPr>
              <p:nvPr/>
            </p:nvSpPr>
            <p:spPr bwMode="invGray">
              <a:xfrm>
                <a:off x="1014384" y="1971675"/>
                <a:ext cx="3694026" cy="1257300"/>
              </a:xfrm>
              <a:custGeom>
                <a:avLst/>
                <a:gdLst>
                  <a:gd name="T0" fmla="*/ 0 w 3893"/>
                  <a:gd name="T1" fmla="*/ 2147483647 h 1385"/>
                  <a:gd name="T2" fmla="*/ 2147483647 w 3893"/>
                  <a:gd name="T3" fmla="*/ 2147483647 h 1385"/>
                  <a:gd name="T4" fmla="*/ 2147483647 w 3893"/>
                  <a:gd name="T5" fmla="*/ 2147483647 h 1385"/>
                  <a:gd name="T6" fmla="*/ 2147483647 w 3893"/>
                  <a:gd name="T7" fmla="*/ 2147483647 h 1385"/>
                  <a:gd name="T8" fmla="*/ 2147483647 w 3893"/>
                  <a:gd name="T9" fmla="*/ 2147483647 h 1385"/>
                  <a:gd name="T10" fmla="*/ 2147483647 w 3893"/>
                  <a:gd name="T11" fmla="*/ 2147483647 h 1385"/>
                  <a:gd name="T12" fmla="*/ 2147483647 w 3893"/>
                  <a:gd name="T13" fmla="*/ 2147483647 h 1385"/>
                  <a:gd name="T14" fmla="*/ 2147483647 w 3893"/>
                  <a:gd name="T15" fmla="*/ 2147483647 h 1385"/>
                  <a:gd name="T16" fmla="*/ 2147483647 w 3893"/>
                  <a:gd name="T17" fmla="*/ 2147483647 h 1385"/>
                  <a:gd name="T18" fmla="*/ 2147483647 w 3893"/>
                  <a:gd name="T19" fmla="*/ 2147483647 h 1385"/>
                  <a:gd name="T20" fmla="*/ 2147483647 w 3893"/>
                  <a:gd name="T21" fmla="*/ 2147483647 h 1385"/>
                  <a:gd name="T22" fmla="*/ 2147483647 w 3893"/>
                  <a:gd name="T23" fmla="*/ 2147483647 h 1385"/>
                  <a:gd name="T24" fmla="*/ 2147483647 w 3893"/>
                  <a:gd name="T25" fmla="*/ 2147483647 h 1385"/>
                  <a:gd name="T26" fmla="*/ 2147483647 w 3893"/>
                  <a:gd name="T27" fmla="*/ 2147483647 h 1385"/>
                  <a:gd name="T28" fmla="*/ 2147483647 w 3893"/>
                  <a:gd name="T29" fmla="*/ 2147483647 h 1385"/>
                  <a:gd name="T30" fmla="*/ 2147483647 w 3893"/>
                  <a:gd name="T31" fmla="*/ 2147483647 h 1385"/>
                  <a:gd name="T32" fmla="*/ 2147483647 w 3893"/>
                  <a:gd name="T33" fmla="*/ 2147483647 h 1385"/>
                  <a:gd name="T34" fmla="*/ 2147483647 w 3893"/>
                  <a:gd name="T35" fmla="*/ 2147483647 h 1385"/>
                  <a:gd name="T36" fmla="*/ 2147483647 w 3893"/>
                  <a:gd name="T37" fmla="*/ 2147483647 h 1385"/>
                  <a:gd name="T38" fmla="*/ 2147483647 w 3893"/>
                  <a:gd name="T39" fmla="*/ 2147483647 h 1385"/>
                  <a:gd name="T40" fmla="*/ 2147483647 w 3893"/>
                  <a:gd name="T41" fmla="*/ 2147483647 h 1385"/>
                  <a:gd name="T42" fmla="*/ 2147483647 w 3893"/>
                  <a:gd name="T43" fmla="*/ 2147483647 h 1385"/>
                  <a:gd name="T44" fmla="*/ 2147483647 w 3893"/>
                  <a:gd name="T45" fmla="*/ 2147483647 h 1385"/>
                  <a:gd name="T46" fmla="*/ 2147483647 w 3893"/>
                  <a:gd name="T47" fmla="*/ 2147483647 h 1385"/>
                  <a:gd name="T48" fmla="*/ 2147483647 w 3893"/>
                  <a:gd name="T49" fmla="*/ 2147483647 h 1385"/>
                  <a:gd name="T50" fmla="*/ 2147483647 w 3893"/>
                  <a:gd name="T51" fmla="*/ 2147483647 h 1385"/>
                  <a:gd name="T52" fmla="*/ 2147483647 w 3893"/>
                  <a:gd name="T53" fmla="*/ 2147483647 h 1385"/>
                  <a:gd name="T54" fmla="*/ 2147483647 w 3893"/>
                  <a:gd name="T55" fmla="*/ 2147483647 h 1385"/>
                  <a:gd name="T56" fmla="*/ 2147483647 w 3893"/>
                  <a:gd name="T57" fmla="*/ 2147483647 h 1385"/>
                  <a:gd name="T58" fmla="*/ 2147483647 w 3893"/>
                  <a:gd name="T59" fmla="*/ 2147483647 h 1385"/>
                  <a:gd name="T60" fmla="*/ 2147483647 w 3893"/>
                  <a:gd name="T61" fmla="*/ 2147483647 h 1385"/>
                  <a:gd name="T62" fmla="*/ 2147483647 w 3893"/>
                  <a:gd name="T63" fmla="*/ 2147483647 h 1385"/>
                  <a:gd name="T64" fmla="*/ 2147483647 w 3893"/>
                  <a:gd name="T65" fmla="*/ 2147483647 h 1385"/>
                  <a:gd name="T66" fmla="*/ 2147483647 w 3893"/>
                  <a:gd name="T67" fmla="*/ 2147483647 h 1385"/>
                  <a:gd name="T68" fmla="*/ 2147483647 w 3893"/>
                  <a:gd name="T69" fmla="*/ 2147483647 h 1385"/>
                  <a:gd name="T70" fmla="*/ 2147483647 w 3893"/>
                  <a:gd name="T71" fmla="*/ 2147483647 h 1385"/>
                  <a:gd name="T72" fmla="*/ 2147483647 w 3893"/>
                  <a:gd name="T73" fmla="*/ 2147483647 h 1385"/>
                  <a:gd name="T74" fmla="*/ 2147483647 w 3893"/>
                  <a:gd name="T75" fmla="*/ 2147483647 h 1385"/>
                  <a:gd name="T76" fmla="*/ 2147483647 w 3893"/>
                  <a:gd name="T77" fmla="*/ 2147483647 h 1385"/>
                  <a:gd name="T78" fmla="*/ 2147483647 w 3893"/>
                  <a:gd name="T79" fmla="*/ 2147483647 h 1385"/>
                  <a:gd name="T80" fmla="*/ 2147483647 w 3893"/>
                  <a:gd name="T81" fmla="*/ 2147483647 h 1385"/>
                  <a:gd name="T82" fmla="*/ 2147483647 w 3893"/>
                  <a:gd name="T83" fmla="*/ 2147483647 h 1385"/>
                  <a:gd name="T84" fmla="*/ 2147483647 w 3893"/>
                  <a:gd name="T85" fmla="*/ 2147483647 h 1385"/>
                  <a:gd name="T86" fmla="*/ 2147483647 w 3893"/>
                  <a:gd name="T87" fmla="*/ 2147483647 h 1385"/>
                  <a:gd name="T88" fmla="*/ 2147483647 w 3893"/>
                  <a:gd name="T89" fmla="*/ 2147483647 h 1385"/>
                  <a:gd name="T90" fmla="*/ 2147483647 w 3893"/>
                  <a:gd name="T91" fmla="*/ 2147483647 h 1385"/>
                  <a:gd name="T92" fmla="*/ 2147483647 w 3893"/>
                  <a:gd name="T93" fmla="*/ 0 h 138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893"/>
                  <a:gd name="T142" fmla="*/ 0 h 1385"/>
                  <a:gd name="T143" fmla="*/ 3893 w 3893"/>
                  <a:gd name="T144" fmla="*/ 1385 h 138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893" h="1385">
                    <a:moveTo>
                      <a:pt x="0" y="1385"/>
                    </a:moveTo>
                    <a:lnTo>
                      <a:pt x="0" y="1385"/>
                    </a:lnTo>
                    <a:lnTo>
                      <a:pt x="0" y="1365"/>
                    </a:lnTo>
                    <a:lnTo>
                      <a:pt x="90" y="1365"/>
                    </a:lnTo>
                    <a:lnTo>
                      <a:pt x="90" y="1343"/>
                    </a:lnTo>
                    <a:lnTo>
                      <a:pt x="104" y="1343"/>
                    </a:lnTo>
                    <a:lnTo>
                      <a:pt x="104" y="1323"/>
                    </a:lnTo>
                    <a:lnTo>
                      <a:pt x="159" y="1323"/>
                    </a:lnTo>
                    <a:lnTo>
                      <a:pt x="159" y="1301"/>
                    </a:lnTo>
                    <a:lnTo>
                      <a:pt x="167" y="1301"/>
                    </a:lnTo>
                    <a:lnTo>
                      <a:pt x="167" y="1280"/>
                    </a:lnTo>
                    <a:lnTo>
                      <a:pt x="187" y="1280"/>
                    </a:lnTo>
                    <a:lnTo>
                      <a:pt x="187" y="1258"/>
                    </a:lnTo>
                    <a:lnTo>
                      <a:pt x="212" y="1258"/>
                    </a:lnTo>
                    <a:lnTo>
                      <a:pt x="212" y="1238"/>
                    </a:lnTo>
                    <a:lnTo>
                      <a:pt x="233" y="1238"/>
                    </a:lnTo>
                    <a:lnTo>
                      <a:pt x="233" y="1216"/>
                    </a:lnTo>
                    <a:lnTo>
                      <a:pt x="243" y="1216"/>
                    </a:lnTo>
                    <a:lnTo>
                      <a:pt x="243" y="1195"/>
                    </a:lnTo>
                    <a:lnTo>
                      <a:pt x="334" y="1195"/>
                    </a:lnTo>
                    <a:lnTo>
                      <a:pt x="334" y="1173"/>
                    </a:lnTo>
                    <a:lnTo>
                      <a:pt x="366" y="1173"/>
                    </a:lnTo>
                    <a:lnTo>
                      <a:pt x="366" y="1153"/>
                    </a:lnTo>
                    <a:lnTo>
                      <a:pt x="382" y="1153"/>
                    </a:lnTo>
                    <a:lnTo>
                      <a:pt x="382" y="1132"/>
                    </a:lnTo>
                    <a:lnTo>
                      <a:pt x="519" y="1132"/>
                    </a:lnTo>
                    <a:lnTo>
                      <a:pt x="519" y="1110"/>
                    </a:lnTo>
                    <a:lnTo>
                      <a:pt x="547" y="1110"/>
                    </a:lnTo>
                    <a:lnTo>
                      <a:pt x="547" y="1089"/>
                    </a:lnTo>
                    <a:lnTo>
                      <a:pt x="561" y="1089"/>
                    </a:lnTo>
                    <a:lnTo>
                      <a:pt x="561" y="1066"/>
                    </a:lnTo>
                    <a:lnTo>
                      <a:pt x="648" y="1066"/>
                    </a:lnTo>
                    <a:lnTo>
                      <a:pt x="648" y="1044"/>
                    </a:lnTo>
                    <a:lnTo>
                      <a:pt x="672" y="1044"/>
                    </a:lnTo>
                    <a:lnTo>
                      <a:pt x="672" y="1022"/>
                    </a:lnTo>
                    <a:lnTo>
                      <a:pt x="732" y="1022"/>
                    </a:lnTo>
                    <a:lnTo>
                      <a:pt x="732" y="1000"/>
                    </a:lnTo>
                    <a:lnTo>
                      <a:pt x="752" y="1000"/>
                    </a:lnTo>
                    <a:lnTo>
                      <a:pt x="752" y="977"/>
                    </a:lnTo>
                    <a:lnTo>
                      <a:pt x="780" y="977"/>
                    </a:lnTo>
                    <a:lnTo>
                      <a:pt x="780" y="954"/>
                    </a:lnTo>
                    <a:lnTo>
                      <a:pt x="871" y="954"/>
                    </a:lnTo>
                    <a:lnTo>
                      <a:pt x="871" y="932"/>
                    </a:lnTo>
                    <a:lnTo>
                      <a:pt x="927" y="932"/>
                    </a:lnTo>
                    <a:lnTo>
                      <a:pt x="927" y="909"/>
                    </a:lnTo>
                    <a:lnTo>
                      <a:pt x="972" y="909"/>
                    </a:lnTo>
                    <a:lnTo>
                      <a:pt x="972" y="886"/>
                    </a:lnTo>
                    <a:lnTo>
                      <a:pt x="1097" y="886"/>
                    </a:lnTo>
                    <a:lnTo>
                      <a:pt x="1097" y="863"/>
                    </a:lnTo>
                    <a:lnTo>
                      <a:pt x="1171" y="863"/>
                    </a:lnTo>
                    <a:lnTo>
                      <a:pt x="1171" y="839"/>
                    </a:lnTo>
                    <a:lnTo>
                      <a:pt x="1177" y="839"/>
                    </a:lnTo>
                    <a:lnTo>
                      <a:pt x="1177" y="816"/>
                    </a:lnTo>
                    <a:lnTo>
                      <a:pt x="1181" y="816"/>
                    </a:lnTo>
                    <a:lnTo>
                      <a:pt x="1181" y="794"/>
                    </a:lnTo>
                    <a:lnTo>
                      <a:pt x="1317" y="794"/>
                    </a:lnTo>
                    <a:lnTo>
                      <a:pt x="1317" y="770"/>
                    </a:lnTo>
                    <a:lnTo>
                      <a:pt x="1449" y="770"/>
                    </a:lnTo>
                    <a:lnTo>
                      <a:pt x="1449" y="747"/>
                    </a:lnTo>
                    <a:lnTo>
                      <a:pt x="1515" y="747"/>
                    </a:lnTo>
                    <a:lnTo>
                      <a:pt x="1515" y="723"/>
                    </a:lnTo>
                    <a:lnTo>
                      <a:pt x="1728" y="723"/>
                    </a:lnTo>
                    <a:lnTo>
                      <a:pt x="1728" y="699"/>
                    </a:lnTo>
                    <a:lnTo>
                      <a:pt x="1760" y="699"/>
                    </a:lnTo>
                    <a:lnTo>
                      <a:pt x="1760" y="675"/>
                    </a:lnTo>
                    <a:lnTo>
                      <a:pt x="1774" y="675"/>
                    </a:lnTo>
                    <a:lnTo>
                      <a:pt x="1774" y="651"/>
                    </a:lnTo>
                    <a:lnTo>
                      <a:pt x="1805" y="651"/>
                    </a:lnTo>
                    <a:lnTo>
                      <a:pt x="1805" y="624"/>
                    </a:lnTo>
                    <a:lnTo>
                      <a:pt x="2303" y="624"/>
                    </a:lnTo>
                    <a:lnTo>
                      <a:pt x="2303" y="596"/>
                    </a:lnTo>
                    <a:lnTo>
                      <a:pt x="2541" y="596"/>
                    </a:lnTo>
                    <a:lnTo>
                      <a:pt x="2541" y="553"/>
                    </a:lnTo>
                    <a:lnTo>
                      <a:pt x="2680" y="553"/>
                    </a:lnTo>
                    <a:lnTo>
                      <a:pt x="2680" y="511"/>
                    </a:lnTo>
                    <a:lnTo>
                      <a:pt x="2708" y="511"/>
                    </a:lnTo>
                    <a:lnTo>
                      <a:pt x="2708" y="468"/>
                    </a:lnTo>
                    <a:lnTo>
                      <a:pt x="2778" y="468"/>
                    </a:lnTo>
                    <a:lnTo>
                      <a:pt x="2778" y="425"/>
                    </a:lnTo>
                    <a:lnTo>
                      <a:pt x="2819" y="425"/>
                    </a:lnTo>
                    <a:lnTo>
                      <a:pt x="2819" y="383"/>
                    </a:lnTo>
                    <a:lnTo>
                      <a:pt x="3060" y="383"/>
                    </a:lnTo>
                    <a:lnTo>
                      <a:pt x="3060" y="333"/>
                    </a:lnTo>
                    <a:lnTo>
                      <a:pt x="3108" y="333"/>
                    </a:lnTo>
                    <a:lnTo>
                      <a:pt x="3108" y="275"/>
                    </a:lnTo>
                    <a:lnTo>
                      <a:pt x="3147" y="275"/>
                    </a:lnTo>
                    <a:lnTo>
                      <a:pt x="3147" y="207"/>
                    </a:lnTo>
                    <a:lnTo>
                      <a:pt x="3231" y="207"/>
                    </a:lnTo>
                    <a:lnTo>
                      <a:pt x="3231" y="138"/>
                    </a:lnTo>
                    <a:lnTo>
                      <a:pt x="3241" y="138"/>
                    </a:lnTo>
                    <a:lnTo>
                      <a:pt x="3241" y="69"/>
                    </a:lnTo>
                    <a:lnTo>
                      <a:pt x="3366" y="69"/>
                    </a:lnTo>
                    <a:lnTo>
                      <a:pt x="3366" y="0"/>
                    </a:lnTo>
                    <a:lnTo>
                      <a:pt x="3893" y="0"/>
                    </a:lnTo>
                  </a:path>
                </a:pathLst>
              </a:custGeom>
              <a:noFill/>
              <a:ln w="19050">
                <a:solidFill>
                  <a:srgbClr val="DB043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9" name="Freeform 21"/>
              <p:cNvSpPr>
                <a:spLocks/>
              </p:cNvSpPr>
              <p:nvPr/>
            </p:nvSpPr>
            <p:spPr bwMode="gray">
              <a:xfrm>
                <a:off x="1009156" y="1461098"/>
                <a:ext cx="3680552" cy="1774822"/>
              </a:xfrm>
              <a:custGeom>
                <a:avLst/>
                <a:gdLst>
                  <a:gd name="T0" fmla="*/ 2147483647 w 3458"/>
                  <a:gd name="T1" fmla="*/ 2147483647 h 1956"/>
                  <a:gd name="T2" fmla="*/ 2147483647 w 3458"/>
                  <a:gd name="T3" fmla="*/ 2147483647 h 1956"/>
                  <a:gd name="T4" fmla="*/ 2147483647 w 3458"/>
                  <a:gd name="T5" fmla="*/ 2147483647 h 1956"/>
                  <a:gd name="T6" fmla="*/ 2147483647 w 3458"/>
                  <a:gd name="T7" fmla="*/ 2147483647 h 1956"/>
                  <a:gd name="T8" fmla="*/ 2147483647 w 3458"/>
                  <a:gd name="T9" fmla="*/ 2147483647 h 1956"/>
                  <a:gd name="T10" fmla="*/ 2147483647 w 3458"/>
                  <a:gd name="T11" fmla="*/ 2147483647 h 1956"/>
                  <a:gd name="T12" fmla="*/ 2147483647 w 3458"/>
                  <a:gd name="T13" fmla="*/ 2147483647 h 1956"/>
                  <a:gd name="T14" fmla="*/ 2147483647 w 3458"/>
                  <a:gd name="T15" fmla="*/ 2147483647 h 1956"/>
                  <a:gd name="T16" fmla="*/ 2147483647 w 3458"/>
                  <a:gd name="T17" fmla="*/ 2147483647 h 1956"/>
                  <a:gd name="T18" fmla="*/ 2147483647 w 3458"/>
                  <a:gd name="T19" fmla="*/ 2147483647 h 1956"/>
                  <a:gd name="T20" fmla="*/ 2147483647 w 3458"/>
                  <a:gd name="T21" fmla="*/ 2147483647 h 1956"/>
                  <a:gd name="T22" fmla="*/ 2147483647 w 3458"/>
                  <a:gd name="T23" fmla="*/ 2147483647 h 1956"/>
                  <a:gd name="T24" fmla="*/ 2147483647 w 3458"/>
                  <a:gd name="T25" fmla="*/ 2147483647 h 1956"/>
                  <a:gd name="T26" fmla="*/ 2147483647 w 3458"/>
                  <a:gd name="T27" fmla="*/ 2147483647 h 1956"/>
                  <a:gd name="T28" fmla="*/ 2147483647 w 3458"/>
                  <a:gd name="T29" fmla="*/ 2147483647 h 1956"/>
                  <a:gd name="T30" fmla="*/ 2147483647 w 3458"/>
                  <a:gd name="T31" fmla="*/ 2147483647 h 1956"/>
                  <a:gd name="T32" fmla="*/ 2147483647 w 3458"/>
                  <a:gd name="T33" fmla="*/ 2147483647 h 1956"/>
                  <a:gd name="T34" fmla="*/ 2147483647 w 3458"/>
                  <a:gd name="T35" fmla="*/ 2147483647 h 1956"/>
                  <a:gd name="T36" fmla="*/ 2147483647 w 3458"/>
                  <a:gd name="T37" fmla="*/ 2147483647 h 1956"/>
                  <a:gd name="T38" fmla="*/ 2147483647 w 3458"/>
                  <a:gd name="T39" fmla="*/ 2147483647 h 1956"/>
                  <a:gd name="T40" fmla="*/ 2147483647 w 3458"/>
                  <a:gd name="T41" fmla="*/ 2147483647 h 1956"/>
                  <a:gd name="T42" fmla="*/ 2147483647 w 3458"/>
                  <a:gd name="T43" fmla="*/ 2147483647 h 1956"/>
                  <a:gd name="T44" fmla="*/ 2147483647 w 3458"/>
                  <a:gd name="T45" fmla="*/ 2147483647 h 1956"/>
                  <a:gd name="T46" fmla="*/ 2147483647 w 3458"/>
                  <a:gd name="T47" fmla="*/ 2147483647 h 1956"/>
                  <a:gd name="T48" fmla="*/ 2147483647 w 3458"/>
                  <a:gd name="T49" fmla="*/ 2147483647 h 1956"/>
                  <a:gd name="T50" fmla="*/ 2147483647 w 3458"/>
                  <a:gd name="T51" fmla="*/ 2147483647 h 1956"/>
                  <a:gd name="T52" fmla="*/ 2147483647 w 3458"/>
                  <a:gd name="T53" fmla="*/ 2147483647 h 1956"/>
                  <a:gd name="T54" fmla="*/ 2147483647 w 3458"/>
                  <a:gd name="T55" fmla="*/ 2147483647 h 1956"/>
                  <a:gd name="T56" fmla="*/ 2147483647 w 3458"/>
                  <a:gd name="T57" fmla="*/ 2147483647 h 1956"/>
                  <a:gd name="T58" fmla="*/ 2147483647 w 3458"/>
                  <a:gd name="T59" fmla="*/ 2147483647 h 1956"/>
                  <a:gd name="T60" fmla="*/ 2147483647 w 3458"/>
                  <a:gd name="T61" fmla="*/ 2147483647 h 1956"/>
                  <a:gd name="T62" fmla="*/ 2147483647 w 3458"/>
                  <a:gd name="T63" fmla="*/ 2147483647 h 1956"/>
                  <a:gd name="T64" fmla="*/ 2147483647 w 3458"/>
                  <a:gd name="T65" fmla="*/ 2147483647 h 1956"/>
                  <a:gd name="T66" fmla="*/ 2147483647 w 3458"/>
                  <a:gd name="T67" fmla="*/ 2147483647 h 1956"/>
                  <a:gd name="T68" fmla="*/ 2147483647 w 3458"/>
                  <a:gd name="T69" fmla="*/ 2147483647 h 1956"/>
                  <a:gd name="T70" fmla="*/ 2147483647 w 3458"/>
                  <a:gd name="T71" fmla="*/ 2147483647 h 1956"/>
                  <a:gd name="T72" fmla="*/ 2147483647 w 3458"/>
                  <a:gd name="T73" fmla="*/ 2147483647 h 1956"/>
                  <a:gd name="T74" fmla="*/ 2147483647 w 3458"/>
                  <a:gd name="T75" fmla="*/ 2147483647 h 1956"/>
                  <a:gd name="T76" fmla="*/ 2147483647 w 3458"/>
                  <a:gd name="T77" fmla="*/ 2147483647 h 1956"/>
                  <a:gd name="T78" fmla="*/ 2147483647 w 3458"/>
                  <a:gd name="T79" fmla="*/ 2147483647 h 1956"/>
                  <a:gd name="T80" fmla="*/ 2147483647 w 3458"/>
                  <a:gd name="T81" fmla="*/ 2147483647 h 1956"/>
                  <a:gd name="T82" fmla="*/ 2147483647 w 3458"/>
                  <a:gd name="T83" fmla="*/ 2147483647 h 1956"/>
                  <a:gd name="T84" fmla="*/ 2147483647 w 3458"/>
                  <a:gd name="T85" fmla="*/ 2147483647 h 1956"/>
                  <a:gd name="T86" fmla="*/ 2147483647 w 3458"/>
                  <a:gd name="T87" fmla="*/ 2147483647 h 1956"/>
                  <a:gd name="T88" fmla="*/ 2147483647 w 3458"/>
                  <a:gd name="T89" fmla="*/ 2147483647 h 1956"/>
                  <a:gd name="T90" fmla="*/ 2147483647 w 3458"/>
                  <a:gd name="T91" fmla="*/ 2147483647 h 195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458"/>
                  <a:gd name="T139" fmla="*/ 0 h 1956"/>
                  <a:gd name="T140" fmla="*/ 3458 w 3458"/>
                  <a:gd name="T141" fmla="*/ 1956 h 195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458" h="1956">
                    <a:moveTo>
                      <a:pt x="0" y="1956"/>
                    </a:moveTo>
                    <a:lnTo>
                      <a:pt x="21" y="1956"/>
                    </a:lnTo>
                    <a:lnTo>
                      <a:pt x="21" y="1934"/>
                    </a:lnTo>
                    <a:lnTo>
                      <a:pt x="27" y="1934"/>
                    </a:lnTo>
                    <a:lnTo>
                      <a:pt x="27" y="1914"/>
                    </a:lnTo>
                    <a:lnTo>
                      <a:pt x="30" y="1914"/>
                    </a:lnTo>
                    <a:lnTo>
                      <a:pt x="30" y="1893"/>
                    </a:lnTo>
                    <a:lnTo>
                      <a:pt x="46" y="1893"/>
                    </a:lnTo>
                    <a:lnTo>
                      <a:pt x="46" y="1871"/>
                    </a:lnTo>
                    <a:lnTo>
                      <a:pt x="83" y="1871"/>
                    </a:lnTo>
                    <a:lnTo>
                      <a:pt x="83" y="1850"/>
                    </a:lnTo>
                    <a:lnTo>
                      <a:pt x="86" y="1850"/>
                    </a:lnTo>
                    <a:lnTo>
                      <a:pt x="86" y="1829"/>
                    </a:lnTo>
                    <a:lnTo>
                      <a:pt x="92" y="1829"/>
                    </a:lnTo>
                    <a:lnTo>
                      <a:pt x="92" y="1808"/>
                    </a:lnTo>
                    <a:lnTo>
                      <a:pt x="129" y="1808"/>
                    </a:lnTo>
                    <a:lnTo>
                      <a:pt x="129" y="1786"/>
                    </a:lnTo>
                    <a:lnTo>
                      <a:pt x="140" y="1786"/>
                    </a:lnTo>
                    <a:lnTo>
                      <a:pt x="140" y="1766"/>
                    </a:lnTo>
                    <a:lnTo>
                      <a:pt x="154" y="1766"/>
                    </a:lnTo>
                    <a:lnTo>
                      <a:pt x="154" y="1744"/>
                    </a:lnTo>
                    <a:lnTo>
                      <a:pt x="182" y="1744"/>
                    </a:lnTo>
                    <a:lnTo>
                      <a:pt x="182" y="1701"/>
                    </a:lnTo>
                    <a:lnTo>
                      <a:pt x="191" y="1701"/>
                    </a:lnTo>
                    <a:lnTo>
                      <a:pt x="191" y="1680"/>
                    </a:lnTo>
                    <a:lnTo>
                      <a:pt x="195" y="1680"/>
                    </a:lnTo>
                    <a:lnTo>
                      <a:pt x="195" y="1658"/>
                    </a:lnTo>
                    <a:lnTo>
                      <a:pt x="220" y="1658"/>
                    </a:lnTo>
                    <a:lnTo>
                      <a:pt x="220" y="1637"/>
                    </a:lnTo>
                    <a:lnTo>
                      <a:pt x="260" y="1637"/>
                    </a:lnTo>
                    <a:lnTo>
                      <a:pt x="260" y="1594"/>
                    </a:lnTo>
                    <a:lnTo>
                      <a:pt x="266" y="1594"/>
                    </a:lnTo>
                    <a:lnTo>
                      <a:pt x="266" y="1572"/>
                    </a:lnTo>
                    <a:lnTo>
                      <a:pt x="306" y="1572"/>
                    </a:lnTo>
                    <a:lnTo>
                      <a:pt x="306" y="1551"/>
                    </a:lnTo>
                    <a:lnTo>
                      <a:pt x="334" y="1551"/>
                    </a:lnTo>
                    <a:lnTo>
                      <a:pt x="334" y="1529"/>
                    </a:lnTo>
                    <a:lnTo>
                      <a:pt x="338" y="1529"/>
                    </a:lnTo>
                    <a:lnTo>
                      <a:pt x="338" y="1508"/>
                    </a:lnTo>
                    <a:lnTo>
                      <a:pt x="347" y="1508"/>
                    </a:lnTo>
                    <a:lnTo>
                      <a:pt x="347" y="1486"/>
                    </a:lnTo>
                    <a:lnTo>
                      <a:pt x="387" y="1486"/>
                    </a:lnTo>
                    <a:lnTo>
                      <a:pt x="387" y="1465"/>
                    </a:lnTo>
                    <a:lnTo>
                      <a:pt x="415" y="1465"/>
                    </a:lnTo>
                    <a:lnTo>
                      <a:pt x="415" y="1422"/>
                    </a:lnTo>
                    <a:lnTo>
                      <a:pt x="454" y="1422"/>
                    </a:lnTo>
                    <a:lnTo>
                      <a:pt x="454" y="1400"/>
                    </a:lnTo>
                    <a:lnTo>
                      <a:pt x="461" y="1400"/>
                    </a:lnTo>
                    <a:lnTo>
                      <a:pt x="461" y="1379"/>
                    </a:lnTo>
                    <a:lnTo>
                      <a:pt x="495" y="1379"/>
                    </a:lnTo>
                    <a:lnTo>
                      <a:pt x="495" y="1356"/>
                    </a:lnTo>
                    <a:lnTo>
                      <a:pt x="499" y="1356"/>
                    </a:lnTo>
                    <a:lnTo>
                      <a:pt x="499" y="1311"/>
                    </a:lnTo>
                    <a:lnTo>
                      <a:pt x="551" y="1311"/>
                    </a:lnTo>
                    <a:lnTo>
                      <a:pt x="551" y="1289"/>
                    </a:lnTo>
                    <a:lnTo>
                      <a:pt x="643" y="1289"/>
                    </a:lnTo>
                    <a:lnTo>
                      <a:pt x="643" y="1267"/>
                    </a:lnTo>
                    <a:lnTo>
                      <a:pt x="647" y="1267"/>
                    </a:lnTo>
                    <a:lnTo>
                      <a:pt x="647" y="1244"/>
                    </a:lnTo>
                    <a:lnTo>
                      <a:pt x="693" y="1244"/>
                    </a:lnTo>
                    <a:lnTo>
                      <a:pt x="693" y="1222"/>
                    </a:lnTo>
                    <a:lnTo>
                      <a:pt x="771" y="1222"/>
                    </a:lnTo>
                    <a:lnTo>
                      <a:pt x="771" y="1200"/>
                    </a:lnTo>
                    <a:lnTo>
                      <a:pt x="783" y="1200"/>
                    </a:lnTo>
                    <a:lnTo>
                      <a:pt x="783" y="1177"/>
                    </a:lnTo>
                    <a:lnTo>
                      <a:pt x="787" y="1177"/>
                    </a:lnTo>
                    <a:lnTo>
                      <a:pt x="787" y="1154"/>
                    </a:lnTo>
                    <a:lnTo>
                      <a:pt x="804" y="1154"/>
                    </a:lnTo>
                    <a:lnTo>
                      <a:pt x="804" y="1133"/>
                    </a:lnTo>
                    <a:lnTo>
                      <a:pt x="848" y="1133"/>
                    </a:lnTo>
                    <a:lnTo>
                      <a:pt x="848" y="1110"/>
                    </a:lnTo>
                    <a:lnTo>
                      <a:pt x="941" y="1110"/>
                    </a:lnTo>
                    <a:lnTo>
                      <a:pt x="941" y="1087"/>
                    </a:lnTo>
                    <a:lnTo>
                      <a:pt x="1000" y="1087"/>
                    </a:lnTo>
                    <a:lnTo>
                      <a:pt x="1000" y="1066"/>
                    </a:lnTo>
                    <a:lnTo>
                      <a:pt x="1127" y="1066"/>
                    </a:lnTo>
                    <a:lnTo>
                      <a:pt x="1127" y="1042"/>
                    </a:lnTo>
                    <a:lnTo>
                      <a:pt x="1137" y="1042"/>
                    </a:lnTo>
                    <a:lnTo>
                      <a:pt x="1137" y="1019"/>
                    </a:lnTo>
                    <a:lnTo>
                      <a:pt x="1158" y="1019"/>
                    </a:lnTo>
                    <a:lnTo>
                      <a:pt x="1158" y="996"/>
                    </a:lnTo>
                    <a:lnTo>
                      <a:pt x="1219" y="996"/>
                    </a:lnTo>
                    <a:lnTo>
                      <a:pt x="1219" y="972"/>
                    </a:lnTo>
                    <a:lnTo>
                      <a:pt x="1230" y="972"/>
                    </a:lnTo>
                    <a:lnTo>
                      <a:pt x="1230" y="949"/>
                    </a:lnTo>
                    <a:lnTo>
                      <a:pt x="1329" y="949"/>
                    </a:lnTo>
                    <a:lnTo>
                      <a:pt x="1329" y="927"/>
                    </a:lnTo>
                    <a:lnTo>
                      <a:pt x="1403" y="927"/>
                    </a:lnTo>
                    <a:lnTo>
                      <a:pt x="1403" y="902"/>
                    </a:lnTo>
                    <a:lnTo>
                      <a:pt x="1495" y="902"/>
                    </a:lnTo>
                    <a:lnTo>
                      <a:pt x="1495" y="880"/>
                    </a:lnTo>
                    <a:lnTo>
                      <a:pt x="1530" y="880"/>
                    </a:lnTo>
                    <a:lnTo>
                      <a:pt x="1530" y="857"/>
                    </a:lnTo>
                    <a:lnTo>
                      <a:pt x="1604" y="857"/>
                    </a:lnTo>
                    <a:lnTo>
                      <a:pt x="1604" y="805"/>
                    </a:lnTo>
                    <a:lnTo>
                      <a:pt x="1610" y="805"/>
                    </a:lnTo>
                    <a:lnTo>
                      <a:pt x="1610" y="780"/>
                    </a:lnTo>
                    <a:lnTo>
                      <a:pt x="1644" y="780"/>
                    </a:lnTo>
                    <a:lnTo>
                      <a:pt x="1644" y="752"/>
                    </a:lnTo>
                    <a:lnTo>
                      <a:pt x="1654" y="752"/>
                    </a:lnTo>
                    <a:lnTo>
                      <a:pt x="1654" y="725"/>
                    </a:lnTo>
                    <a:lnTo>
                      <a:pt x="1691" y="725"/>
                    </a:lnTo>
                    <a:lnTo>
                      <a:pt x="1691" y="697"/>
                    </a:lnTo>
                    <a:lnTo>
                      <a:pt x="1765" y="697"/>
                    </a:lnTo>
                    <a:lnTo>
                      <a:pt x="1765" y="671"/>
                    </a:lnTo>
                    <a:lnTo>
                      <a:pt x="1769" y="671"/>
                    </a:lnTo>
                    <a:lnTo>
                      <a:pt x="1769" y="643"/>
                    </a:lnTo>
                    <a:lnTo>
                      <a:pt x="1795" y="643"/>
                    </a:lnTo>
                    <a:lnTo>
                      <a:pt x="1795" y="615"/>
                    </a:lnTo>
                    <a:lnTo>
                      <a:pt x="1799" y="615"/>
                    </a:lnTo>
                    <a:lnTo>
                      <a:pt x="1799" y="587"/>
                    </a:lnTo>
                    <a:lnTo>
                      <a:pt x="1967" y="587"/>
                    </a:lnTo>
                    <a:lnTo>
                      <a:pt x="1967" y="559"/>
                    </a:lnTo>
                    <a:lnTo>
                      <a:pt x="1976" y="559"/>
                    </a:lnTo>
                    <a:lnTo>
                      <a:pt x="1976" y="532"/>
                    </a:lnTo>
                    <a:lnTo>
                      <a:pt x="2106" y="532"/>
                    </a:lnTo>
                    <a:lnTo>
                      <a:pt x="2106" y="502"/>
                    </a:lnTo>
                    <a:lnTo>
                      <a:pt x="2144" y="502"/>
                    </a:lnTo>
                    <a:lnTo>
                      <a:pt x="2144" y="472"/>
                    </a:lnTo>
                    <a:lnTo>
                      <a:pt x="2174" y="472"/>
                    </a:lnTo>
                    <a:lnTo>
                      <a:pt x="2174" y="435"/>
                    </a:lnTo>
                    <a:lnTo>
                      <a:pt x="2347" y="435"/>
                    </a:lnTo>
                    <a:lnTo>
                      <a:pt x="2347" y="394"/>
                    </a:lnTo>
                    <a:lnTo>
                      <a:pt x="2571" y="394"/>
                    </a:lnTo>
                    <a:lnTo>
                      <a:pt x="2571" y="349"/>
                    </a:lnTo>
                    <a:lnTo>
                      <a:pt x="2580" y="349"/>
                    </a:lnTo>
                    <a:lnTo>
                      <a:pt x="2580" y="305"/>
                    </a:lnTo>
                    <a:lnTo>
                      <a:pt x="2647" y="305"/>
                    </a:lnTo>
                    <a:lnTo>
                      <a:pt x="2647" y="261"/>
                    </a:lnTo>
                    <a:lnTo>
                      <a:pt x="2723" y="261"/>
                    </a:lnTo>
                    <a:lnTo>
                      <a:pt x="2723" y="211"/>
                    </a:lnTo>
                    <a:lnTo>
                      <a:pt x="2753" y="211"/>
                    </a:lnTo>
                    <a:lnTo>
                      <a:pt x="2753" y="147"/>
                    </a:lnTo>
                    <a:lnTo>
                      <a:pt x="2760" y="147"/>
                    </a:lnTo>
                    <a:lnTo>
                      <a:pt x="2760" y="82"/>
                    </a:lnTo>
                    <a:lnTo>
                      <a:pt x="3206" y="82"/>
                    </a:lnTo>
                    <a:lnTo>
                      <a:pt x="3206" y="0"/>
                    </a:lnTo>
                    <a:lnTo>
                      <a:pt x="3458" y="2"/>
                    </a:lnTo>
                    <a:lnTo>
                      <a:pt x="3338" y="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Arial" panose="020B0604020202020204" pitchFamily="34" charset="0"/>
                  <a:cs typeface="ＭＳ Ｐゴシック" charset="0"/>
                </a:endParaRPr>
              </a:p>
            </p:txBody>
          </p:sp>
          <p:sp>
            <p:nvSpPr>
              <p:cNvPr id="284784" name="Rectangle 24"/>
              <p:cNvSpPr>
                <a:spLocks noChangeArrowheads="1"/>
              </p:cNvSpPr>
              <p:nvPr/>
            </p:nvSpPr>
            <p:spPr bwMode="auto">
              <a:xfrm>
                <a:off x="1281514" y="3294063"/>
                <a:ext cx="62753" cy="164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785" name="Rectangle 25"/>
              <p:cNvSpPr>
                <a:spLocks noChangeArrowheads="1"/>
              </p:cNvSpPr>
              <p:nvPr/>
            </p:nvSpPr>
            <p:spPr bwMode="auto">
              <a:xfrm>
                <a:off x="1581797" y="3294063"/>
                <a:ext cx="62753" cy="164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endPara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786" name="Rectangle 26"/>
              <p:cNvSpPr>
                <a:spLocks noChangeArrowheads="1"/>
              </p:cNvSpPr>
              <p:nvPr/>
            </p:nvSpPr>
            <p:spPr bwMode="auto">
              <a:xfrm>
                <a:off x="1850706" y="3294063"/>
                <a:ext cx="125506" cy="164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endPara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787" name="Rectangle 27"/>
              <p:cNvSpPr>
                <a:spLocks noChangeArrowheads="1"/>
              </p:cNvSpPr>
              <p:nvPr/>
            </p:nvSpPr>
            <p:spPr bwMode="auto">
              <a:xfrm>
                <a:off x="2453051" y="3294063"/>
                <a:ext cx="125506" cy="164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</a:t>
                </a:r>
                <a:endPara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788" name="Rectangle 28"/>
              <p:cNvSpPr>
                <a:spLocks noChangeArrowheads="1"/>
              </p:cNvSpPr>
              <p:nvPr/>
            </p:nvSpPr>
            <p:spPr bwMode="auto">
              <a:xfrm>
                <a:off x="2760440" y="3294063"/>
                <a:ext cx="125506" cy="164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19</a:t>
                </a:r>
                <a:endPara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789" name="Rectangle 29"/>
              <p:cNvSpPr>
                <a:spLocks noChangeArrowheads="1"/>
              </p:cNvSpPr>
              <p:nvPr/>
            </p:nvSpPr>
            <p:spPr bwMode="auto">
              <a:xfrm>
                <a:off x="3055396" y="3294063"/>
                <a:ext cx="125506" cy="164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22</a:t>
                </a:r>
                <a:endPara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790" name="Rectangle 30"/>
              <p:cNvSpPr>
                <a:spLocks noChangeArrowheads="1"/>
              </p:cNvSpPr>
              <p:nvPr/>
            </p:nvSpPr>
            <p:spPr bwMode="auto">
              <a:xfrm>
                <a:off x="3646191" y="3294063"/>
                <a:ext cx="125506" cy="164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</a:t>
                </a:r>
                <a:endPara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791" name="Line 34"/>
              <p:cNvSpPr>
                <a:spLocks noChangeShapeType="1"/>
              </p:cNvSpPr>
              <p:nvPr/>
            </p:nvSpPr>
            <p:spPr bwMode="auto">
              <a:xfrm flipV="1">
                <a:off x="1009053" y="1450975"/>
                <a:ext cx="0" cy="17859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84792" name="Line 35"/>
              <p:cNvSpPr>
                <a:spLocks noChangeShapeType="1"/>
              </p:cNvSpPr>
              <p:nvPr/>
            </p:nvSpPr>
            <p:spPr bwMode="auto">
              <a:xfrm>
                <a:off x="957525" y="1450975"/>
                <a:ext cx="5152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84793" name="Line 36"/>
              <p:cNvSpPr>
                <a:spLocks noChangeShapeType="1"/>
              </p:cNvSpPr>
              <p:nvPr/>
            </p:nvSpPr>
            <p:spPr bwMode="auto">
              <a:xfrm>
                <a:off x="957525" y="1814513"/>
                <a:ext cx="5152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84794" name="Line 37"/>
              <p:cNvSpPr>
                <a:spLocks noChangeShapeType="1"/>
              </p:cNvSpPr>
              <p:nvPr/>
            </p:nvSpPr>
            <p:spPr bwMode="auto">
              <a:xfrm>
                <a:off x="957525" y="2163763"/>
                <a:ext cx="5152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84795" name="Line 38"/>
              <p:cNvSpPr>
                <a:spLocks noChangeShapeType="1"/>
              </p:cNvSpPr>
              <p:nvPr/>
            </p:nvSpPr>
            <p:spPr bwMode="auto">
              <a:xfrm>
                <a:off x="957525" y="2525713"/>
                <a:ext cx="5152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84796" name="Line 39"/>
              <p:cNvSpPr>
                <a:spLocks noChangeShapeType="1"/>
              </p:cNvSpPr>
              <p:nvPr/>
            </p:nvSpPr>
            <p:spPr bwMode="auto">
              <a:xfrm>
                <a:off x="957525" y="2882900"/>
                <a:ext cx="5152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84797" name="Line 40"/>
              <p:cNvSpPr>
                <a:spLocks noChangeShapeType="1"/>
              </p:cNvSpPr>
              <p:nvPr/>
            </p:nvSpPr>
            <p:spPr bwMode="auto">
              <a:xfrm>
                <a:off x="957525" y="3238500"/>
                <a:ext cx="5152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84798" name="Line 41"/>
              <p:cNvSpPr>
                <a:spLocks noChangeShapeType="1"/>
              </p:cNvSpPr>
              <p:nvPr/>
            </p:nvSpPr>
            <p:spPr bwMode="auto">
              <a:xfrm rot="5400000" flipH="1">
                <a:off x="1284353" y="3258344"/>
                <a:ext cx="428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84799" name="Line 42"/>
              <p:cNvSpPr>
                <a:spLocks noChangeShapeType="1"/>
              </p:cNvSpPr>
              <p:nvPr/>
            </p:nvSpPr>
            <p:spPr bwMode="auto">
              <a:xfrm rot="5400000" flipH="1">
                <a:off x="1581082" y="3258344"/>
                <a:ext cx="428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84800" name="Line 43"/>
              <p:cNvSpPr>
                <a:spLocks noChangeShapeType="1"/>
              </p:cNvSpPr>
              <p:nvPr/>
            </p:nvSpPr>
            <p:spPr bwMode="auto">
              <a:xfrm rot="5400000" flipH="1">
                <a:off x="1879590" y="3258344"/>
                <a:ext cx="428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84801" name="Line 44"/>
              <p:cNvSpPr>
                <a:spLocks noChangeShapeType="1"/>
              </p:cNvSpPr>
              <p:nvPr/>
            </p:nvSpPr>
            <p:spPr bwMode="auto">
              <a:xfrm rot="5400000" flipH="1">
                <a:off x="2174543" y="3258344"/>
                <a:ext cx="428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84802" name="Line 45"/>
              <p:cNvSpPr>
                <a:spLocks noChangeShapeType="1"/>
              </p:cNvSpPr>
              <p:nvPr/>
            </p:nvSpPr>
            <p:spPr bwMode="auto">
              <a:xfrm rot="5400000" flipH="1">
                <a:off x="2473050" y="3258344"/>
                <a:ext cx="428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84803" name="Line 46"/>
              <p:cNvSpPr>
                <a:spLocks noChangeShapeType="1"/>
              </p:cNvSpPr>
              <p:nvPr/>
            </p:nvSpPr>
            <p:spPr bwMode="auto">
              <a:xfrm rot="5400000" flipH="1">
                <a:off x="2769781" y="3258344"/>
                <a:ext cx="428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84804" name="Line 47"/>
              <p:cNvSpPr>
                <a:spLocks noChangeShapeType="1"/>
              </p:cNvSpPr>
              <p:nvPr/>
            </p:nvSpPr>
            <p:spPr bwMode="auto">
              <a:xfrm rot="5400000" flipH="1">
                <a:off x="3068289" y="3258344"/>
                <a:ext cx="428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84805" name="Line 48"/>
              <p:cNvSpPr>
                <a:spLocks noChangeShapeType="1"/>
              </p:cNvSpPr>
              <p:nvPr/>
            </p:nvSpPr>
            <p:spPr bwMode="auto">
              <a:xfrm rot="5400000" flipH="1">
                <a:off x="3365018" y="3258344"/>
                <a:ext cx="428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84806" name="Line 49"/>
              <p:cNvSpPr>
                <a:spLocks noChangeShapeType="1"/>
              </p:cNvSpPr>
              <p:nvPr/>
            </p:nvSpPr>
            <p:spPr bwMode="auto">
              <a:xfrm rot="5400000" flipH="1">
                <a:off x="3663526" y="3258344"/>
                <a:ext cx="428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84807" name="Line 54"/>
              <p:cNvSpPr>
                <a:spLocks noChangeShapeType="1"/>
              </p:cNvSpPr>
              <p:nvPr/>
            </p:nvSpPr>
            <p:spPr bwMode="auto">
              <a:xfrm rot="5400000" flipH="1">
                <a:off x="987622" y="3258344"/>
                <a:ext cx="428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84808" name="Rectangle 55"/>
              <p:cNvSpPr>
                <a:spLocks noChangeArrowheads="1"/>
              </p:cNvSpPr>
              <p:nvPr/>
            </p:nvSpPr>
            <p:spPr bwMode="auto">
              <a:xfrm>
                <a:off x="1418713" y="3440113"/>
                <a:ext cx="1513858" cy="164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Months</a:t>
                </a:r>
              </a:p>
            </p:txBody>
          </p:sp>
          <p:sp>
            <p:nvSpPr>
              <p:cNvPr id="284809" name="Text Box 57"/>
              <p:cNvSpPr txBox="1">
                <a:spLocks noChangeArrowheads="1"/>
              </p:cNvSpPr>
              <p:nvPr/>
            </p:nvSpPr>
            <p:spPr bwMode="auto">
              <a:xfrm>
                <a:off x="1008000" y="1414463"/>
                <a:ext cx="1285239" cy="542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Adjusted*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HR=0.45, </a:t>
                </a:r>
                <a:r>
                  <a:rPr lang="en-US" sz="900" b="1" i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9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&lt;0.001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Risk Reduction: 55%</a:t>
                </a:r>
                <a:endParaRPr lang="en-US" sz="9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4771" name="Rectangle 53"/>
            <p:cNvSpPr>
              <a:spLocks noChangeArrowheads="1"/>
            </p:cNvSpPr>
            <p:nvPr/>
          </p:nvSpPr>
          <p:spPr bwMode="auto">
            <a:xfrm>
              <a:off x="3324852" y="1071563"/>
              <a:ext cx="1535180" cy="2511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SzPct val="65000"/>
                <a:buFont typeface="Wingdings" pitchFamily="2" charset="2"/>
                <a:buChar char="l"/>
              </a:pPr>
              <a:endParaRPr lang="de-CH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4692" name="Text Box 54"/>
          <p:cNvSpPr txBox="1">
            <a:spLocks noChangeArrowheads="1"/>
          </p:cNvSpPr>
          <p:nvPr/>
        </p:nvSpPr>
        <p:spPr bwMode="auto">
          <a:xfrm>
            <a:off x="715836" y="1087759"/>
            <a:ext cx="2764795" cy="26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IFN</a:t>
            </a:r>
            <a:r>
              <a:rPr lang="el-GR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β-1</a:t>
            </a:r>
            <a:r>
              <a:rPr lang="en-US" sz="11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144"/>
          <p:cNvGrpSpPr>
            <a:grpSpLocks/>
          </p:cNvGrpSpPr>
          <p:nvPr/>
        </p:nvGrpSpPr>
        <p:grpSpPr bwMode="auto">
          <a:xfrm>
            <a:off x="3162290" y="1392723"/>
            <a:ext cx="866493" cy="390429"/>
            <a:chOff x="5961193" y="1661954"/>
            <a:chExt cx="827521" cy="417234"/>
          </a:xfrm>
        </p:grpSpPr>
        <p:sp>
          <p:nvSpPr>
            <p:cNvPr id="284766" name="TextBox 75"/>
            <p:cNvSpPr txBox="1">
              <a:spLocks noChangeArrowheads="1"/>
            </p:cNvSpPr>
            <p:nvPr/>
          </p:nvSpPr>
          <p:spPr bwMode="auto">
            <a:xfrm>
              <a:off x="6104584" y="1816063"/>
              <a:ext cx="684130" cy="26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rPr>
                <a:t>IM IFN</a:t>
              </a:r>
              <a:r>
                <a:rPr lang="el-GR" sz="1000" b="1" dirty="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rPr>
                <a:t>β-1</a:t>
              </a:r>
              <a:r>
                <a:rPr lang="en-US" sz="1000" b="1" dirty="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rPr>
                <a:t>a</a:t>
              </a:r>
              <a:endParaRPr lang="en-GB" sz="1000" b="1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284767" name="TextBox 146"/>
            <p:cNvSpPr txBox="1">
              <a:spLocks noChangeArrowheads="1"/>
            </p:cNvSpPr>
            <p:nvPr/>
          </p:nvSpPr>
          <p:spPr bwMode="auto">
            <a:xfrm>
              <a:off x="6101557" y="1661954"/>
              <a:ext cx="561538" cy="26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dirty="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rPr>
                <a:t>Placebo</a:t>
              </a:r>
              <a:endParaRPr lang="en-GB" sz="1000" b="1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5961193" y="1794373"/>
              <a:ext cx="168288" cy="0"/>
            </a:xfrm>
            <a:custGeom>
              <a:avLst/>
              <a:gdLst>
                <a:gd name="connsiteX0" fmla="*/ 0 w 169069"/>
                <a:gd name="connsiteY0" fmla="*/ 0 h 0"/>
                <a:gd name="connsiteX1" fmla="*/ 169069 w 16906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9069">
                  <a:moveTo>
                    <a:pt x="0" y="0"/>
                  </a:moveTo>
                  <a:lnTo>
                    <a:pt x="169069" y="0"/>
                  </a:lnTo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5961193" y="1948753"/>
              <a:ext cx="168288" cy="0"/>
            </a:xfrm>
            <a:custGeom>
              <a:avLst/>
              <a:gdLst>
                <a:gd name="connsiteX0" fmla="*/ 0 w 169069"/>
                <a:gd name="connsiteY0" fmla="*/ 0 h 0"/>
                <a:gd name="connsiteX1" fmla="*/ 169069 w 16906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9069">
                  <a:moveTo>
                    <a:pt x="0" y="0"/>
                  </a:moveTo>
                  <a:lnTo>
                    <a:pt x="169069" y="0"/>
                  </a:lnTo>
                </a:path>
              </a:pathLst>
            </a:custGeom>
            <a:noFill/>
            <a:ln w="28575">
              <a:solidFill>
                <a:srgbClr val="DB0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84694" name="Text Box 4"/>
          <p:cNvSpPr txBox="1">
            <a:spLocks noChangeArrowheads="1"/>
          </p:cNvSpPr>
          <p:nvPr/>
        </p:nvSpPr>
        <p:spPr bwMode="auto">
          <a:xfrm>
            <a:off x="4458714" y="3515956"/>
            <a:ext cx="4685286" cy="12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800" dirty="0">
              <a:solidFill>
                <a:srgbClr val="4F91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695" name="Text Box 6"/>
          <p:cNvSpPr txBox="1">
            <a:spLocks noChangeArrowheads="1"/>
          </p:cNvSpPr>
          <p:nvPr/>
        </p:nvSpPr>
        <p:spPr bwMode="auto">
          <a:xfrm>
            <a:off x="5518960" y="3570699"/>
            <a:ext cx="759576" cy="27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2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696" name="Text Box 7"/>
          <p:cNvSpPr txBox="1">
            <a:spLocks noChangeArrowheads="1"/>
          </p:cNvSpPr>
          <p:nvPr/>
        </p:nvSpPr>
        <p:spPr bwMode="auto">
          <a:xfrm>
            <a:off x="5518959" y="3529072"/>
            <a:ext cx="688226" cy="33860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6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697" name="Text Box 63"/>
          <p:cNvSpPr txBox="1">
            <a:spLocks noChangeArrowheads="1"/>
          </p:cNvSpPr>
          <p:nvPr/>
        </p:nvSpPr>
        <p:spPr bwMode="auto">
          <a:xfrm>
            <a:off x="5373287" y="3528205"/>
            <a:ext cx="2696418" cy="26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Glatiramer</a:t>
            </a:r>
            <a:r>
              <a:rPr lang="en-US" sz="11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Acetate</a:t>
            </a:r>
            <a:endParaRPr lang="en-US" sz="11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698" name="Rectangle 237"/>
          <p:cNvSpPr>
            <a:spLocks noChangeArrowheads="1"/>
          </p:cNvSpPr>
          <p:nvPr/>
        </p:nvSpPr>
        <p:spPr bwMode="auto">
          <a:xfrm>
            <a:off x="818999" y="3786273"/>
            <a:ext cx="15888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Adjusted</a:t>
            </a:r>
            <a:r>
              <a:rPr lang="en-US" sz="9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QW: HR=0.53, </a:t>
            </a:r>
            <a:r>
              <a:rPr lang="en-US" sz="9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=0.0023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TIW: </a:t>
            </a:r>
            <a:r>
              <a:rPr lang="en-US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HR=0.48, </a:t>
            </a:r>
            <a:r>
              <a:rPr lang="en-US" sz="9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9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=0.0004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Reduction: </a:t>
            </a:r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47%/52%</a:t>
            </a:r>
            <a:endParaRPr 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45"/>
          <p:cNvGrpSpPr>
            <a:grpSpLocks/>
          </p:cNvGrpSpPr>
          <p:nvPr/>
        </p:nvGrpSpPr>
        <p:grpSpPr bwMode="auto">
          <a:xfrm>
            <a:off x="4859536" y="3686680"/>
            <a:ext cx="3202485" cy="2102143"/>
            <a:chOff x="5025910" y="3967506"/>
            <a:chExt cx="2953634" cy="2244692"/>
          </a:xfrm>
        </p:grpSpPr>
        <p:sp>
          <p:nvSpPr>
            <p:cNvPr id="284736" name="Text Box 10"/>
            <p:cNvSpPr txBox="1">
              <a:spLocks noChangeArrowheads="1"/>
            </p:cNvSpPr>
            <p:nvPr/>
          </p:nvSpPr>
          <p:spPr bwMode="auto">
            <a:xfrm>
              <a:off x="7061366" y="5739120"/>
              <a:ext cx="170316" cy="26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de-CH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737" name="Text Box 18"/>
            <p:cNvSpPr txBox="1">
              <a:spLocks noChangeArrowheads="1"/>
            </p:cNvSpPr>
            <p:nvPr/>
          </p:nvSpPr>
          <p:spPr bwMode="auto">
            <a:xfrm>
              <a:off x="5530559" y="4077072"/>
              <a:ext cx="1561721" cy="542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9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Adjusted</a:t>
              </a:r>
              <a:r>
                <a:rPr lang="de-DE" sz="900" b="1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§</a:t>
              </a:r>
              <a:r>
                <a:rPr lang="de-DE" sz="9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DE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HR=0.55,</a:t>
              </a:r>
              <a:r>
                <a:rPr lang="de-DE" sz="900" b="1" baseline="30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900" b="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de-DE" sz="9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=0.0005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Risk Reduction: </a:t>
              </a:r>
              <a:r>
                <a:rPr lang="en-US" sz="9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45%</a:t>
              </a:r>
              <a:endPara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Freeform 32784"/>
            <p:cNvSpPr/>
            <p:nvPr/>
          </p:nvSpPr>
          <p:spPr>
            <a:xfrm>
              <a:off x="5515350" y="4088598"/>
              <a:ext cx="0" cy="1718882"/>
            </a:xfrm>
            <a:custGeom>
              <a:avLst/>
              <a:gdLst>
                <a:gd name="connsiteX0" fmla="*/ 0 w 0"/>
                <a:gd name="connsiteY0" fmla="*/ 0 h 1831975"/>
                <a:gd name="connsiteX1" fmla="*/ 0 w 0"/>
                <a:gd name="connsiteY1" fmla="*/ 1831975 h 183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31975">
                  <a:moveTo>
                    <a:pt x="0" y="0"/>
                  </a:moveTo>
                  <a:lnTo>
                    <a:pt x="0" y="1831975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Freeform 32785"/>
            <p:cNvSpPr/>
            <p:nvPr/>
          </p:nvSpPr>
          <p:spPr>
            <a:xfrm>
              <a:off x="5480211" y="5776968"/>
              <a:ext cx="2361661" cy="0"/>
            </a:xfrm>
            <a:custGeom>
              <a:avLst/>
              <a:gdLst>
                <a:gd name="connsiteX0" fmla="*/ 0 w 2054225"/>
                <a:gd name="connsiteY0" fmla="*/ 0 h 0"/>
                <a:gd name="connsiteX1" fmla="*/ 2054225 w 20542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54225">
                  <a:moveTo>
                    <a:pt x="0" y="0"/>
                  </a:moveTo>
                  <a:lnTo>
                    <a:pt x="205422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>
              <a:off x="6087832" y="5794767"/>
              <a:ext cx="3220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>
              <a:off x="7780381" y="5794767"/>
              <a:ext cx="3220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7216685" y="5794767"/>
              <a:ext cx="3220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>
              <a:off x="6651526" y="5794767"/>
              <a:ext cx="3220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10800000">
              <a:off x="5474354" y="5427767"/>
              <a:ext cx="3513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0800000">
              <a:off x="5474354" y="5092127"/>
              <a:ext cx="3513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0800000">
              <a:off x="5474354" y="4759877"/>
              <a:ext cx="3513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10800000">
              <a:off x="5474354" y="4427628"/>
              <a:ext cx="3513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10800000">
              <a:off x="5475818" y="4093684"/>
              <a:ext cx="336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749" name="TextBox 172"/>
            <p:cNvSpPr txBox="1">
              <a:spLocks noChangeArrowheads="1"/>
            </p:cNvSpPr>
            <p:nvPr/>
          </p:nvSpPr>
          <p:spPr bwMode="auto">
            <a:xfrm>
              <a:off x="5218715" y="5300249"/>
              <a:ext cx="301874" cy="26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284750" name="TextBox 174"/>
            <p:cNvSpPr txBox="1">
              <a:spLocks noChangeArrowheads="1"/>
            </p:cNvSpPr>
            <p:nvPr/>
          </p:nvSpPr>
          <p:spPr bwMode="auto">
            <a:xfrm>
              <a:off x="5218715" y="4967871"/>
              <a:ext cx="301874" cy="26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284751" name="TextBox 176"/>
            <p:cNvSpPr txBox="1">
              <a:spLocks noChangeArrowheads="1"/>
            </p:cNvSpPr>
            <p:nvPr/>
          </p:nvSpPr>
          <p:spPr bwMode="auto">
            <a:xfrm>
              <a:off x="5218715" y="4633878"/>
              <a:ext cx="301874" cy="26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284752" name="TextBox 178"/>
            <p:cNvSpPr txBox="1">
              <a:spLocks noChangeArrowheads="1"/>
            </p:cNvSpPr>
            <p:nvPr/>
          </p:nvSpPr>
          <p:spPr bwMode="auto">
            <a:xfrm>
              <a:off x="5218715" y="4301499"/>
              <a:ext cx="301874" cy="26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284753" name="TextBox 180"/>
            <p:cNvSpPr txBox="1">
              <a:spLocks noChangeArrowheads="1"/>
            </p:cNvSpPr>
            <p:nvPr/>
          </p:nvSpPr>
          <p:spPr bwMode="auto">
            <a:xfrm>
              <a:off x="5218715" y="3967506"/>
              <a:ext cx="301874" cy="26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284754" name="TextBox 182"/>
            <p:cNvSpPr txBox="1">
              <a:spLocks noChangeArrowheads="1"/>
            </p:cNvSpPr>
            <p:nvPr/>
          </p:nvSpPr>
          <p:spPr bwMode="auto">
            <a:xfrm rot="16200000">
              <a:off x="4713763" y="4781816"/>
              <a:ext cx="851381" cy="227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CDMS (%)</a:t>
              </a:r>
            </a:p>
          </p:txBody>
        </p:sp>
        <p:sp>
          <p:nvSpPr>
            <p:cNvPr id="284755" name="TextBox 183"/>
            <p:cNvSpPr txBox="1">
              <a:spLocks noChangeArrowheads="1"/>
            </p:cNvSpPr>
            <p:nvPr/>
          </p:nvSpPr>
          <p:spPr bwMode="auto">
            <a:xfrm>
              <a:off x="5403160" y="5789139"/>
              <a:ext cx="236095" cy="26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84756" name="TextBox 184"/>
            <p:cNvSpPr txBox="1">
              <a:spLocks noChangeArrowheads="1"/>
            </p:cNvSpPr>
            <p:nvPr/>
          </p:nvSpPr>
          <p:spPr bwMode="auto">
            <a:xfrm>
              <a:off x="5920273" y="5789139"/>
              <a:ext cx="367653" cy="26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180</a:t>
              </a:r>
            </a:p>
          </p:txBody>
        </p:sp>
        <p:sp>
          <p:nvSpPr>
            <p:cNvPr id="284757" name="TextBox 185"/>
            <p:cNvSpPr txBox="1">
              <a:spLocks noChangeArrowheads="1"/>
            </p:cNvSpPr>
            <p:nvPr/>
          </p:nvSpPr>
          <p:spPr bwMode="auto">
            <a:xfrm>
              <a:off x="6483556" y="5789139"/>
              <a:ext cx="367653" cy="26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360</a:t>
              </a:r>
            </a:p>
          </p:txBody>
        </p:sp>
        <p:sp>
          <p:nvSpPr>
            <p:cNvPr id="284758" name="TextBox 186"/>
            <p:cNvSpPr txBox="1">
              <a:spLocks noChangeArrowheads="1"/>
            </p:cNvSpPr>
            <p:nvPr/>
          </p:nvSpPr>
          <p:spPr bwMode="auto">
            <a:xfrm>
              <a:off x="7048608" y="5789139"/>
              <a:ext cx="367653" cy="26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</a:p>
          </p:txBody>
        </p:sp>
        <p:sp>
          <p:nvSpPr>
            <p:cNvPr id="284759" name="TextBox 187"/>
            <p:cNvSpPr txBox="1">
              <a:spLocks noChangeArrowheads="1"/>
            </p:cNvSpPr>
            <p:nvPr/>
          </p:nvSpPr>
          <p:spPr bwMode="auto">
            <a:xfrm>
              <a:off x="7611891" y="5789139"/>
              <a:ext cx="367653" cy="26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720</a:t>
              </a:r>
            </a:p>
          </p:txBody>
        </p:sp>
        <p:sp>
          <p:nvSpPr>
            <p:cNvPr id="8" name="Freeform 32794"/>
            <p:cNvSpPr/>
            <p:nvPr/>
          </p:nvSpPr>
          <p:spPr>
            <a:xfrm>
              <a:off x="5547562" y="4364908"/>
              <a:ext cx="2298704" cy="1393414"/>
            </a:xfrm>
            <a:custGeom>
              <a:avLst/>
              <a:gdLst>
                <a:gd name="connsiteX0" fmla="*/ 2188368 w 2188368"/>
                <a:gd name="connsiteY0" fmla="*/ 0 h 1371600"/>
                <a:gd name="connsiteX1" fmla="*/ 2062162 w 2188368"/>
                <a:gd name="connsiteY1" fmla="*/ 0 h 1371600"/>
                <a:gd name="connsiteX2" fmla="*/ 2026443 w 2188368"/>
                <a:gd name="connsiteY2" fmla="*/ 0 h 1371600"/>
                <a:gd name="connsiteX3" fmla="*/ 2026443 w 2188368"/>
                <a:gd name="connsiteY3" fmla="*/ 11906 h 1371600"/>
                <a:gd name="connsiteX4" fmla="*/ 2002631 w 2188368"/>
                <a:gd name="connsiteY4" fmla="*/ 11906 h 1371600"/>
                <a:gd name="connsiteX5" fmla="*/ 2002631 w 2188368"/>
                <a:gd name="connsiteY5" fmla="*/ 28575 h 1371600"/>
                <a:gd name="connsiteX6" fmla="*/ 1890712 w 2188368"/>
                <a:gd name="connsiteY6" fmla="*/ 28575 h 1371600"/>
                <a:gd name="connsiteX7" fmla="*/ 1890712 w 2188368"/>
                <a:gd name="connsiteY7" fmla="*/ 54768 h 1371600"/>
                <a:gd name="connsiteX8" fmla="*/ 1871662 w 2188368"/>
                <a:gd name="connsiteY8" fmla="*/ 54768 h 1371600"/>
                <a:gd name="connsiteX9" fmla="*/ 1871662 w 2188368"/>
                <a:gd name="connsiteY9" fmla="*/ 73818 h 1371600"/>
                <a:gd name="connsiteX10" fmla="*/ 1850231 w 2188368"/>
                <a:gd name="connsiteY10" fmla="*/ 73818 h 1371600"/>
                <a:gd name="connsiteX11" fmla="*/ 1850231 w 2188368"/>
                <a:gd name="connsiteY11" fmla="*/ 95250 h 1371600"/>
                <a:gd name="connsiteX12" fmla="*/ 1809750 w 2188368"/>
                <a:gd name="connsiteY12" fmla="*/ 95250 h 1371600"/>
                <a:gd name="connsiteX13" fmla="*/ 1809750 w 2188368"/>
                <a:gd name="connsiteY13" fmla="*/ 107156 h 1371600"/>
                <a:gd name="connsiteX14" fmla="*/ 1700212 w 2188368"/>
                <a:gd name="connsiteY14" fmla="*/ 107156 h 1371600"/>
                <a:gd name="connsiteX15" fmla="*/ 1700212 w 2188368"/>
                <a:gd name="connsiteY15" fmla="*/ 123825 h 1371600"/>
                <a:gd name="connsiteX16" fmla="*/ 1569243 w 2188368"/>
                <a:gd name="connsiteY16" fmla="*/ 123825 h 1371600"/>
                <a:gd name="connsiteX17" fmla="*/ 1569243 w 2188368"/>
                <a:gd name="connsiteY17" fmla="*/ 138112 h 1371600"/>
                <a:gd name="connsiteX18" fmla="*/ 1533525 w 2188368"/>
                <a:gd name="connsiteY18" fmla="*/ 138112 h 1371600"/>
                <a:gd name="connsiteX19" fmla="*/ 1533525 w 2188368"/>
                <a:gd name="connsiteY19" fmla="*/ 166687 h 1371600"/>
                <a:gd name="connsiteX20" fmla="*/ 1514475 w 2188368"/>
                <a:gd name="connsiteY20" fmla="*/ 166687 h 1371600"/>
                <a:gd name="connsiteX21" fmla="*/ 1514475 w 2188368"/>
                <a:gd name="connsiteY21" fmla="*/ 202406 h 1371600"/>
                <a:gd name="connsiteX22" fmla="*/ 1469231 w 2188368"/>
                <a:gd name="connsiteY22" fmla="*/ 202406 h 1371600"/>
                <a:gd name="connsiteX23" fmla="*/ 1469231 w 2188368"/>
                <a:gd name="connsiteY23" fmla="*/ 228600 h 1371600"/>
                <a:gd name="connsiteX24" fmla="*/ 1431131 w 2188368"/>
                <a:gd name="connsiteY24" fmla="*/ 228600 h 1371600"/>
                <a:gd name="connsiteX25" fmla="*/ 1431131 w 2188368"/>
                <a:gd name="connsiteY25" fmla="*/ 238125 h 1371600"/>
                <a:gd name="connsiteX26" fmla="*/ 1407318 w 2188368"/>
                <a:gd name="connsiteY26" fmla="*/ 238125 h 1371600"/>
                <a:gd name="connsiteX27" fmla="*/ 1407318 w 2188368"/>
                <a:gd name="connsiteY27" fmla="*/ 261937 h 1371600"/>
                <a:gd name="connsiteX28" fmla="*/ 1357312 w 2188368"/>
                <a:gd name="connsiteY28" fmla="*/ 261937 h 1371600"/>
                <a:gd name="connsiteX29" fmla="*/ 1357312 w 2188368"/>
                <a:gd name="connsiteY29" fmla="*/ 278606 h 1371600"/>
                <a:gd name="connsiteX30" fmla="*/ 1297781 w 2188368"/>
                <a:gd name="connsiteY30" fmla="*/ 278606 h 1371600"/>
                <a:gd name="connsiteX31" fmla="*/ 1297781 w 2188368"/>
                <a:gd name="connsiteY31" fmla="*/ 326231 h 1371600"/>
                <a:gd name="connsiteX32" fmla="*/ 1285875 w 2188368"/>
                <a:gd name="connsiteY32" fmla="*/ 326231 h 1371600"/>
                <a:gd name="connsiteX33" fmla="*/ 1285875 w 2188368"/>
                <a:gd name="connsiteY33" fmla="*/ 342900 h 1371600"/>
                <a:gd name="connsiteX34" fmla="*/ 1285875 w 2188368"/>
                <a:gd name="connsiteY34" fmla="*/ 342900 h 1371600"/>
                <a:gd name="connsiteX35" fmla="*/ 1262062 w 2188368"/>
                <a:gd name="connsiteY35" fmla="*/ 342900 h 1371600"/>
                <a:gd name="connsiteX36" fmla="*/ 1262062 w 2188368"/>
                <a:gd name="connsiteY36" fmla="*/ 354806 h 1371600"/>
                <a:gd name="connsiteX37" fmla="*/ 1247775 w 2188368"/>
                <a:gd name="connsiteY37" fmla="*/ 354806 h 1371600"/>
                <a:gd name="connsiteX38" fmla="*/ 1247775 w 2188368"/>
                <a:gd name="connsiteY38" fmla="*/ 371475 h 1371600"/>
                <a:gd name="connsiteX39" fmla="*/ 1219200 w 2188368"/>
                <a:gd name="connsiteY39" fmla="*/ 371475 h 1371600"/>
                <a:gd name="connsiteX40" fmla="*/ 1219200 w 2188368"/>
                <a:gd name="connsiteY40" fmla="*/ 397668 h 1371600"/>
                <a:gd name="connsiteX41" fmla="*/ 1176337 w 2188368"/>
                <a:gd name="connsiteY41" fmla="*/ 397668 h 1371600"/>
                <a:gd name="connsiteX42" fmla="*/ 1176337 w 2188368"/>
                <a:gd name="connsiteY42" fmla="*/ 414337 h 1371600"/>
                <a:gd name="connsiteX43" fmla="*/ 1157287 w 2188368"/>
                <a:gd name="connsiteY43" fmla="*/ 414337 h 1371600"/>
                <a:gd name="connsiteX44" fmla="*/ 1157287 w 2188368"/>
                <a:gd name="connsiteY44" fmla="*/ 445293 h 1371600"/>
                <a:gd name="connsiteX45" fmla="*/ 1128712 w 2188368"/>
                <a:gd name="connsiteY45" fmla="*/ 445293 h 1371600"/>
                <a:gd name="connsiteX46" fmla="*/ 1128712 w 2188368"/>
                <a:gd name="connsiteY46" fmla="*/ 461962 h 1371600"/>
                <a:gd name="connsiteX47" fmla="*/ 1107281 w 2188368"/>
                <a:gd name="connsiteY47" fmla="*/ 461962 h 1371600"/>
                <a:gd name="connsiteX48" fmla="*/ 1107281 w 2188368"/>
                <a:gd name="connsiteY48" fmla="*/ 473868 h 1371600"/>
                <a:gd name="connsiteX49" fmla="*/ 1107281 w 2188368"/>
                <a:gd name="connsiteY49" fmla="*/ 473868 h 1371600"/>
                <a:gd name="connsiteX50" fmla="*/ 1073943 w 2188368"/>
                <a:gd name="connsiteY50" fmla="*/ 473868 h 1371600"/>
                <a:gd name="connsiteX51" fmla="*/ 1073943 w 2188368"/>
                <a:gd name="connsiteY51" fmla="*/ 488156 h 1371600"/>
                <a:gd name="connsiteX52" fmla="*/ 1045368 w 2188368"/>
                <a:gd name="connsiteY52" fmla="*/ 488156 h 1371600"/>
                <a:gd name="connsiteX53" fmla="*/ 1045368 w 2188368"/>
                <a:gd name="connsiteY53" fmla="*/ 502443 h 1371600"/>
                <a:gd name="connsiteX54" fmla="*/ 1023937 w 2188368"/>
                <a:gd name="connsiteY54" fmla="*/ 502443 h 1371600"/>
                <a:gd name="connsiteX55" fmla="*/ 1023937 w 2188368"/>
                <a:gd name="connsiteY55" fmla="*/ 521493 h 1371600"/>
                <a:gd name="connsiteX56" fmla="*/ 997743 w 2188368"/>
                <a:gd name="connsiteY56" fmla="*/ 521493 h 1371600"/>
                <a:gd name="connsiteX57" fmla="*/ 997743 w 2188368"/>
                <a:gd name="connsiteY57" fmla="*/ 547687 h 1371600"/>
                <a:gd name="connsiteX58" fmla="*/ 942975 w 2188368"/>
                <a:gd name="connsiteY58" fmla="*/ 547687 h 1371600"/>
                <a:gd name="connsiteX59" fmla="*/ 942975 w 2188368"/>
                <a:gd name="connsiteY59" fmla="*/ 559593 h 1371600"/>
                <a:gd name="connsiteX60" fmla="*/ 852487 w 2188368"/>
                <a:gd name="connsiteY60" fmla="*/ 559593 h 1371600"/>
                <a:gd name="connsiteX61" fmla="*/ 852487 w 2188368"/>
                <a:gd name="connsiteY61" fmla="*/ 578643 h 1371600"/>
                <a:gd name="connsiteX62" fmla="*/ 816768 w 2188368"/>
                <a:gd name="connsiteY62" fmla="*/ 578643 h 1371600"/>
                <a:gd name="connsiteX63" fmla="*/ 816768 w 2188368"/>
                <a:gd name="connsiteY63" fmla="*/ 611981 h 1371600"/>
                <a:gd name="connsiteX64" fmla="*/ 778668 w 2188368"/>
                <a:gd name="connsiteY64" fmla="*/ 611981 h 1371600"/>
                <a:gd name="connsiteX65" fmla="*/ 778668 w 2188368"/>
                <a:gd name="connsiteY65" fmla="*/ 628650 h 1371600"/>
                <a:gd name="connsiteX66" fmla="*/ 764381 w 2188368"/>
                <a:gd name="connsiteY66" fmla="*/ 628650 h 1371600"/>
                <a:gd name="connsiteX67" fmla="*/ 764381 w 2188368"/>
                <a:gd name="connsiteY67" fmla="*/ 640556 h 1371600"/>
                <a:gd name="connsiteX68" fmla="*/ 747712 w 2188368"/>
                <a:gd name="connsiteY68" fmla="*/ 640556 h 1371600"/>
                <a:gd name="connsiteX69" fmla="*/ 747712 w 2188368"/>
                <a:gd name="connsiteY69" fmla="*/ 664368 h 1371600"/>
                <a:gd name="connsiteX70" fmla="*/ 735806 w 2188368"/>
                <a:gd name="connsiteY70" fmla="*/ 664368 h 1371600"/>
                <a:gd name="connsiteX71" fmla="*/ 735806 w 2188368"/>
                <a:gd name="connsiteY71" fmla="*/ 692943 h 1371600"/>
                <a:gd name="connsiteX72" fmla="*/ 726281 w 2188368"/>
                <a:gd name="connsiteY72" fmla="*/ 692943 h 1371600"/>
                <a:gd name="connsiteX73" fmla="*/ 726281 w 2188368"/>
                <a:gd name="connsiteY73" fmla="*/ 714375 h 1371600"/>
                <a:gd name="connsiteX74" fmla="*/ 700087 w 2188368"/>
                <a:gd name="connsiteY74" fmla="*/ 714375 h 1371600"/>
                <a:gd name="connsiteX75" fmla="*/ 700087 w 2188368"/>
                <a:gd name="connsiteY75" fmla="*/ 740568 h 1371600"/>
                <a:gd name="connsiteX76" fmla="*/ 645318 w 2188368"/>
                <a:gd name="connsiteY76" fmla="*/ 740568 h 1371600"/>
                <a:gd name="connsiteX77" fmla="*/ 645318 w 2188368"/>
                <a:gd name="connsiteY77" fmla="*/ 797718 h 1371600"/>
                <a:gd name="connsiteX78" fmla="*/ 628650 w 2188368"/>
                <a:gd name="connsiteY78" fmla="*/ 797718 h 1371600"/>
                <a:gd name="connsiteX79" fmla="*/ 628650 w 2188368"/>
                <a:gd name="connsiteY79" fmla="*/ 814387 h 1371600"/>
                <a:gd name="connsiteX80" fmla="*/ 564356 w 2188368"/>
                <a:gd name="connsiteY80" fmla="*/ 814387 h 1371600"/>
                <a:gd name="connsiteX81" fmla="*/ 564356 w 2188368"/>
                <a:gd name="connsiteY81" fmla="*/ 833437 h 1371600"/>
                <a:gd name="connsiteX82" fmla="*/ 540543 w 2188368"/>
                <a:gd name="connsiteY82" fmla="*/ 833437 h 1371600"/>
                <a:gd name="connsiteX83" fmla="*/ 540543 w 2188368"/>
                <a:gd name="connsiteY83" fmla="*/ 852487 h 1371600"/>
                <a:gd name="connsiteX84" fmla="*/ 521493 w 2188368"/>
                <a:gd name="connsiteY84" fmla="*/ 852487 h 1371600"/>
                <a:gd name="connsiteX85" fmla="*/ 521493 w 2188368"/>
                <a:gd name="connsiteY85" fmla="*/ 871537 h 1371600"/>
                <a:gd name="connsiteX86" fmla="*/ 502443 w 2188368"/>
                <a:gd name="connsiteY86" fmla="*/ 871537 h 1371600"/>
                <a:gd name="connsiteX87" fmla="*/ 502443 w 2188368"/>
                <a:gd name="connsiteY87" fmla="*/ 895350 h 1371600"/>
                <a:gd name="connsiteX88" fmla="*/ 476250 w 2188368"/>
                <a:gd name="connsiteY88" fmla="*/ 895350 h 1371600"/>
                <a:gd name="connsiteX89" fmla="*/ 476250 w 2188368"/>
                <a:gd name="connsiteY89" fmla="*/ 923925 h 1371600"/>
                <a:gd name="connsiteX90" fmla="*/ 447675 w 2188368"/>
                <a:gd name="connsiteY90" fmla="*/ 923925 h 1371600"/>
                <a:gd name="connsiteX91" fmla="*/ 447675 w 2188368"/>
                <a:gd name="connsiteY91" fmla="*/ 945356 h 1371600"/>
                <a:gd name="connsiteX92" fmla="*/ 428625 w 2188368"/>
                <a:gd name="connsiteY92" fmla="*/ 945356 h 1371600"/>
                <a:gd name="connsiteX93" fmla="*/ 428625 w 2188368"/>
                <a:gd name="connsiteY93" fmla="*/ 962025 h 1371600"/>
                <a:gd name="connsiteX94" fmla="*/ 340518 w 2188368"/>
                <a:gd name="connsiteY94" fmla="*/ 962025 h 1371600"/>
                <a:gd name="connsiteX95" fmla="*/ 340518 w 2188368"/>
                <a:gd name="connsiteY95" fmla="*/ 997743 h 1371600"/>
                <a:gd name="connsiteX96" fmla="*/ 314325 w 2188368"/>
                <a:gd name="connsiteY96" fmla="*/ 997743 h 1371600"/>
                <a:gd name="connsiteX97" fmla="*/ 314325 w 2188368"/>
                <a:gd name="connsiteY97" fmla="*/ 1016793 h 1371600"/>
                <a:gd name="connsiteX98" fmla="*/ 300037 w 2188368"/>
                <a:gd name="connsiteY98" fmla="*/ 1016793 h 1371600"/>
                <a:gd name="connsiteX99" fmla="*/ 300037 w 2188368"/>
                <a:gd name="connsiteY99" fmla="*/ 1057275 h 1371600"/>
                <a:gd name="connsiteX100" fmla="*/ 280987 w 2188368"/>
                <a:gd name="connsiteY100" fmla="*/ 1057275 h 1371600"/>
                <a:gd name="connsiteX101" fmla="*/ 280987 w 2188368"/>
                <a:gd name="connsiteY101" fmla="*/ 1085850 h 1371600"/>
                <a:gd name="connsiteX102" fmla="*/ 271462 w 2188368"/>
                <a:gd name="connsiteY102" fmla="*/ 1095375 h 1371600"/>
                <a:gd name="connsiteX103" fmla="*/ 271462 w 2188368"/>
                <a:gd name="connsiteY103" fmla="*/ 1143000 h 1371600"/>
                <a:gd name="connsiteX104" fmla="*/ 221456 w 2188368"/>
                <a:gd name="connsiteY104" fmla="*/ 1143000 h 1371600"/>
                <a:gd name="connsiteX105" fmla="*/ 221456 w 2188368"/>
                <a:gd name="connsiteY105" fmla="*/ 1157287 h 1371600"/>
                <a:gd name="connsiteX106" fmla="*/ 207168 w 2188368"/>
                <a:gd name="connsiteY106" fmla="*/ 1157287 h 1371600"/>
                <a:gd name="connsiteX107" fmla="*/ 207168 w 2188368"/>
                <a:gd name="connsiteY107" fmla="*/ 1195387 h 1371600"/>
                <a:gd name="connsiteX108" fmla="*/ 190500 w 2188368"/>
                <a:gd name="connsiteY108" fmla="*/ 1195387 h 1371600"/>
                <a:gd name="connsiteX109" fmla="*/ 190500 w 2188368"/>
                <a:gd name="connsiteY109" fmla="*/ 1228725 h 1371600"/>
                <a:gd name="connsiteX110" fmla="*/ 173831 w 2188368"/>
                <a:gd name="connsiteY110" fmla="*/ 1228725 h 1371600"/>
                <a:gd name="connsiteX111" fmla="*/ 173831 w 2188368"/>
                <a:gd name="connsiteY111" fmla="*/ 1228725 h 1371600"/>
                <a:gd name="connsiteX112" fmla="*/ 154781 w 2188368"/>
                <a:gd name="connsiteY112" fmla="*/ 1247775 h 1371600"/>
                <a:gd name="connsiteX113" fmla="*/ 154781 w 2188368"/>
                <a:gd name="connsiteY113" fmla="*/ 1264443 h 1371600"/>
                <a:gd name="connsiteX114" fmla="*/ 130968 w 2188368"/>
                <a:gd name="connsiteY114" fmla="*/ 1264443 h 1371600"/>
                <a:gd name="connsiteX115" fmla="*/ 130968 w 2188368"/>
                <a:gd name="connsiteY115" fmla="*/ 1285875 h 1371600"/>
                <a:gd name="connsiteX116" fmla="*/ 119062 w 2188368"/>
                <a:gd name="connsiteY116" fmla="*/ 1285875 h 1371600"/>
                <a:gd name="connsiteX117" fmla="*/ 119062 w 2188368"/>
                <a:gd name="connsiteY117" fmla="*/ 1304925 h 1371600"/>
                <a:gd name="connsiteX118" fmla="*/ 92868 w 2188368"/>
                <a:gd name="connsiteY118" fmla="*/ 1304925 h 1371600"/>
                <a:gd name="connsiteX119" fmla="*/ 92868 w 2188368"/>
                <a:gd name="connsiteY119" fmla="*/ 1331118 h 1371600"/>
                <a:gd name="connsiteX120" fmla="*/ 57150 w 2188368"/>
                <a:gd name="connsiteY120" fmla="*/ 1331118 h 1371600"/>
                <a:gd name="connsiteX121" fmla="*/ 57150 w 2188368"/>
                <a:gd name="connsiteY121" fmla="*/ 1331118 h 1371600"/>
                <a:gd name="connsiteX122" fmla="*/ 57150 w 2188368"/>
                <a:gd name="connsiteY122" fmla="*/ 1352550 h 1371600"/>
                <a:gd name="connsiteX123" fmla="*/ 30956 w 2188368"/>
                <a:gd name="connsiteY123" fmla="*/ 1352550 h 1371600"/>
                <a:gd name="connsiteX124" fmla="*/ 30956 w 2188368"/>
                <a:gd name="connsiteY124" fmla="*/ 1371600 h 1371600"/>
                <a:gd name="connsiteX125" fmla="*/ 0 w 2188368"/>
                <a:gd name="connsiteY125" fmla="*/ 1371600 h 1371600"/>
                <a:gd name="connsiteX0" fmla="*/ 2062162 w 2062162"/>
                <a:gd name="connsiteY0" fmla="*/ 0 h 1371600"/>
                <a:gd name="connsiteX1" fmla="*/ 2026443 w 2062162"/>
                <a:gd name="connsiteY1" fmla="*/ 0 h 1371600"/>
                <a:gd name="connsiteX2" fmla="*/ 2026443 w 2062162"/>
                <a:gd name="connsiteY2" fmla="*/ 11906 h 1371600"/>
                <a:gd name="connsiteX3" fmla="*/ 2002631 w 2062162"/>
                <a:gd name="connsiteY3" fmla="*/ 11906 h 1371600"/>
                <a:gd name="connsiteX4" fmla="*/ 2002631 w 2062162"/>
                <a:gd name="connsiteY4" fmla="*/ 28575 h 1371600"/>
                <a:gd name="connsiteX5" fmla="*/ 1890712 w 2062162"/>
                <a:gd name="connsiteY5" fmla="*/ 28575 h 1371600"/>
                <a:gd name="connsiteX6" fmla="*/ 1890712 w 2062162"/>
                <a:gd name="connsiteY6" fmla="*/ 54768 h 1371600"/>
                <a:gd name="connsiteX7" fmla="*/ 1871662 w 2062162"/>
                <a:gd name="connsiteY7" fmla="*/ 54768 h 1371600"/>
                <a:gd name="connsiteX8" fmla="*/ 1871662 w 2062162"/>
                <a:gd name="connsiteY8" fmla="*/ 73818 h 1371600"/>
                <a:gd name="connsiteX9" fmla="*/ 1850231 w 2062162"/>
                <a:gd name="connsiteY9" fmla="*/ 73818 h 1371600"/>
                <a:gd name="connsiteX10" fmla="*/ 1850231 w 2062162"/>
                <a:gd name="connsiteY10" fmla="*/ 95250 h 1371600"/>
                <a:gd name="connsiteX11" fmla="*/ 1809750 w 2062162"/>
                <a:gd name="connsiteY11" fmla="*/ 95250 h 1371600"/>
                <a:gd name="connsiteX12" fmla="*/ 1809750 w 2062162"/>
                <a:gd name="connsiteY12" fmla="*/ 107156 h 1371600"/>
                <a:gd name="connsiteX13" fmla="*/ 1700212 w 2062162"/>
                <a:gd name="connsiteY13" fmla="*/ 107156 h 1371600"/>
                <a:gd name="connsiteX14" fmla="*/ 1700212 w 2062162"/>
                <a:gd name="connsiteY14" fmla="*/ 123825 h 1371600"/>
                <a:gd name="connsiteX15" fmla="*/ 1569243 w 2062162"/>
                <a:gd name="connsiteY15" fmla="*/ 123825 h 1371600"/>
                <a:gd name="connsiteX16" fmla="*/ 1569243 w 2062162"/>
                <a:gd name="connsiteY16" fmla="*/ 138112 h 1371600"/>
                <a:gd name="connsiteX17" fmla="*/ 1533525 w 2062162"/>
                <a:gd name="connsiteY17" fmla="*/ 138112 h 1371600"/>
                <a:gd name="connsiteX18" fmla="*/ 1533525 w 2062162"/>
                <a:gd name="connsiteY18" fmla="*/ 166687 h 1371600"/>
                <a:gd name="connsiteX19" fmla="*/ 1514475 w 2062162"/>
                <a:gd name="connsiteY19" fmla="*/ 166687 h 1371600"/>
                <a:gd name="connsiteX20" fmla="*/ 1514475 w 2062162"/>
                <a:gd name="connsiteY20" fmla="*/ 202406 h 1371600"/>
                <a:gd name="connsiteX21" fmla="*/ 1469231 w 2062162"/>
                <a:gd name="connsiteY21" fmla="*/ 202406 h 1371600"/>
                <a:gd name="connsiteX22" fmla="*/ 1469231 w 2062162"/>
                <a:gd name="connsiteY22" fmla="*/ 228600 h 1371600"/>
                <a:gd name="connsiteX23" fmla="*/ 1431131 w 2062162"/>
                <a:gd name="connsiteY23" fmla="*/ 228600 h 1371600"/>
                <a:gd name="connsiteX24" fmla="*/ 1431131 w 2062162"/>
                <a:gd name="connsiteY24" fmla="*/ 238125 h 1371600"/>
                <a:gd name="connsiteX25" fmla="*/ 1407318 w 2062162"/>
                <a:gd name="connsiteY25" fmla="*/ 238125 h 1371600"/>
                <a:gd name="connsiteX26" fmla="*/ 1407318 w 2062162"/>
                <a:gd name="connsiteY26" fmla="*/ 261937 h 1371600"/>
                <a:gd name="connsiteX27" fmla="*/ 1357312 w 2062162"/>
                <a:gd name="connsiteY27" fmla="*/ 261937 h 1371600"/>
                <a:gd name="connsiteX28" fmla="*/ 1357312 w 2062162"/>
                <a:gd name="connsiteY28" fmla="*/ 278606 h 1371600"/>
                <a:gd name="connsiteX29" fmla="*/ 1297781 w 2062162"/>
                <a:gd name="connsiteY29" fmla="*/ 278606 h 1371600"/>
                <a:gd name="connsiteX30" fmla="*/ 1297781 w 2062162"/>
                <a:gd name="connsiteY30" fmla="*/ 326231 h 1371600"/>
                <a:gd name="connsiteX31" fmla="*/ 1285875 w 2062162"/>
                <a:gd name="connsiteY31" fmla="*/ 326231 h 1371600"/>
                <a:gd name="connsiteX32" fmla="*/ 1285875 w 2062162"/>
                <a:gd name="connsiteY32" fmla="*/ 342900 h 1371600"/>
                <a:gd name="connsiteX33" fmla="*/ 1285875 w 2062162"/>
                <a:gd name="connsiteY33" fmla="*/ 342900 h 1371600"/>
                <a:gd name="connsiteX34" fmla="*/ 1262062 w 2062162"/>
                <a:gd name="connsiteY34" fmla="*/ 342900 h 1371600"/>
                <a:gd name="connsiteX35" fmla="*/ 1262062 w 2062162"/>
                <a:gd name="connsiteY35" fmla="*/ 354806 h 1371600"/>
                <a:gd name="connsiteX36" fmla="*/ 1247775 w 2062162"/>
                <a:gd name="connsiteY36" fmla="*/ 354806 h 1371600"/>
                <a:gd name="connsiteX37" fmla="*/ 1247775 w 2062162"/>
                <a:gd name="connsiteY37" fmla="*/ 371475 h 1371600"/>
                <a:gd name="connsiteX38" fmla="*/ 1219200 w 2062162"/>
                <a:gd name="connsiteY38" fmla="*/ 371475 h 1371600"/>
                <a:gd name="connsiteX39" fmla="*/ 1219200 w 2062162"/>
                <a:gd name="connsiteY39" fmla="*/ 397668 h 1371600"/>
                <a:gd name="connsiteX40" fmla="*/ 1176337 w 2062162"/>
                <a:gd name="connsiteY40" fmla="*/ 397668 h 1371600"/>
                <a:gd name="connsiteX41" fmla="*/ 1176337 w 2062162"/>
                <a:gd name="connsiteY41" fmla="*/ 414337 h 1371600"/>
                <a:gd name="connsiteX42" fmla="*/ 1157287 w 2062162"/>
                <a:gd name="connsiteY42" fmla="*/ 414337 h 1371600"/>
                <a:gd name="connsiteX43" fmla="*/ 1157287 w 2062162"/>
                <a:gd name="connsiteY43" fmla="*/ 445293 h 1371600"/>
                <a:gd name="connsiteX44" fmla="*/ 1128712 w 2062162"/>
                <a:gd name="connsiteY44" fmla="*/ 445293 h 1371600"/>
                <a:gd name="connsiteX45" fmla="*/ 1128712 w 2062162"/>
                <a:gd name="connsiteY45" fmla="*/ 461962 h 1371600"/>
                <a:gd name="connsiteX46" fmla="*/ 1107281 w 2062162"/>
                <a:gd name="connsiteY46" fmla="*/ 461962 h 1371600"/>
                <a:gd name="connsiteX47" fmla="*/ 1107281 w 2062162"/>
                <a:gd name="connsiteY47" fmla="*/ 473868 h 1371600"/>
                <a:gd name="connsiteX48" fmla="*/ 1107281 w 2062162"/>
                <a:gd name="connsiteY48" fmla="*/ 473868 h 1371600"/>
                <a:gd name="connsiteX49" fmla="*/ 1073943 w 2062162"/>
                <a:gd name="connsiteY49" fmla="*/ 473868 h 1371600"/>
                <a:gd name="connsiteX50" fmla="*/ 1073943 w 2062162"/>
                <a:gd name="connsiteY50" fmla="*/ 488156 h 1371600"/>
                <a:gd name="connsiteX51" fmla="*/ 1045368 w 2062162"/>
                <a:gd name="connsiteY51" fmla="*/ 488156 h 1371600"/>
                <a:gd name="connsiteX52" fmla="*/ 1045368 w 2062162"/>
                <a:gd name="connsiteY52" fmla="*/ 502443 h 1371600"/>
                <a:gd name="connsiteX53" fmla="*/ 1023937 w 2062162"/>
                <a:gd name="connsiteY53" fmla="*/ 502443 h 1371600"/>
                <a:gd name="connsiteX54" fmla="*/ 1023937 w 2062162"/>
                <a:gd name="connsiteY54" fmla="*/ 521493 h 1371600"/>
                <a:gd name="connsiteX55" fmla="*/ 997743 w 2062162"/>
                <a:gd name="connsiteY55" fmla="*/ 521493 h 1371600"/>
                <a:gd name="connsiteX56" fmla="*/ 997743 w 2062162"/>
                <a:gd name="connsiteY56" fmla="*/ 547687 h 1371600"/>
                <a:gd name="connsiteX57" fmla="*/ 942975 w 2062162"/>
                <a:gd name="connsiteY57" fmla="*/ 547687 h 1371600"/>
                <a:gd name="connsiteX58" fmla="*/ 942975 w 2062162"/>
                <a:gd name="connsiteY58" fmla="*/ 559593 h 1371600"/>
                <a:gd name="connsiteX59" fmla="*/ 852487 w 2062162"/>
                <a:gd name="connsiteY59" fmla="*/ 559593 h 1371600"/>
                <a:gd name="connsiteX60" fmla="*/ 852487 w 2062162"/>
                <a:gd name="connsiteY60" fmla="*/ 578643 h 1371600"/>
                <a:gd name="connsiteX61" fmla="*/ 816768 w 2062162"/>
                <a:gd name="connsiteY61" fmla="*/ 578643 h 1371600"/>
                <a:gd name="connsiteX62" fmla="*/ 816768 w 2062162"/>
                <a:gd name="connsiteY62" fmla="*/ 611981 h 1371600"/>
                <a:gd name="connsiteX63" fmla="*/ 778668 w 2062162"/>
                <a:gd name="connsiteY63" fmla="*/ 611981 h 1371600"/>
                <a:gd name="connsiteX64" fmla="*/ 778668 w 2062162"/>
                <a:gd name="connsiteY64" fmla="*/ 628650 h 1371600"/>
                <a:gd name="connsiteX65" fmla="*/ 764381 w 2062162"/>
                <a:gd name="connsiteY65" fmla="*/ 628650 h 1371600"/>
                <a:gd name="connsiteX66" fmla="*/ 764381 w 2062162"/>
                <a:gd name="connsiteY66" fmla="*/ 640556 h 1371600"/>
                <a:gd name="connsiteX67" fmla="*/ 747712 w 2062162"/>
                <a:gd name="connsiteY67" fmla="*/ 640556 h 1371600"/>
                <a:gd name="connsiteX68" fmla="*/ 747712 w 2062162"/>
                <a:gd name="connsiteY68" fmla="*/ 664368 h 1371600"/>
                <a:gd name="connsiteX69" fmla="*/ 735806 w 2062162"/>
                <a:gd name="connsiteY69" fmla="*/ 664368 h 1371600"/>
                <a:gd name="connsiteX70" fmla="*/ 735806 w 2062162"/>
                <a:gd name="connsiteY70" fmla="*/ 692943 h 1371600"/>
                <a:gd name="connsiteX71" fmla="*/ 726281 w 2062162"/>
                <a:gd name="connsiteY71" fmla="*/ 692943 h 1371600"/>
                <a:gd name="connsiteX72" fmla="*/ 726281 w 2062162"/>
                <a:gd name="connsiteY72" fmla="*/ 714375 h 1371600"/>
                <a:gd name="connsiteX73" fmla="*/ 700087 w 2062162"/>
                <a:gd name="connsiteY73" fmla="*/ 714375 h 1371600"/>
                <a:gd name="connsiteX74" fmla="*/ 700087 w 2062162"/>
                <a:gd name="connsiteY74" fmla="*/ 740568 h 1371600"/>
                <a:gd name="connsiteX75" fmla="*/ 645318 w 2062162"/>
                <a:gd name="connsiteY75" fmla="*/ 740568 h 1371600"/>
                <a:gd name="connsiteX76" fmla="*/ 645318 w 2062162"/>
                <a:gd name="connsiteY76" fmla="*/ 797718 h 1371600"/>
                <a:gd name="connsiteX77" fmla="*/ 628650 w 2062162"/>
                <a:gd name="connsiteY77" fmla="*/ 797718 h 1371600"/>
                <a:gd name="connsiteX78" fmla="*/ 628650 w 2062162"/>
                <a:gd name="connsiteY78" fmla="*/ 814387 h 1371600"/>
                <a:gd name="connsiteX79" fmla="*/ 564356 w 2062162"/>
                <a:gd name="connsiteY79" fmla="*/ 814387 h 1371600"/>
                <a:gd name="connsiteX80" fmla="*/ 564356 w 2062162"/>
                <a:gd name="connsiteY80" fmla="*/ 833437 h 1371600"/>
                <a:gd name="connsiteX81" fmla="*/ 540543 w 2062162"/>
                <a:gd name="connsiteY81" fmla="*/ 833437 h 1371600"/>
                <a:gd name="connsiteX82" fmla="*/ 540543 w 2062162"/>
                <a:gd name="connsiteY82" fmla="*/ 852487 h 1371600"/>
                <a:gd name="connsiteX83" fmla="*/ 521493 w 2062162"/>
                <a:gd name="connsiteY83" fmla="*/ 852487 h 1371600"/>
                <a:gd name="connsiteX84" fmla="*/ 521493 w 2062162"/>
                <a:gd name="connsiteY84" fmla="*/ 871537 h 1371600"/>
                <a:gd name="connsiteX85" fmla="*/ 502443 w 2062162"/>
                <a:gd name="connsiteY85" fmla="*/ 871537 h 1371600"/>
                <a:gd name="connsiteX86" fmla="*/ 502443 w 2062162"/>
                <a:gd name="connsiteY86" fmla="*/ 895350 h 1371600"/>
                <a:gd name="connsiteX87" fmla="*/ 476250 w 2062162"/>
                <a:gd name="connsiteY87" fmla="*/ 895350 h 1371600"/>
                <a:gd name="connsiteX88" fmla="*/ 476250 w 2062162"/>
                <a:gd name="connsiteY88" fmla="*/ 923925 h 1371600"/>
                <a:gd name="connsiteX89" fmla="*/ 447675 w 2062162"/>
                <a:gd name="connsiteY89" fmla="*/ 923925 h 1371600"/>
                <a:gd name="connsiteX90" fmla="*/ 447675 w 2062162"/>
                <a:gd name="connsiteY90" fmla="*/ 945356 h 1371600"/>
                <a:gd name="connsiteX91" fmla="*/ 428625 w 2062162"/>
                <a:gd name="connsiteY91" fmla="*/ 945356 h 1371600"/>
                <a:gd name="connsiteX92" fmla="*/ 428625 w 2062162"/>
                <a:gd name="connsiteY92" fmla="*/ 962025 h 1371600"/>
                <a:gd name="connsiteX93" fmla="*/ 340518 w 2062162"/>
                <a:gd name="connsiteY93" fmla="*/ 962025 h 1371600"/>
                <a:gd name="connsiteX94" fmla="*/ 340518 w 2062162"/>
                <a:gd name="connsiteY94" fmla="*/ 997743 h 1371600"/>
                <a:gd name="connsiteX95" fmla="*/ 314325 w 2062162"/>
                <a:gd name="connsiteY95" fmla="*/ 997743 h 1371600"/>
                <a:gd name="connsiteX96" fmla="*/ 314325 w 2062162"/>
                <a:gd name="connsiteY96" fmla="*/ 1016793 h 1371600"/>
                <a:gd name="connsiteX97" fmla="*/ 300037 w 2062162"/>
                <a:gd name="connsiteY97" fmla="*/ 1016793 h 1371600"/>
                <a:gd name="connsiteX98" fmla="*/ 300037 w 2062162"/>
                <a:gd name="connsiteY98" fmla="*/ 1057275 h 1371600"/>
                <a:gd name="connsiteX99" fmla="*/ 280987 w 2062162"/>
                <a:gd name="connsiteY99" fmla="*/ 1057275 h 1371600"/>
                <a:gd name="connsiteX100" fmla="*/ 280987 w 2062162"/>
                <a:gd name="connsiteY100" fmla="*/ 1085850 h 1371600"/>
                <a:gd name="connsiteX101" fmla="*/ 271462 w 2062162"/>
                <a:gd name="connsiteY101" fmla="*/ 1095375 h 1371600"/>
                <a:gd name="connsiteX102" fmla="*/ 271462 w 2062162"/>
                <a:gd name="connsiteY102" fmla="*/ 1143000 h 1371600"/>
                <a:gd name="connsiteX103" fmla="*/ 221456 w 2062162"/>
                <a:gd name="connsiteY103" fmla="*/ 1143000 h 1371600"/>
                <a:gd name="connsiteX104" fmla="*/ 221456 w 2062162"/>
                <a:gd name="connsiteY104" fmla="*/ 1157287 h 1371600"/>
                <a:gd name="connsiteX105" fmla="*/ 207168 w 2062162"/>
                <a:gd name="connsiteY105" fmla="*/ 1157287 h 1371600"/>
                <a:gd name="connsiteX106" fmla="*/ 207168 w 2062162"/>
                <a:gd name="connsiteY106" fmla="*/ 1195387 h 1371600"/>
                <a:gd name="connsiteX107" fmla="*/ 190500 w 2062162"/>
                <a:gd name="connsiteY107" fmla="*/ 1195387 h 1371600"/>
                <a:gd name="connsiteX108" fmla="*/ 190500 w 2062162"/>
                <a:gd name="connsiteY108" fmla="*/ 1228725 h 1371600"/>
                <a:gd name="connsiteX109" fmla="*/ 173831 w 2062162"/>
                <a:gd name="connsiteY109" fmla="*/ 1228725 h 1371600"/>
                <a:gd name="connsiteX110" fmla="*/ 173831 w 2062162"/>
                <a:gd name="connsiteY110" fmla="*/ 1228725 h 1371600"/>
                <a:gd name="connsiteX111" fmla="*/ 154781 w 2062162"/>
                <a:gd name="connsiteY111" fmla="*/ 1247775 h 1371600"/>
                <a:gd name="connsiteX112" fmla="*/ 154781 w 2062162"/>
                <a:gd name="connsiteY112" fmla="*/ 1264443 h 1371600"/>
                <a:gd name="connsiteX113" fmla="*/ 130968 w 2062162"/>
                <a:gd name="connsiteY113" fmla="*/ 1264443 h 1371600"/>
                <a:gd name="connsiteX114" fmla="*/ 130968 w 2062162"/>
                <a:gd name="connsiteY114" fmla="*/ 1285875 h 1371600"/>
                <a:gd name="connsiteX115" fmla="*/ 119062 w 2062162"/>
                <a:gd name="connsiteY115" fmla="*/ 1285875 h 1371600"/>
                <a:gd name="connsiteX116" fmla="*/ 119062 w 2062162"/>
                <a:gd name="connsiteY116" fmla="*/ 1304925 h 1371600"/>
                <a:gd name="connsiteX117" fmla="*/ 92868 w 2062162"/>
                <a:gd name="connsiteY117" fmla="*/ 1304925 h 1371600"/>
                <a:gd name="connsiteX118" fmla="*/ 92868 w 2062162"/>
                <a:gd name="connsiteY118" fmla="*/ 1331118 h 1371600"/>
                <a:gd name="connsiteX119" fmla="*/ 57150 w 2062162"/>
                <a:gd name="connsiteY119" fmla="*/ 1331118 h 1371600"/>
                <a:gd name="connsiteX120" fmla="*/ 57150 w 2062162"/>
                <a:gd name="connsiteY120" fmla="*/ 1331118 h 1371600"/>
                <a:gd name="connsiteX121" fmla="*/ 57150 w 2062162"/>
                <a:gd name="connsiteY121" fmla="*/ 1352550 h 1371600"/>
                <a:gd name="connsiteX122" fmla="*/ 30956 w 2062162"/>
                <a:gd name="connsiteY122" fmla="*/ 1352550 h 1371600"/>
                <a:gd name="connsiteX123" fmla="*/ 30956 w 2062162"/>
                <a:gd name="connsiteY123" fmla="*/ 1371600 h 1371600"/>
                <a:gd name="connsiteX124" fmla="*/ 0 w 2062162"/>
                <a:gd name="connsiteY124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2062162" h="1371600">
                  <a:moveTo>
                    <a:pt x="2062162" y="0"/>
                  </a:moveTo>
                  <a:lnTo>
                    <a:pt x="2026443" y="0"/>
                  </a:lnTo>
                  <a:lnTo>
                    <a:pt x="2026443" y="11906"/>
                  </a:lnTo>
                  <a:lnTo>
                    <a:pt x="2002631" y="11906"/>
                  </a:lnTo>
                  <a:lnTo>
                    <a:pt x="2002631" y="28575"/>
                  </a:lnTo>
                  <a:lnTo>
                    <a:pt x="1890712" y="28575"/>
                  </a:lnTo>
                  <a:lnTo>
                    <a:pt x="1890712" y="54768"/>
                  </a:lnTo>
                  <a:lnTo>
                    <a:pt x="1871662" y="54768"/>
                  </a:lnTo>
                  <a:lnTo>
                    <a:pt x="1871662" y="73818"/>
                  </a:lnTo>
                  <a:lnTo>
                    <a:pt x="1850231" y="73818"/>
                  </a:lnTo>
                  <a:lnTo>
                    <a:pt x="1850231" y="95250"/>
                  </a:lnTo>
                  <a:lnTo>
                    <a:pt x="1809750" y="95250"/>
                  </a:lnTo>
                  <a:lnTo>
                    <a:pt x="1809750" y="107156"/>
                  </a:lnTo>
                  <a:lnTo>
                    <a:pt x="1700212" y="107156"/>
                  </a:lnTo>
                  <a:lnTo>
                    <a:pt x="1700212" y="123825"/>
                  </a:lnTo>
                  <a:lnTo>
                    <a:pt x="1569243" y="123825"/>
                  </a:lnTo>
                  <a:lnTo>
                    <a:pt x="1569243" y="138112"/>
                  </a:lnTo>
                  <a:lnTo>
                    <a:pt x="1533525" y="138112"/>
                  </a:lnTo>
                  <a:lnTo>
                    <a:pt x="1533525" y="166687"/>
                  </a:lnTo>
                  <a:lnTo>
                    <a:pt x="1514475" y="166687"/>
                  </a:lnTo>
                  <a:lnTo>
                    <a:pt x="1514475" y="202406"/>
                  </a:lnTo>
                  <a:lnTo>
                    <a:pt x="1469231" y="202406"/>
                  </a:lnTo>
                  <a:lnTo>
                    <a:pt x="1469231" y="228600"/>
                  </a:lnTo>
                  <a:lnTo>
                    <a:pt x="1431131" y="228600"/>
                  </a:lnTo>
                  <a:lnTo>
                    <a:pt x="1431131" y="238125"/>
                  </a:lnTo>
                  <a:lnTo>
                    <a:pt x="1407318" y="238125"/>
                  </a:lnTo>
                  <a:lnTo>
                    <a:pt x="1407318" y="261937"/>
                  </a:lnTo>
                  <a:lnTo>
                    <a:pt x="1357312" y="261937"/>
                  </a:lnTo>
                  <a:lnTo>
                    <a:pt x="1357312" y="278606"/>
                  </a:lnTo>
                  <a:lnTo>
                    <a:pt x="1297781" y="278606"/>
                  </a:lnTo>
                  <a:lnTo>
                    <a:pt x="1297781" y="326231"/>
                  </a:lnTo>
                  <a:lnTo>
                    <a:pt x="1285875" y="326231"/>
                  </a:lnTo>
                  <a:lnTo>
                    <a:pt x="1285875" y="342900"/>
                  </a:lnTo>
                  <a:lnTo>
                    <a:pt x="1285875" y="342900"/>
                  </a:lnTo>
                  <a:lnTo>
                    <a:pt x="1262062" y="342900"/>
                  </a:lnTo>
                  <a:lnTo>
                    <a:pt x="1262062" y="354806"/>
                  </a:lnTo>
                  <a:lnTo>
                    <a:pt x="1247775" y="354806"/>
                  </a:lnTo>
                  <a:lnTo>
                    <a:pt x="1247775" y="371475"/>
                  </a:lnTo>
                  <a:lnTo>
                    <a:pt x="1219200" y="371475"/>
                  </a:lnTo>
                  <a:lnTo>
                    <a:pt x="1219200" y="397668"/>
                  </a:lnTo>
                  <a:lnTo>
                    <a:pt x="1176337" y="397668"/>
                  </a:lnTo>
                  <a:lnTo>
                    <a:pt x="1176337" y="414337"/>
                  </a:lnTo>
                  <a:lnTo>
                    <a:pt x="1157287" y="414337"/>
                  </a:lnTo>
                  <a:lnTo>
                    <a:pt x="1157287" y="445293"/>
                  </a:lnTo>
                  <a:lnTo>
                    <a:pt x="1128712" y="445293"/>
                  </a:lnTo>
                  <a:lnTo>
                    <a:pt x="1128712" y="461962"/>
                  </a:lnTo>
                  <a:lnTo>
                    <a:pt x="1107281" y="461962"/>
                  </a:lnTo>
                  <a:lnTo>
                    <a:pt x="1107281" y="473868"/>
                  </a:lnTo>
                  <a:lnTo>
                    <a:pt x="1107281" y="473868"/>
                  </a:lnTo>
                  <a:lnTo>
                    <a:pt x="1073943" y="473868"/>
                  </a:lnTo>
                  <a:lnTo>
                    <a:pt x="1073943" y="488156"/>
                  </a:lnTo>
                  <a:lnTo>
                    <a:pt x="1045368" y="488156"/>
                  </a:lnTo>
                  <a:lnTo>
                    <a:pt x="1045368" y="502443"/>
                  </a:lnTo>
                  <a:lnTo>
                    <a:pt x="1023937" y="502443"/>
                  </a:lnTo>
                  <a:lnTo>
                    <a:pt x="1023937" y="521493"/>
                  </a:lnTo>
                  <a:lnTo>
                    <a:pt x="997743" y="521493"/>
                  </a:lnTo>
                  <a:lnTo>
                    <a:pt x="997743" y="547687"/>
                  </a:lnTo>
                  <a:lnTo>
                    <a:pt x="942975" y="547687"/>
                  </a:lnTo>
                  <a:lnTo>
                    <a:pt x="942975" y="559593"/>
                  </a:lnTo>
                  <a:lnTo>
                    <a:pt x="852487" y="559593"/>
                  </a:lnTo>
                  <a:lnTo>
                    <a:pt x="852487" y="578643"/>
                  </a:lnTo>
                  <a:lnTo>
                    <a:pt x="816768" y="578643"/>
                  </a:lnTo>
                  <a:lnTo>
                    <a:pt x="816768" y="611981"/>
                  </a:lnTo>
                  <a:lnTo>
                    <a:pt x="778668" y="611981"/>
                  </a:lnTo>
                  <a:lnTo>
                    <a:pt x="778668" y="628650"/>
                  </a:lnTo>
                  <a:lnTo>
                    <a:pt x="764381" y="628650"/>
                  </a:lnTo>
                  <a:lnTo>
                    <a:pt x="764381" y="640556"/>
                  </a:lnTo>
                  <a:lnTo>
                    <a:pt x="747712" y="640556"/>
                  </a:lnTo>
                  <a:lnTo>
                    <a:pt x="747712" y="664368"/>
                  </a:lnTo>
                  <a:lnTo>
                    <a:pt x="735806" y="664368"/>
                  </a:lnTo>
                  <a:lnTo>
                    <a:pt x="735806" y="692943"/>
                  </a:lnTo>
                  <a:lnTo>
                    <a:pt x="726281" y="692943"/>
                  </a:lnTo>
                  <a:lnTo>
                    <a:pt x="726281" y="714375"/>
                  </a:lnTo>
                  <a:lnTo>
                    <a:pt x="700087" y="714375"/>
                  </a:lnTo>
                  <a:lnTo>
                    <a:pt x="700087" y="740568"/>
                  </a:lnTo>
                  <a:lnTo>
                    <a:pt x="645318" y="740568"/>
                  </a:lnTo>
                  <a:lnTo>
                    <a:pt x="645318" y="797718"/>
                  </a:lnTo>
                  <a:lnTo>
                    <a:pt x="628650" y="797718"/>
                  </a:lnTo>
                  <a:lnTo>
                    <a:pt x="628650" y="814387"/>
                  </a:lnTo>
                  <a:lnTo>
                    <a:pt x="564356" y="814387"/>
                  </a:lnTo>
                  <a:lnTo>
                    <a:pt x="564356" y="833437"/>
                  </a:lnTo>
                  <a:lnTo>
                    <a:pt x="540543" y="833437"/>
                  </a:lnTo>
                  <a:lnTo>
                    <a:pt x="540543" y="852487"/>
                  </a:lnTo>
                  <a:lnTo>
                    <a:pt x="521493" y="852487"/>
                  </a:lnTo>
                  <a:lnTo>
                    <a:pt x="521493" y="871537"/>
                  </a:lnTo>
                  <a:lnTo>
                    <a:pt x="502443" y="871537"/>
                  </a:lnTo>
                  <a:lnTo>
                    <a:pt x="502443" y="895350"/>
                  </a:lnTo>
                  <a:lnTo>
                    <a:pt x="476250" y="895350"/>
                  </a:lnTo>
                  <a:lnTo>
                    <a:pt x="476250" y="923925"/>
                  </a:lnTo>
                  <a:lnTo>
                    <a:pt x="447675" y="923925"/>
                  </a:lnTo>
                  <a:lnTo>
                    <a:pt x="447675" y="945356"/>
                  </a:lnTo>
                  <a:lnTo>
                    <a:pt x="428625" y="945356"/>
                  </a:lnTo>
                  <a:lnTo>
                    <a:pt x="428625" y="962025"/>
                  </a:lnTo>
                  <a:lnTo>
                    <a:pt x="340518" y="962025"/>
                  </a:lnTo>
                  <a:lnTo>
                    <a:pt x="340518" y="997743"/>
                  </a:lnTo>
                  <a:lnTo>
                    <a:pt x="314325" y="997743"/>
                  </a:lnTo>
                  <a:lnTo>
                    <a:pt x="314325" y="1016793"/>
                  </a:lnTo>
                  <a:lnTo>
                    <a:pt x="300037" y="1016793"/>
                  </a:lnTo>
                  <a:lnTo>
                    <a:pt x="300037" y="1057275"/>
                  </a:lnTo>
                  <a:lnTo>
                    <a:pt x="280987" y="1057275"/>
                  </a:lnTo>
                  <a:lnTo>
                    <a:pt x="280987" y="1085850"/>
                  </a:lnTo>
                  <a:lnTo>
                    <a:pt x="271462" y="1095375"/>
                  </a:lnTo>
                  <a:lnTo>
                    <a:pt x="271462" y="1143000"/>
                  </a:lnTo>
                  <a:lnTo>
                    <a:pt x="221456" y="1143000"/>
                  </a:lnTo>
                  <a:lnTo>
                    <a:pt x="221456" y="1157287"/>
                  </a:lnTo>
                  <a:lnTo>
                    <a:pt x="207168" y="1157287"/>
                  </a:lnTo>
                  <a:lnTo>
                    <a:pt x="207168" y="1195387"/>
                  </a:lnTo>
                  <a:lnTo>
                    <a:pt x="190500" y="1195387"/>
                  </a:lnTo>
                  <a:lnTo>
                    <a:pt x="190500" y="1228725"/>
                  </a:lnTo>
                  <a:lnTo>
                    <a:pt x="173831" y="1228725"/>
                  </a:lnTo>
                  <a:lnTo>
                    <a:pt x="173831" y="1228725"/>
                  </a:lnTo>
                  <a:lnTo>
                    <a:pt x="154781" y="1247775"/>
                  </a:lnTo>
                  <a:lnTo>
                    <a:pt x="154781" y="1264443"/>
                  </a:lnTo>
                  <a:lnTo>
                    <a:pt x="130968" y="1264443"/>
                  </a:lnTo>
                  <a:lnTo>
                    <a:pt x="130968" y="1285875"/>
                  </a:lnTo>
                  <a:lnTo>
                    <a:pt x="119062" y="1285875"/>
                  </a:lnTo>
                  <a:lnTo>
                    <a:pt x="119062" y="1304925"/>
                  </a:lnTo>
                  <a:lnTo>
                    <a:pt x="92868" y="1304925"/>
                  </a:lnTo>
                  <a:lnTo>
                    <a:pt x="92868" y="1331118"/>
                  </a:lnTo>
                  <a:lnTo>
                    <a:pt x="57150" y="1331118"/>
                  </a:lnTo>
                  <a:lnTo>
                    <a:pt x="57150" y="1331118"/>
                  </a:lnTo>
                  <a:lnTo>
                    <a:pt x="57150" y="1352550"/>
                  </a:lnTo>
                  <a:lnTo>
                    <a:pt x="30956" y="1352550"/>
                  </a:lnTo>
                  <a:lnTo>
                    <a:pt x="30956" y="1371600"/>
                  </a:lnTo>
                  <a:lnTo>
                    <a:pt x="0" y="137160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3" name="Group 32793"/>
            <p:cNvGrpSpPr>
              <a:grpSpLocks/>
            </p:cNvGrpSpPr>
            <p:nvPr/>
          </p:nvGrpSpPr>
          <p:grpSpPr bwMode="auto">
            <a:xfrm>
              <a:off x="5530189" y="4895264"/>
              <a:ext cx="2309811" cy="866446"/>
              <a:chOff x="1297781" y="5264943"/>
              <a:chExt cx="2069307" cy="852488"/>
            </a:xfrm>
          </p:grpSpPr>
          <p:sp>
            <p:nvSpPr>
              <p:cNvPr id="10" name="Freeform 32791"/>
              <p:cNvSpPr/>
              <p:nvPr/>
            </p:nvSpPr>
            <p:spPr>
              <a:xfrm>
                <a:off x="1297604" y="5291850"/>
                <a:ext cx="2058044" cy="825583"/>
              </a:xfrm>
              <a:custGeom>
                <a:avLst/>
                <a:gdLst>
                  <a:gd name="connsiteX0" fmla="*/ 2057400 w 2057400"/>
                  <a:gd name="connsiteY0" fmla="*/ 0 h 926306"/>
                  <a:gd name="connsiteX1" fmla="*/ 2057400 w 2057400"/>
                  <a:gd name="connsiteY1" fmla="*/ 102393 h 926306"/>
                  <a:gd name="connsiteX2" fmla="*/ 2026444 w 2057400"/>
                  <a:gd name="connsiteY2" fmla="*/ 102393 h 926306"/>
                  <a:gd name="connsiteX3" fmla="*/ 2026444 w 2057400"/>
                  <a:gd name="connsiteY3" fmla="*/ 126206 h 926306"/>
                  <a:gd name="connsiteX4" fmla="*/ 2009775 w 2057400"/>
                  <a:gd name="connsiteY4" fmla="*/ 126206 h 926306"/>
                  <a:gd name="connsiteX5" fmla="*/ 2009775 w 2057400"/>
                  <a:gd name="connsiteY5" fmla="*/ 159543 h 926306"/>
                  <a:gd name="connsiteX6" fmla="*/ 1859757 w 2057400"/>
                  <a:gd name="connsiteY6" fmla="*/ 159543 h 926306"/>
                  <a:gd name="connsiteX7" fmla="*/ 1859757 w 2057400"/>
                  <a:gd name="connsiteY7" fmla="*/ 173831 h 926306"/>
                  <a:gd name="connsiteX8" fmla="*/ 1843088 w 2057400"/>
                  <a:gd name="connsiteY8" fmla="*/ 173831 h 926306"/>
                  <a:gd name="connsiteX9" fmla="*/ 1843088 w 2057400"/>
                  <a:gd name="connsiteY9" fmla="*/ 195262 h 926306"/>
                  <a:gd name="connsiteX10" fmla="*/ 1783557 w 2057400"/>
                  <a:gd name="connsiteY10" fmla="*/ 195262 h 926306"/>
                  <a:gd name="connsiteX11" fmla="*/ 1783557 w 2057400"/>
                  <a:gd name="connsiteY11" fmla="*/ 209550 h 926306"/>
                  <a:gd name="connsiteX12" fmla="*/ 1769269 w 2057400"/>
                  <a:gd name="connsiteY12" fmla="*/ 209550 h 926306"/>
                  <a:gd name="connsiteX13" fmla="*/ 1769269 w 2057400"/>
                  <a:gd name="connsiteY13" fmla="*/ 228600 h 926306"/>
                  <a:gd name="connsiteX14" fmla="*/ 1574007 w 2057400"/>
                  <a:gd name="connsiteY14" fmla="*/ 228600 h 926306"/>
                  <a:gd name="connsiteX15" fmla="*/ 1574007 w 2057400"/>
                  <a:gd name="connsiteY15" fmla="*/ 242887 h 926306"/>
                  <a:gd name="connsiteX16" fmla="*/ 1447800 w 2057400"/>
                  <a:gd name="connsiteY16" fmla="*/ 242887 h 926306"/>
                  <a:gd name="connsiteX17" fmla="*/ 1447800 w 2057400"/>
                  <a:gd name="connsiteY17" fmla="*/ 261937 h 926306"/>
                  <a:gd name="connsiteX18" fmla="*/ 1426369 w 2057400"/>
                  <a:gd name="connsiteY18" fmla="*/ 261937 h 926306"/>
                  <a:gd name="connsiteX19" fmla="*/ 1426369 w 2057400"/>
                  <a:gd name="connsiteY19" fmla="*/ 276225 h 926306"/>
                  <a:gd name="connsiteX20" fmla="*/ 1404938 w 2057400"/>
                  <a:gd name="connsiteY20" fmla="*/ 276225 h 926306"/>
                  <a:gd name="connsiteX21" fmla="*/ 1404938 w 2057400"/>
                  <a:gd name="connsiteY21" fmla="*/ 290512 h 926306"/>
                  <a:gd name="connsiteX22" fmla="*/ 1350169 w 2057400"/>
                  <a:gd name="connsiteY22" fmla="*/ 290512 h 926306"/>
                  <a:gd name="connsiteX23" fmla="*/ 1350169 w 2057400"/>
                  <a:gd name="connsiteY23" fmla="*/ 309562 h 926306"/>
                  <a:gd name="connsiteX24" fmla="*/ 1319213 w 2057400"/>
                  <a:gd name="connsiteY24" fmla="*/ 309562 h 926306"/>
                  <a:gd name="connsiteX25" fmla="*/ 1319213 w 2057400"/>
                  <a:gd name="connsiteY25" fmla="*/ 321468 h 926306"/>
                  <a:gd name="connsiteX26" fmla="*/ 1197769 w 2057400"/>
                  <a:gd name="connsiteY26" fmla="*/ 321468 h 926306"/>
                  <a:gd name="connsiteX27" fmla="*/ 1197769 w 2057400"/>
                  <a:gd name="connsiteY27" fmla="*/ 340518 h 926306"/>
                  <a:gd name="connsiteX28" fmla="*/ 1092994 w 2057400"/>
                  <a:gd name="connsiteY28" fmla="*/ 340518 h 926306"/>
                  <a:gd name="connsiteX29" fmla="*/ 1092994 w 2057400"/>
                  <a:gd name="connsiteY29" fmla="*/ 357187 h 926306"/>
                  <a:gd name="connsiteX30" fmla="*/ 1033463 w 2057400"/>
                  <a:gd name="connsiteY30" fmla="*/ 357187 h 926306"/>
                  <a:gd name="connsiteX31" fmla="*/ 1033463 w 2057400"/>
                  <a:gd name="connsiteY31" fmla="*/ 376237 h 926306"/>
                  <a:gd name="connsiteX32" fmla="*/ 1000125 w 2057400"/>
                  <a:gd name="connsiteY32" fmla="*/ 376237 h 926306"/>
                  <a:gd name="connsiteX33" fmla="*/ 1000125 w 2057400"/>
                  <a:gd name="connsiteY33" fmla="*/ 392906 h 926306"/>
                  <a:gd name="connsiteX34" fmla="*/ 890588 w 2057400"/>
                  <a:gd name="connsiteY34" fmla="*/ 392906 h 926306"/>
                  <a:gd name="connsiteX35" fmla="*/ 890588 w 2057400"/>
                  <a:gd name="connsiteY35" fmla="*/ 411956 h 926306"/>
                  <a:gd name="connsiteX36" fmla="*/ 878682 w 2057400"/>
                  <a:gd name="connsiteY36" fmla="*/ 411956 h 926306"/>
                  <a:gd name="connsiteX37" fmla="*/ 876301 w 2057400"/>
                  <a:gd name="connsiteY37" fmla="*/ 414337 h 926306"/>
                  <a:gd name="connsiteX38" fmla="*/ 769144 w 2057400"/>
                  <a:gd name="connsiteY38" fmla="*/ 414337 h 926306"/>
                  <a:gd name="connsiteX39" fmla="*/ 769144 w 2057400"/>
                  <a:gd name="connsiteY39" fmla="*/ 435768 h 926306"/>
                  <a:gd name="connsiteX40" fmla="*/ 754857 w 2057400"/>
                  <a:gd name="connsiteY40" fmla="*/ 435768 h 926306"/>
                  <a:gd name="connsiteX41" fmla="*/ 754857 w 2057400"/>
                  <a:gd name="connsiteY41" fmla="*/ 457200 h 926306"/>
                  <a:gd name="connsiteX42" fmla="*/ 716757 w 2057400"/>
                  <a:gd name="connsiteY42" fmla="*/ 457200 h 926306"/>
                  <a:gd name="connsiteX43" fmla="*/ 716757 w 2057400"/>
                  <a:gd name="connsiteY43" fmla="*/ 476250 h 926306"/>
                  <a:gd name="connsiteX44" fmla="*/ 619125 w 2057400"/>
                  <a:gd name="connsiteY44" fmla="*/ 476250 h 926306"/>
                  <a:gd name="connsiteX45" fmla="*/ 619125 w 2057400"/>
                  <a:gd name="connsiteY45" fmla="*/ 490537 h 926306"/>
                  <a:gd name="connsiteX46" fmla="*/ 571500 w 2057400"/>
                  <a:gd name="connsiteY46" fmla="*/ 490537 h 926306"/>
                  <a:gd name="connsiteX47" fmla="*/ 571500 w 2057400"/>
                  <a:gd name="connsiteY47" fmla="*/ 509587 h 926306"/>
                  <a:gd name="connsiteX48" fmla="*/ 538163 w 2057400"/>
                  <a:gd name="connsiteY48" fmla="*/ 509587 h 926306"/>
                  <a:gd name="connsiteX49" fmla="*/ 538163 w 2057400"/>
                  <a:gd name="connsiteY49" fmla="*/ 521493 h 926306"/>
                  <a:gd name="connsiteX50" fmla="*/ 504825 w 2057400"/>
                  <a:gd name="connsiteY50" fmla="*/ 521493 h 926306"/>
                  <a:gd name="connsiteX51" fmla="*/ 504825 w 2057400"/>
                  <a:gd name="connsiteY51" fmla="*/ 547687 h 926306"/>
                  <a:gd name="connsiteX52" fmla="*/ 409575 w 2057400"/>
                  <a:gd name="connsiteY52" fmla="*/ 547687 h 926306"/>
                  <a:gd name="connsiteX53" fmla="*/ 409575 w 2057400"/>
                  <a:gd name="connsiteY53" fmla="*/ 564356 h 926306"/>
                  <a:gd name="connsiteX54" fmla="*/ 392907 w 2057400"/>
                  <a:gd name="connsiteY54" fmla="*/ 564356 h 926306"/>
                  <a:gd name="connsiteX55" fmla="*/ 392907 w 2057400"/>
                  <a:gd name="connsiteY55" fmla="*/ 581025 h 926306"/>
                  <a:gd name="connsiteX56" fmla="*/ 378619 w 2057400"/>
                  <a:gd name="connsiteY56" fmla="*/ 581025 h 926306"/>
                  <a:gd name="connsiteX57" fmla="*/ 378619 w 2057400"/>
                  <a:gd name="connsiteY57" fmla="*/ 600075 h 926306"/>
                  <a:gd name="connsiteX58" fmla="*/ 347663 w 2057400"/>
                  <a:gd name="connsiteY58" fmla="*/ 600075 h 926306"/>
                  <a:gd name="connsiteX59" fmla="*/ 347663 w 2057400"/>
                  <a:gd name="connsiteY59" fmla="*/ 633412 h 926306"/>
                  <a:gd name="connsiteX60" fmla="*/ 271463 w 2057400"/>
                  <a:gd name="connsiteY60" fmla="*/ 633412 h 926306"/>
                  <a:gd name="connsiteX61" fmla="*/ 271463 w 2057400"/>
                  <a:gd name="connsiteY61" fmla="*/ 669131 h 926306"/>
                  <a:gd name="connsiteX62" fmla="*/ 252413 w 2057400"/>
                  <a:gd name="connsiteY62" fmla="*/ 669131 h 926306"/>
                  <a:gd name="connsiteX63" fmla="*/ 252413 w 2057400"/>
                  <a:gd name="connsiteY63" fmla="*/ 688181 h 926306"/>
                  <a:gd name="connsiteX64" fmla="*/ 226219 w 2057400"/>
                  <a:gd name="connsiteY64" fmla="*/ 688181 h 926306"/>
                  <a:gd name="connsiteX65" fmla="*/ 226219 w 2057400"/>
                  <a:gd name="connsiteY65" fmla="*/ 721518 h 926306"/>
                  <a:gd name="connsiteX66" fmla="*/ 209550 w 2057400"/>
                  <a:gd name="connsiteY66" fmla="*/ 721518 h 926306"/>
                  <a:gd name="connsiteX67" fmla="*/ 209550 w 2057400"/>
                  <a:gd name="connsiteY67" fmla="*/ 733425 h 926306"/>
                  <a:gd name="connsiteX68" fmla="*/ 188119 w 2057400"/>
                  <a:gd name="connsiteY68" fmla="*/ 733425 h 926306"/>
                  <a:gd name="connsiteX69" fmla="*/ 188119 w 2057400"/>
                  <a:gd name="connsiteY69" fmla="*/ 764381 h 926306"/>
                  <a:gd name="connsiteX70" fmla="*/ 166688 w 2057400"/>
                  <a:gd name="connsiteY70" fmla="*/ 764381 h 926306"/>
                  <a:gd name="connsiteX71" fmla="*/ 166688 w 2057400"/>
                  <a:gd name="connsiteY71" fmla="*/ 788193 h 926306"/>
                  <a:gd name="connsiteX72" fmla="*/ 152400 w 2057400"/>
                  <a:gd name="connsiteY72" fmla="*/ 788193 h 926306"/>
                  <a:gd name="connsiteX73" fmla="*/ 152400 w 2057400"/>
                  <a:gd name="connsiteY73" fmla="*/ 804862 h 926306"/>
                  <a:gd name="connsiteX74" fmla="*/ 121444 w 2057400"/>
                  <a:gd name="connsiteY74" fmla="*/ 804862 h 926306"/>
                  <a:gd name="connsiteX75" fmla="*/ 121444 w 2057400"/>
                  <a:gd name="connsiteY75" fmla="*/ 831056 h 926306"/>
                  <a:gd name="connsiteX76" fmla="*/ 121444 w 2057400"/>
                  <a:gd name="connsiteY76" fmla="*/ 831056 h 926306"/>
                  <a:gd name="connsiteX77" fmla="*/ 78582 w 2057400"/>
                  <a:gd name="connsiteY77" fmla="*/ 831056 h 926306"/>
                  <a:gd name="connsiteX78" fmla="*/ 78582 w 2057400"/>
                  <a:gd name="connsiteY78" fmla="*/ 866775 h 926306"/>
                  <a:gd name="connsiteX79" fmla="*/ 59532 w 2057400"/>
                  <a:gd name="connsiteY79" fmla="*/ 866775 h 926306"/>
                  <a:gd name="connsiteX80" fmla="*/ 59532 w 2057400"/>
                  <a:gd name="connsiteY80" fmla="*/ 892968 h 926306"/>
                  <a:gd name="connsiteX81" fmla="*/ 30957 w 2057400"/>
                  <a:gd name="connsiteY81" fmla="*/ 892968 h 926306"/>
                  <a:gd name="connsiteX82" fmla="*/ 30957 w 2057400"/>
                  <a:gd name="connsiteY82" fmla="*/ 926306 h 926306"/>
                  <a:gd name="connsiteX83" fmla="*/ 0 w 2057400"/>
                  <a:gd name="connsiteY83" fmla="*/ 926306 h 926306"/>
                  <a:gd name="connsiteX0" fmla="*/ 2057400 w 2057400"/>
                  <a:gd name="connsiteY0" fmla="*/ 0 h 823913"/>
                  <a:gd name="connsiteX1" fmla="*/ 2026444 w 2057400"/>
                  <a:gd name="connsiteY1" fmla="*/ 0 h 823913"/>
                  <a:gd name="connsiteX2" fmla="*/ 2026444 w 2057400"/>
                  <a:gd name="connsiteY2" fmla="*/ 23813 h 823913"/>
                  <a:gd name="connsiteX3" fmla="*/ 2009775 w 2057400"/>
                  <a:gd name="connsiteY3" fmla="*/ 23813 h 823913"/>
                  <a:gd name="connsiteX4" fmla="*/ 2009775 w 2057400"/>
                  <a:gd name="connsiteY4" fmla="*/ 57150 h 823913"/>
                  <a:gd name="connsiteX5" fmla="*/ 1859757 w 2057400"/>
                  <a:gd name="connsiteY5" fmla="*/ 57150 h 823913"/>
                  <a:gd name="connsiteX6" fmla="*/ 1859757 w 2057400"/>
                  <a:gd name="connsiteY6" fmla="*/ 71438 h 823913"/>
                  <a:gd name="connsiteX7" fmla="*/ 1843088 w 2057400"/>
                  <a:gd name="connsiteY7" fmla="*/ 71438 h 823913"/>
                  <a:gd name="connsiteX8" fmla="*/ 1843088 w 2057400"/>
                  <a:gd name="connsiteY8" fmla="*/ 92869 h 823913"/>
                  <a:gd name="connsiteX9" fmla="*/ 1783557 w 2057400"/>
                  <a:gd name="connsiteY9" fmla="*/ 92869 h 823913"/>
                  <a:gd name="connsiteX10" fmla="*/ 1783557 w 2057400"/>
                  <a:gd name="connsiteY10" fmla="*/ 107157 h 823913"/>
                  <a:gd name="connsiteX11" fmla="*/ 1769269 w 2057400"/>
                  <a:gd name="connsiteY11" fmla="*/ 107157 h 823913"/>
                  <a:gd name="connsiteX12" fmla="*/ 1769269 w 2057400"/>
                  <a:gd name="connsiteY12" fmla="*/ 126207 h 823913"/>
                  <a:gd name="connsiteX13" fmla="*/ 1574007 w 2057400"/>
                  <a:gd name="connsiteY13" fmla="*/ 126207 h 823913"/>
                  <a:gd name="connsiteX14" fmla="*/ 1574007 w 2057400"/>
                  <a:gd name="connsiteY14" fmla="*/ 140494 h 823913"/>
                  <a:gd name="connsiteX15" fmla="*/ 1447800 w 2057400"/>
                  <a:gd name="connsiteY15" fmla="*/ 140494 h 823913"/>
                  <a:gd name="connsiteX16" fmla="*/ 1447800 w 2057400"/>
                  <a:gd name="connsiteY16" fmla="*/ 159544 h 823913"/>
                  <a:gd name="connsiteX17" fmla="*/ 1426369 w 2057400"/>
                  <a:gd name="connsiteY17" fmla="*/ 159544 h 823913"/>
                  <a:gd name="connsiteX18" fmla="*/ 1426369 w 2057400"/>
                  <a:gd name="connsiteY18" fmla="*/ 173832 h 823913"/>
                  <a:gd name="connsiteX19" fmla="*/ 1404938 w 2057400"/>
                  <a:gd name="connsiteY19" fmla="*/ 173832 h 823913"/>
                  <a:gd name="connsiteX20" fmla="*/ 1404938 w 2057400"/>
                  <a:gd name="connsiteY20" fmla="*/ 188119 h 823913"/>
                  <a:gd name="connsiteX21" fmla="*/ 1350169 w 2057400"/>
                  <a:gd name="connsiteY21" fmla="*/ 188119 h 823913"/>
                  <a:gd name="connsiteX22" fmla="*/ 1350169 w 2057400"/>
                  <a:gd name="connsiteY22" fmla="*/ 207169 h 823913"/>
                  <a:gd name="connsiteX23" fmla="*/ 1319213 w 2057400"/>
                  <a:gd name="connsiteY23" fmla="*/ 207169 h 823913"/>
                  <a:gd name="connsiteX24" fmla="*/ 1319213 w 2057400"/>
                  <a:gd name="connsiteY24" fmla="*/ 219075 h 823913"/>
                  <a:gd name="connsiteX25" fmla="*/ 1197769 w 2057400"/>
                  <a:gd name="connsiteY25" fmla="*/ 219075 h 823913"/>
                  <a:gd name="connsiteX26" fmla="*/ 1197769 w 2057400"/>
                  <a:gd name="connsiteY26" fmla="*/ 238125 h 823913"/>
                  <a:gd name="connsiteX27" fmla="*/ 1092994 w 2057400"/>
                  <a:gd name="connsiteY27" fmla="*/ 238125 h 823913"/>
                  <a:gd name="connsiteX28" fmla="*/ 1092994 w 2057400"/>
                  <a:gd name="connsiteY28" fmla="*/ 254794 h 823913"/>
                  <a:gd name="connsiteX29" fmla="*/ 1033463 w 2057400"/>
                  <a:gd name="connsiteY29" fmla="*/ 254794 h 823913"/>
                  <a:gd name="connsiteX30" fmla="*/ 1033463 w 2057400"/>
                  <a:gd name="connsiteY30" fmla="*/ 273844 h 823913"/>
                  <a:gd name="connsiteX31" fmla="*/ 1000125 w 2057400"/>
                  <a:gd name="connsiteY31" fmla="*/ 273844 h 823913"/>
                  <a:gd name="connsiteX32" fmla="*/ 1000125 w 2057400"/>
                  <a:gd name="connsiteY32" fmla="*/ 290513 h 823913"/>
                  <a:gd name="connsiteX33" fmla="*/ 890588 w 2057400"/>
                  <a:gd name="connsiteY33" fmla="*/ 290513 h 823913"/>
                  <a:gd name="connsiteX34" fmla="*/ 890588 w 2057400"/>
                  <a:gd name="connsiteY34" fmla="*/ 309563 h 823913"/>
                  <a:gd name="connsiteX35" fmla="*/ 878682 w 2057400"/>
                  <a:gd name="connsiteY35" fmla="*/ 309563 h 823913"/>
                  <a:gd name="connsiteX36" fmla="*/ 876301 w 2057400"/>
                  <a:gd name="connsiteY36" fmla="*/ 311944 h 823913"/>
                  <a:gd name="connsiteX37" fmla="*/ 769144 w 2057400"/>
                  <a:gd name="connsiteY37" fmla="*/ 311944 h 823913"/>
                  <a:gd name="connsiteX38" fmla="*/ 769144 w 2057400"/>
                  <a:gd name="connsiteY38" fmla="*/ 333375 h 823913"/>
                  <a:gd name="connsiteX39" fmla="*/ 754857 w 2057400"/>
                  <a:gd name="connsiteY39" fmla="*/ 333375 h 823913"/>
                  <a:gd name="connsiteX40" fmla="*/ 754857 w 2057400"/>
                  <a:gd name="connsiteY40" fmla="*/ 354807 h 823913"/>
                  <a:gd name="connsiteX41" fmla="*/ 716757 w 2057400"/>
                  <a:gd name="connsiteY41" fmla="*/ 354807 h 823913"/>
                  <a:gd name="connsiteX42" fmla="*/ 716757 w 2057400"/>
                  <a:gd name="connsiteY42" fmla="*/ 373857 h 823913"/>
                  <a:gd name="connsiteX43" fmla="*/ 619125 w 2057400"/>
                  <a:gd name="connsiteY43" fmla="*/ 373857 h 823913"/>
                  <a:gd name="connsiteX44" fmla="*/ 619125 w 2057400"/>
                  <a:gd name="connsiteY44" fmla="*/ 388144 h 823913"/>
                  <a:gd name="connsiteX45" fmla="*/ 571500 w 2057400"/>
                  <a:gd name="connsiteY45" fmla="*/ 388144 h 823913"/>
                  <a:gd name="connsiteX46" fmla="*/ 571500 w 2057400"/>
                  <a:gd name="connsiteY46" fmla="*/ 407194 h 823913"/>
                  <a:gd name="connsiteX47" fmla="*/ 538163 w 2057400"/>
                  <a:gd name="connsiteY47" fmla="*/ 407194 h 823913"/>
                  <a:gd name="connsiteX48" fmla="*/ 538163 w 2057400"/>
                  <a:gd name="connsiteY48" fmla="*/ 419100 h 823913"/>
                  <a:gd name="connsiteX49" fmla="*/ 504825 w 2057400"/>
                  <a:gd name="connsiteY49" fmla="*/ 419100 h 823913"/>
                  <a:gd name="connsiteX50" fmla="*/ 504825 w 2057400"/>
                  <a:gd name="connsiteY50" fmla="*/ 445294 h 823913"/>
                  <a:gd name="connsiteX51" fmla="*/ 409575 w 2057400"/>
                  <a:gd name="connsiteY51" fmla="*/ 445294 h 823913"/>
                  <a:gd name="connsiteX52" fmla="*/ 409575 w 2057400"/>
                  <a:gd name="connsiteY52" fmla="*/ 461963 h 823913"/>
                  <a:gd name="connsiteX53" fmla="*/ 392907 w 2057400"/>
                  <a:gd name="connsiteY53" fmla="*/ 461963 h 823913"/>
                  <a:gd name="connsiteX54" fmla="*/ 392907 w 2057400"/>
                  <a:gd name="connsiteY54" fmla="*/ 478632 h 823913"/>
                  <a:gd name="connsiteX55" fmla="*/ 378619 w 2057400"/>
                  <a:gd name="connsiteY55" fmla="*/ 478632 h 823913"/>
                  <a:gd name="connsiteX56" fmla="*/ 378619 w 2057400"/>
                  <a:gd name="connsiteY56" fmla="*/ 497682 h 823913"/>
                  <a:gd name="connsiteX57" fmla="*/ 347663 w 2057400"/>
                  <a:gd name="connsiteY57" fmla="*/ 497682 h 823913"/>
                  <a:gd name="connsiteX58" fmla="*/ 347663 w 2057400"/>
                  <a:gd name="connsiteY58" fmla="*/ 531019 h 823913"/>
                  <a:gd name="connsiteX59" fmla="*/ 271463 w 2057400"/>
                  <a:gd name="connsiteY59" fmla="*/ 531019 h 823913"/>
                  <a:gd name="connsiteX60" fmla="*/ 271463 w 2057400"/>
                  <a:gd name="connsiteY60" fmla="*/ 566738 h 823913"/>
                  <a:gd name="connsiteX61" fmla="*/ 252413 w 2057400"/>
                  <a:gd name="connsiteY61" fmla="*/ 566738 h 823913"/>
                  <a:gd name="connsiteX62" fmla="*/ 252413 w 2057400"/>
                  <a:gd name="connsiteY62" fmla="*/ 585788 h 823913"/>
                  <a:gd name="connsiteX63" fmla="*/ 226219 w 2057400"/>
                  <a:gd name="connsiteY63" fmla="*/ 585788 h 823913"/>
                  <a:gd name="connsiteX64" fmla="*/ 226219 w 2057400"/>
                  <a:gd name="connsiteY64" fmla="*/ 619125 h 823913"/>
                  <a:gd name="connsiteX65" fmla="*/ 209550 w 2057400"/>
                  <a:gd name="connsiteY65" fmla="*/ 619125 h 823913"/>
                  <a:gd name="connsiteX66" fmla="*/ 209550 w 2057400"/>
                  <a:gd name="connsiteY66" fmla="*/ 631032 h 823913"/>
                  <a:gd name="connsiteX67" fmla="*/ 188119 w 2057400"/>
                  <a:gd name="connsiteY67" fmla="*/ 631032 h 823913"/>
                  <a:gd name="connsiteX68" fmla="*/ 188119 w 2057400"/>
                  <a:gd name="connsiteY68" fmla="*/ 661988 h 823913"/>
                  <a:gd name="connsiteX69" fmla="*/ 166688 w 2057400"/>
                  <a:gd name="connsiteY69" fmla="*/ 661988 h 823913"/>
                  <a:gd name="connsiteX70" fmla="*/ 166688 w 2057400"/>
                  <a:gd name="connsiteY70" fmla="*/ 685800 h 823913"/>
                  <a:gd name="connsiteX71" fmla="*/ 152400 w 2057400"/>
                  <a:gd name="connsiteY71" fmla="*/ 685800 h 823913"/>
                  <a:gd name="connsiteX72" fmla="*/ 152400 w 2057400"/>
                  <a:gd name="connsiteY72" fmla="*/ 702469 h 823913"/>
                  <a:gd name="connsiteX73" fmla="*/ 121444 w 2057400"/>
                  <a:gd name="connsiteY73" fmla="*/ 702469 h 823913"/>
                  <a:gd name="connsiteX74" fmla="*/ 121444 w 2057400"/>
                  <a:gd name="connsiteY74" fmla="*/ 728663 h 823913"/>
                  <a:gd name="connsiteX75" fmla="*/ 121444 w 2057400"/>
                  <a:gd name="connsiteY75" fmla="*/ 728663 h 823913"/>
                  <a:gd name="connsiteX76" fmla="*/ 78582 w 2057400"/>
                  <a:gd name="connsiteY76" fmla="*/ 728663 h 823913"/>
                  <a:gd name="connsiteX77" fmla="*/ 78582 w 2057400"/>
                  <a:gd name="connsiteY77" fmla="*/ 764382 h 823913"/>
                  <a:gd name="connsiteX78" fmla="*/ 59532 w 2057400"/>
                  <a:gd name="connsiteY78" fmla="*/ 764382 h 823913"/>
                  <a:gd name="connsiteX79" fmla="*/ 59532 w 2057400"/>
                  <a:gd name="connsiteY79" fmla="*/ 790575 h 823913"/>
                  <a:gd name="connsiteX80" fmla="*/ 30957 w 2057400"/>
                  <a:gd name="connsiteY80" fmla="*/ 790575 h 823913"/>
                  <a:gd name="connsiteX81" fmla="*/ 30957 w 2057400"/>
                  <a:gd name="connsiteY81" fmla="*/ 823913 h 823913"/>
                  <a:gd name="connsiteX82" fmla="*/ 0 w 2057400"/>
                  <a:gd name="connsiteY82" fmla="*/ 823913 h 82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2057400" h="823913">
                    <a:moveTo>
                      <a:pt x="2057400" y="0"/>
                    </a:moveTo>
                    <a:lnTo>
                      <a:pt x="2026444" y="0"/>
                    </a:lnTo>
                    <a:lnTo>
                      <a:pt x="2026444" y="23813"/>
                    </a:lnTo>
                    <a:lnTo>
                      <a:pt x="2009775" y="23813"/>
                    </a:lnTo>
                    <a:lnTo>
                      <a:pt x="2009775" y="57150"/>
                    </a:lnTo>
                    <a:lnTo>
                      <a:pt x="1859757" y="57150"/>
                    </a:lnTo>
                    <a:lnTo>
                      <a:pt x="1859757" y="71438"/>
                    </a:lnTo>
                    <a:lnTo>
                      <a:pt x="1843088" y="71438"/>
                    </a:lnTo>
                    <a:lnTo>
                      <a:pt x="1843088" y="92869"/>
                    </a:lnTo>
                    <a:lnTo>
                      <a:pt x="1783557" y="92869"/>
                    </a:lnTo>
                    <a:lnTo>
                      <a:pt x="1783557" y="107157"/>
                    </a:lnTo>
                    <a:lnTo>
                      <a:pt x="1769269" y="107157"/>
                    </a:lnTo>
                    <a:lnTo>
                      <a:pt x="1769269" y="126207"/>
                    </a:lnTo>
                    <a:lnTo>
                      <a:pt x="1574007" y="126207"/>
                    </a:lnTo>
                    <a:lnTo>
                      <a:pt x="1574007" y="140494"/>
                    </a:lnTo>
                    <a:lnTo>
                      <a:pt x="1447800" y="140494"/>
                    </a:lnTo>
                    <a:lnTo>
                      <a:pt x="1447800" y="159544"/>
                    </a:lnTo>
                    <a:lnTo>
                      <a:pt x="1426369" y="159544"/>
                    </a:lnTo>
                    <a:lnTo>
                      <a:pt x="1426369" y="173832"/>
                    </a:lnTo>
                    <a:lnTo>
                      <a:pt x="1404938" y="173832"/>
                    </a:lnTo>
                    <a:lnTo>
                      <a:pt x="1404938" y="188119"/>
                    </a:lnTo>
                    <a:lnTo>
                      <a:pt x="1350169" y="188119"/>
                    </a:lnTo>
                    <a:lnTo>
                      <a:pt x="1350169" y="207169"/>
                    </a:lnTo>
                    <a:lnTo>
                      <a:pt x="1319213" y="207169"/>
                    </a:lnTo>
                    <a:lnTo>
                      <a:pt x="1319213" y="219075"/>
                    </a:lnTo>
                    <a:lnTo>
                      <a:pt x="1197769" y="219075"/>
                    </a:lnTo>
                    <a:lnTo>
                      <a:pt x="1197769" y="238125"/>
                    </a:lnTo>
                    <a:lnTo>
                      <a:pt x="1092994" y="238125"/>
                    </a:lnTo>
                    <a:lnTo>
                      <a:pt x="1092994" y="254794"/>
                    </a:lnTo>
                    <a:lnTo>
                      <a:pt x="1033463" y="254794"/>
                    </a:lnTo>
                    <a:lnTo>
                      <a:pt x="1033463" y="273844"/>
                    </a:lnTo>
                    <a:lnTo>
                      <a:pt x="1000125" y="273844"/>
                    </a:lnTo>
                    <a:lnTo>
                      <a:pt x="1000125" y="290513"/>
                    </a:lnTo>
                    <a:lnTo>
                      <a:pt x="890588" y="290513"/>
                    </a:lnTo>
                    <a:lnTo>
                      <a:pt x="890588" y="309563"/>
                    </a:lnTo>
                    <a:lnTo>
                      <a:pt x="878682" y="309563"/>
                    </a:lnTo>
                    <a:lnTo>
                      <a:pt x="876301" y="311944"/>
                    </a:lnTo>
                    <a:lnTo>
                      <a:pt x="769144" y="311944"/>
                    </a:lnTo>
                    <a:lnTo>
                      <a:pt x="769144" y="333375"/>
                    </a:lnTo>
                    <a:lnTo>
                      <a:pt x="754857" y="333375"/>
                    </a:lnTo>
                    <a:lnTo>
                      <a:pt x="754857" y="354807"/>
                    </a:lnTo>
                    <a:lnTo>
                      <a:pt x="716757" y="354807"/>
                    </a:lnTo>
                    <a:lnTo>
                      <a:pt x="716757" y="373857"/>
                    </a:lnTo>
                    <a:lnTo>
                      <a:pt x="619125" y="373857"/>
                    </a:lnTo>
                    <a:lnTo>
                      <a:pt x="619125" y="388144"/>
                    </a:lnTo>
                    <a:lnTo>
                      <a:pt x="571500" y="388144"/>
                    </a:lnTo>
                    <a:lnTo>
                      <a:pt x="571500" y="407194"/>
                    </a:lnTo>
                    <a:lnTo>
                      <a:pt x="538163" y="407194"/>
                    </a:lnTo>
                    <a:lnTo>
                      <a:pt x="538163" y="419100"/>
                    </a:lnTo>
                    <a:lnTo>
                      <a:pt x="504825" y="419100"/>
                    </a:lnTo>
                    <a:lnTo>
                      <a:pt x="504825" y="445294"/>
                    </a:lnTo>
                    <a:lnTo>
                      <a:pt x="409575" y="445294"/>
                    </a:lnTo>
                    <a:lnTo>
                      <a:pt x="409575" y="461963"/>
                    </a:lnTo>
                    <a:lnTo>
                      <a:pt x="392907" y="461963"/>
                    </a:lnTo>
                    <a:lnTo>
                      <a:pt x="392907" y="478632"/>
                    </a:lnTo>
                    <a:lnTo>
                      <a:pt x="378619" y="478632"/>
                    </a:lnTo>
                    <a:lnTo>
                      <a:pt x="378619" y="497682"/>
                    </a:lnTo>
                    <a:lnTo>
                      <a:pt x="347663" y="497682"/>
                    </a:lnTo>
                    <a:lnTo>
                      <a:pt x="347663" y="531019"/>
                    </a:lnTo>
                    <a:lnTo>
                      <a:pt x="271463" y="531019"/>
                    </a:lnTo>
                    <a:lnTo>
                      <a:pt x="271463" y="566738"/>
                    </a:lnTo>
                    <a:lnTo>
                      <a:pt x="252413" y="566738"/>
                    </a:lnTo>
                    <a:lnTo>
                      <a:pt x="252413" y="585788"/>
                    </a:lnTo>
                    <a:lnTo>
                      <a:pt x="226219" y="585788"/>
                    </a:lnTo>
                    <a:lnTo>
                      <a:pt x="226219" y="619125"/>
                    </a:lnTo>
                    <a:lnTo>
                      <a:pt x="209550" y="619125"/>
                    </a:lnTo>
                    <a:lnTo>
                      <a:pt x="209550" y="631032"/>
                    </a:lnTo>
                    <a:lnTo>
                      <a:pt x="188119" y="631032"/>
                    </a:lnTo>
                    <a:lnTo>
                      <a:pt x="188119" y="661988"/>
                    </a:lnTo>
                    <a:lnTo>
                      <a:pt x="166688" y="661988"/>
                    </a:lnTo>
                    <a:lnTo>
                      <a:pt x="166688" y="685800"/>
                    </a:lnTo>
                    <a:lnTo>
                      <a:pt x="152400" y="685800"/>
                    </a:lnTo>
                    <a:lnTo>
                      <a:pt x="152400" y="702469"/>
                    </a:lnTo>
                    <a:lnTo>
                      <a:pt x="121444" y="702469"/>
                    </a:lnTo>
                    <a:lnTo>
                      <a:pt x="121444" y="728663"/>
                    </a:lnTo>
                    <a:lnTo>
                      <a:pt x="121444" y="728663"/>
                    </a:lnTo>
                    <a:lnTo>
                      <a:pt x="78582" y="728663"/>
                    </a:lnTo>
                    <a:lnTo>
                      <a:pt x="78582" y="764382"/>
                    </a:lnTo>
                    <a:lnTo>
                      <a:pt x="59532" y="764382"/>
                    </a:lnTo>
                    <a:lnTo>
                      <a:pt x="59532" y="790575"/>
                    </a:lnTo>
                    <a:lnTo>
                      <a:pt x="30957" y="790575"/>
                    </a:lnTo>
                    <a:lnTo>
                      <a:pt x="30957" y="823913"/>
                    </a:lnTo>
                    <a:lnTo>
                      <a:pt x="0" y="823913"/>
                    </a:lnTo>
                  </a:path>
                </a:pathLst>
              </a:custGeom>
              <a:noFill/>
              <a:ln w="190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793" name="Freeform 32792"/>
              <p:cNvSpPr/>
              <p:nvPr/>
            </p:nvSpPr>
            <p:spPr>
              <a:xfrm>
                <a:off x="3317610" y="5265165"/>
                <a:ext cx="49844" cy="30021"/>
              </a:xfrm>
              <a:custGeom>
                <a:avLst/>
                <a:gdLst>
                  <a:gd name="connsiteX0" fmla="*/ 0 w 50006"/>
                  <a:gd name="connsiteY0" fmla="*/ 30957 h 30957"/>
                  <a:gd name="connsiteX1" fmla="*/ 50006 w 50006"/>
                  <a:gd name="connsiteY1" fmla="*/ 30957 h 30957"/>
                  <a:gd name="connsiteX2" fmla="*/ 50006 w 50006"/>
                  <a:gd name="connsiteY2" fmla="*/ 0 h 30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006" h="30957">
                    <a:moveTo>
                      <a:pt x="0" y="30957"/>
                    </a:moveTo>
                    <a:lnTo>
                      <a:pt x="50006" y="30957"/>
                    </a:lnTo>
                    <a:lnTo>
                      <a:pt x="50006" y="0"/>
                    </a:lnTo>
                  </a:path>
                </a:pathLst>
              </a:custGeom>
              <a:noFill/>
              <a:ln w="190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84762" name="TextBox 241"/>
            <p:cNvSpPr txBox="1">
              <a:spLocks noChangeArrowheads="1"/>
            </p:cNvSpPr>
            <p:nvPr/>
          </p:nvSpPr>
          <p:spPr bwMode="auto">
            <a:xfrm>
              <a:off x="6309734" y="5949280"/>
              <a:ext cx="838617" cy="26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 (Days)</a:t>
              </a:r>
            </a:p>
          </p:txBody>
        </p:sp>
        <p:sp>
          <p:nvSpPr>
            <p:cNvPr id="284763" name="TextBox 32788"/>
            <p:cNvSpPr txBox="1">
              <a:spLocks noChangeArrowheads="1"/>
            </p:cNvSpPr>
            <p:nvPr/>
          </p:nvSpPr>
          <p:spPr bwMode="auto">
            <a:xfrm>
              <a:off x="5284258" y="5661248"/>
              <a:ext cx="236095" cy="26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24" name="Group 183"/>
          <p:cNvGrpSpPr>
            <a:grpSpLocks/>
          </p:cNvGrpSpPr>
          <p:nvPr/>
        </p:nvGrpSpPr>
        <p:grpSpPr bwMode="auto">
          <a:xfrm>
            <a:off x="7832189" y="3669700"/>
            <a:ext cx="735421" cy="392970"/>
            <a:chOff x="7884273" y="3872261"/>
            <a:chExt cx="784553" cy="419102"/>
          </a:xfrm>
        </p:grpSpPr>
        <p:sp>
          <p:nvSpPr>
            <p:cNvPr id="284732" name="TextBox 75"/>
            <p:cNvSpPr txBox="1">
              <a:spLocks noChangeArrowheads="1"/>
            </p:cNvSpPr>
            <p:nvPr/>
          </p:nvSpPr>
          <p:spPr bwMode="auto">
            <a:xfrm>
              <a:off x="8018672" y="4028769"/>
              <a:ext cx="361199" cy="262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rPr>
                <a:t>GA</a:t>
              </a:r>
              <a:endParaRPr lang="en-GB" sz="1000" b="1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284733" name="TextBox 190"/>
            <p:cNvSpPr txBox="1">
              <a:spLocks noChangeArrowheads="1"/>
            </p:cNvSpPr>
            <p:nvPr/>
          </p:nvSpPr>
          <p:spPr bwMode="auto">
            <a:xfrm>
              <a:off x="8041561" y="3872261"/>
              <a:ext cx="627265" cy="262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dirty="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rPr>
                <a:t>Placebo</a:t>
              </a:r>
              <a:endParaRPr lang="en-GB" sz="1000" b="1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282" name="Freeform 281"/>
            <p:cNvSpPr/>
            <p:nvPr/>
          </p:nvSpPr>
          <p:spPr bwMode="auto">
            <a:xfrm>
              <a:off x="7884273" y="3997238"/>
              <a:ext cx="201534" cy="0"/>
            </a:xfrm>
            <a:custGeom>
              <a:avLst/>
              <a:gdLst>
                <a:gd name="connsiteX0" fmla="*/ 0 w 169069"/>
                <a:gd name="connsiteY0" fmla="*/ 0 h 0"/>
                <a:gd name="connsiteX1" fmla="*/ 169069 w 16906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9069">
                  <a:moveTo>
                    <a:pt x="0" y="0"/>
                  </a:moveTo>
                  <a:lnTo>
                    <a:pt x="169069" y="0"/>
                  </a:lnTo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3" name="Freeform 282"/>
            <p:cNvSpPr/>
            <p:nvPr/>
          </p:nvSpPr>
          <p:spPr bwMode="auto">
            <a:xfrm>
              <a:off x="7884273" y="4154693"/>
              <a:ext cx="201534" cy="0"/>
            </a:xfrm>
            <a:custGeom>
              <a:avLst/>
              <a:gdLst>
                <a:gd name="connsiteX0" fmla="*/ 0 w 169069"/>
                <a:gd name="connsiteY0" fmla="*/ 0 h 0"/>
                <a:gd name="connsiteX1" fmla="*/ 169069 w 16906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9069">
                  <a:moveTo>
                    <a:pt x="0" y="0"/>
                  </a:moveTo>
                  <a:lnTo>
                    <a:pt x="169069" y="0"/>
                  </a:lnTo>
                </a:path>
              </a:pathLst>
            </a:cu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Group 291"/>
          <p:cNvGrpSpPr>
            <a:grpSpLocks/>
          </p:cNvGrpSpPr>
          <p:nvPr/>
        </p:nvGrpSpPr>
        <p:grpSpPr bwMode="auto">
          <a:xfrm>
            <a:off x="4866870" y="1315395"/>
            <a:ext cx="3275585" cy="2195624"/>
            <a:chOff x="4968028" y="1330438"/>
            <a:chExt cx="3498146" cy="2343748"/>
          </a:xfrm>
        </p:grpSpPr>
        <p:grpSp>
          <p:nvGrpSpPr>
            <p:cNvPr id="26" name="Group 239"/>
            <p:cNvGrpSpPr>
              <a:grpSpLocks/>
            </p:cNvGrpSpPr>
            <p:nvPr/>
          </p:nvGrpSpPr>
          <p:grpSpPr bwMode="auto">
            <a:xfrm>
              <a:off x="4968028" y="1412777"/>
              <a:ext cx="3498146" cy="2261409"/>
              <a:chOff x="4997174" y="1552341"/>
              <a:chExt cx="3182249" cy="2066783"/>
            </a:xfrm>
          </p:grpSpPr>
          <p:sp>
            <p:nvSpPr>
              <p:cNvPr id="2" name="Freeform 1"/>
              <p:cNvSpPr/>
              <p:nvPr/>
            </p:nvSpPr>
            <p:spPr>
              <a:xfrm>
                <a:off x="5513315" y="3208821"/>
                <a:ext cx="2481504" cy="0"/>
              </a:xfrm>
              <a:custGeom>
                <a:avLst/>
                <a:gdLst>
                  <a:gd name="connsiteX0" fmla="*/ 0 w 2224314"/>
                  <a:gd name="connsiteY0" fmla="*/ 0 h 0"/>
                  <a:gd name="connsiteX1" fmla="*/ 2224314 w 2224314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24314">
                    <a:moveTo>
                      <a:pt x="0" y="0"/>
                    </a:moveTo>
                    <a:lnTo>
                      <a:pt x="2224314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 rot="5400000">
                <a:off x="5486219" y="3235924"/>
                <a:ext cx="5110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>
                <a:off x="6104666" y="3235924"/>
                <a:ext cx="5110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5400000">
                <a:off x="6723115" y="3235924"/>
                <a:ext cx="5110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Freeform 8"/>
              <p:cNvSpPr/>
              <p:nvPr/>
            </p:nvSpPr>
            <p:spPr>
              <a:xfrm>
                <a:off x="5511773" y="1615153"/>
                <a:ext cx="0" cy="1602961"/>
              </a:xfrm>
              <a:custGeom>
                <a:avLst/>
                <a:gdLst>
                  <a:gd name="connsiteX0" fmla="*/ 0 w 0"/>
                  <a:gd name="connsiteY0" fmla="*/ 0 h 1618342"/>
                  <a:gd name="connsiteX1" fmla="*/ 0 w 0"/>
                  <a:gd name="connsiteY1" fmla="*/ 1618342 h 1618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618342">
                    <a:moveTo>
                      <a:pt x="0" y="0"/>
                    </a:moveTo>
                    <a:lnTo>
                      <a:pt x="0" y="1618342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cxnSp>
            <p:nvCxnSpPr>
              <p:cNvPr id="98" name="Straight Connector 97"/>
              <p:cNvCxnSpPr/>
              <p:nvPr/>
            </p:nvCxnSpPr>
            <p:spPr>
              <a:xfrm rot="5400000">
                <a:off x="7341563" y="3235924"/>
                <a:ext cx="5110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5462421" y="2888228"/>
                <a:ext cx="4935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>
                <a:off x="7961553" y="3235924"/>
                <a:ext cx="5110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5462421" y="2566087"/>
                <a:ext cx="4935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10800000">
                <a:off x="5462421" y="2247044"/>
                <a:ext cx="4935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0800000">
                <a:off x="5465505" y="3208821"/>
                <a:ext cx="5552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5462421" y="1924903"/>
                <a:ext cx="4935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0800000">
                <a:off x="5462421" y="1621348"/>
                <a:ext cx="4935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4721" name="TextBox 10"/>
              <p:cNvSpPr txBox="1">
                <a:spLocks noChangeArrowheads="1"/>
              </p:cNvSpPr>
              <p:nvPr/>
            </p:nvSpPr>
            <p:spPr bwMode="auto">
              <a:xfrm>
                <a:off x="5385359" y="3218577"/>
                <a:ext cx="248693" cy="240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284722" name="TextBox 108"/>
              <p:cNvSpPr txBox="1">
                <a:spLocks noChangeArrowheads="1"/>
              </p:cNvSpPr>
              <p:nvPr/>
            </p:nvSpPr>
            <p:spPr bwMode="auto">
              <a:xfrm>
                <a:off x="5936195" y="3218577"/>
                <a:ext cx="387270" cy="240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</a:p>
            </p:txBody>
          </p:sp>
          <p:sp>
            <p:nvSpPr>
              <p:cNvPr id="284723" name="TextBox 110"/>
              <p:cNvSpPr txBox="1">
                <a:spLocks noChangeArrowheads="1"/>
              </p:cNvSpPr>
              <p:nvPr/>
            </p:nvSpPr>
            <p:spPr bwMode="auto">
              <a:xfrm>
                <a:off x="6554552" y="3218577"/>
                <a:ext cx="387270" cy="240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360</a:t>
                </a:r>
              </a:p>
            </p:txBody>
          </p:sp>
          <p:sp>
            <p:nvSpPr>
              <p:cNvPr id="284724" name="TextBox 112"/>
              <p:cNvSpPr txBox="1">
                <a:spLocks noChangeArrowheads="1"/>
              </p:cNvSpPr>
              <p:nvPr/>
            </p:nvSpPr>
            <p:spPr bwMode="auto">
              <a:xfrm>
                <a:off x="7173796" y="3218577"/>
                <a:ext cx="387270" cy="240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540</a:t>
                </a:r>
              </a:p>
            </p:txBody>
          </p:sp>
          <p:sp>
            <p:nvSpPr>
              <p:cNvPr id="284725" name="TextBox 114"/>
              <p:cNvSpPr txBox="1">
                <a:spLocks noChangeArrowheads="1"/>
              </p:cNvSpPr>
              <p:nvPr/>
            </p:nvSpPr>
            <p:spPr bwMode="auto">
              <a:xfrm>
                <a:off x="7792153" y="3218577"/>
                <a:ext cx="387270" cy="240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720</a:t>
                </a:r>
              </a:p>
            </p:txBody>
          </p:sp>
          <p:sp>
            <p:nvSpPr>
              <p:cNvPr id="284726" name="TextBox 115"/>
              <p:cNvSpPr txBox="1">
                <a:spLocks noChangeArrowheads="1"/>
              </p:cNvSpPr>
              <p:nvPr/>
            </p:nvSpPr>
            <p:spPr bwMode="auto">
              <a:xfrm>
                <a:off x="6374281" y="3378913"/>
                <a:ext cx="883364" cy="240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 (Days)</a:t>
                </a:r>
              </a:p>
            </p:txBody>
          </p:sp>
          <p:sp>
            <p:nvSpPr>
              <p:cNvPr id="284727" name="TextBox 116"/>
              <p:cNvSpPr txBox="1">
                <a:spLocks noChangeArrowheads="1"/>
              </p:cNvSpPr>
              <p:nvPr/>
            </p:nvSpPr>
            <p:spPr bwMode="auto">
              <a:xfrm>
                <a:off x="5249518" y="3080464"/>
                <a:ext cx="248693" cy="240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284728" name="TextBox 122"/>
              <p:cNvSpPr txBox="1">
                <a:spLocks noChangeArrowheads="1"/>
              </p:cNvSpPr>
              <p:nvPr/>
            </p:nvSpPr>
            <p:spPr bwMode="auto">
              <a:xfrm rot="16200000">
                <a:off x="4727850" y="2271086"/>
                <a:ext cx="777854" cy="239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  <a:ea typeface="MS PGothic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CDMS (%)</a:t>
                </a:r>
              </a:p>
            </p:txBody>
          </p:sp>
          <p:sp>
            <p:nvSpPr>
              <p:cNvPr id="32769" name="Freeform 32768"/>
              <p:cNvSpPr/>
              <p:nvPr/>
            </p:nvSpPr>
            <p:spPr>
              <a:xfrm>
                <a:off x="5525653" y="1760735"/>
                <a:ext cx="2452201" cy="1427951"/>
              </a:xfrm>
              <a:custGeom>
                <a:avLst/>
                <a:gdLst>
                  <a:gd name="connsiteX0" fmla="*/ 2200275 w 2200275"/>
                  <a:gd name="connsiteY0" fmla="*/ 0 h 1445419"/>
                  <a:gd name="connsiteX1" fmla="*/ 2116931 w 2200275"/>
                  <a:gd name="connsiteY1" fmla="*/ 0 h 1445419"/>
                  <a:gd name="connsiteX2" fmla="*/ 2116931 w 2200275"/>
                  <a:gd name="connsiteY2" fmla="*/ 28575 h 1445419"/>
                  <a:gd name="connsiteX3" fmla="*/ 2088356 w 2200275"/>
                  <a:gd name="connsiteY3" fmla="*/ 28575 h 1445419"/>
                  <a:gd name="connsiteX4" fmla="*/ 2088356 w 2200275"/>
                  <a:gd name="connsiteY4" fmla="*/ 50006 h 1445419"/>
                  <a:gd name="connsiteX5" fmla="*/ 2066925 w 2200275"/>
                  <a:gd name="connsiteY5" fmla="*/ 50006 h 1445419"/>
                  <a:gd name="connsiteX6" fmla="*/ 2066925 w 2200275"/>
                  <a:gd name="connsiteY6" fmla="*/ 69056 h 1445419"/>
                  <a:gd name="connsiteX7" fmla="*/ 2033588 w 2200275"/>
                  <a:gd name="connsiteY7" fmla="*/ 69056 h 1445419"/>
                  <a:gd name="connsiteX8" fmla="*/ 2033588 w 2200275"/>
                  <a:gd name="connsiteY8" fmla="*/ 83344 h 1445419"/>
                  <a:gd name="connsiteX9" fmla="*/ 1931194 w 2200275"/>
                  <a:gd name="connsiteY9" fmla="*/ 83344 h 1445419"/>
                  <a:gd name="connsiteX10" fmla="*/ 1931194 w 2200275"/>
                  <a:gd name="connsiteY10" fmla="*/ 111919 h 1445419"/>
                  <a:gd name="connsiteX11" fmla="*/ 1907381 w 2200275"/>
                  <a:gd name="connsiteY11" fmla="*/ 111919 h 1445419"/>
                  <a:gd name="connsiteX12" fmla="*/ 1907381 w 2200275"/>
                  <a:gd name="connsiteY12" fmla="*/ 142875 h 1445419"/>
                  <a:gd name="connsiteX13" fmla="*/ 1881188 w 2200275"/>
                  <a:gd name="connsiteY13" fmla="*/ 142875 h 1445419"/>
                  <a:gd name="connsiteX14" fmla="*/ 1881188 w 2200275"/>
                  <a:gd name="connsiteY14" fmla="*/ 161925 h 1445419"/>
                  <a:gd name="connsiteX15" fmla="*/ 1862138 w 2200275"/>
                  <a:gd name="connsiteY15" fmla="*/ 161925 h 1445419"/>
                  <a:gd name="connsiteX16" fmla="*/ 1862138 w 2200275"/>
                  <a:gd name="connsiteY16" fmla="*/ 185738 h 1445419"/>
                  <a:gd name="connsiteX17" fmla="*/ 1774031 w 2200275"/>
                  <a:gd name="connsiteY17" fmla="*/ 185738 h 1445419"/>
                  <a:gd name="connsiteX18" fmla="*/ 1774031 w 2200275"/>
                  <a:gd name="connsiteY18" fmla="*/ 211931 h 1445419"/>
                  <a:gd name="connsiteX19" fmla="*/ 1628775 w 2200275"/>
                  <a:gd name="connsiteY19" fmla="*/ 211931 h 1445419"/>
                  <a:gd name="connsiteX20" fmla="*/ 1628775 w 2200275"/>
                  <a:gd name="connsiteY20" fmla="*/ 245269 h 1445419"/>
                  <a:gd name="connsiteX21" fmla="*/ 1602581 w 2200275"/>
                  <a:gd name="connsiteY21" fmla="*/ 245269 h 1445419"/>
                  <a:gd name="connsiteX22" fmla="*/ 1602581 w 2200275"/>
                  <a:gd name="connsiteY22" fmla="*/ 266700 h 1445419"/>
                  <a:gd name="connsiteX23" fmla="*/ 1552575 w 2200275"/>
                  <a:gd name="connsiteY23" fmla="*/ 266700 h 1445419"/>
                  <a:gd name="connsiteX24" fmla="*/ 1552575 w 2200275"/>
                  <a:gd name="connsiteY24" fmla="*/ 288131 h 1445419"/>
                  <a:gd name="connsiteX25" fmla="*/ 1519238 w 2200275"/>
                  <a:gd name="connsiteY25" fmla="*/ 288131 h 1445419"/>
                  <a:gd name="connsiteX26" fmla="*/ 1519238 w 2200275"/>
                  <a:gd name="connsiteY26" fmla="*/ 309563 h 1445419"/>
                  <a:gd name="connsiteX27" fmla="*/ 1502569 w 2200275"/>
                  <a:gd name="connsiteY27" fmla="*/ 309563 h 1445419"/>
                  <a:gd name="connsiteX28" fmla="*/ 1502569 w 2200275"/>
                  <a:gd name="connsiteY28" fmla="*/ 328613 h 1445419"/>
                  <a:gd name="connsiteX29" fmla="*/ 1462088 w 2200275"/>
                  <a:gd name="connsiteY29" fmla="*/ 328613 h 1445419"/>
                  <a:gd name="connsiteX30" fmla="*/ 1462088 w 2200275"/>
                  <a:gd name="connsiteY30" fmla="*/ 345281 h 1445419"/>
                  <a:gd name="connsiteX31" fmla="*/ 1378744 w 2200275"/>
                  <a:gd name="connsiteY31" fmla="*/ 345281 h 1445419"/>
                  <a:gd name="connsiteX32" fmla="*/ 1378744 w 2200275"/>
                  <a:gd name="connsiteY32" fmla="*/ 357188 h 1445419"/>
                  <a:gd name="connsiteX33" fmla="*/ 1333500 w 2200275"/>
                  <a:gd name="connsiteY33" fmla="*/ 357188 h 1445419"/>
                  <a:gd name="connsiteX34" fmla="*/ 1333500 w 2200275"/>
                  <a:gd name="connsiteY34" fmla="*/ 381000 h 1445419"/>
                  <a:gd name="connsiteX35" fmla="*/ 1162050 w 2200275"/>
                  <a:gd name="connsiteY35" fmla="*/ 381000 h 1445419"/>
                  <a:gd name="connsiteX36" fmla="*/ 1162050 w 2200275"/>
                  <a:gd name="connsiteY36" fmla="*/ 395288 h 1445419"/>
                  <a:gd name="connsiteX37" fmla="*/ 1104900 w 2200275"/>
                  <a:gd name="connsiteY37" fmla="*/ 395288 h 1445419"/>
                  <a:gd name="connsiteX38" fmla="*/ 1104900 w 2200275"/>
                  <a:gd name="connsiteY38" fmla="*/ 421481 h 1445419"/>
                  <a:gd name="connsiteX39" fmla="*/ 1088231 w 2200275"/>
                  <a:gd name="connsiteY39" fmla="*/ 421481 h 1445419"/>
                  <a:gd name="connsiteX40" fmla="*/ 1088231 w 2200275"/>
                  <a:gd name="connsiteY40" fmla="*/ 438150 h 1445419"/>
                  <a:gd name="connsiteX41" fmla="*/ 1064419 w 2200275"/>
                  <a:gd name="connsiteY41" fmla="*/ 438150 h 1445419"/>
                  <a:gd name="connsiteX42" fmla="*/ 1064419 w 2200275"/>
                  <a:gd name="connsiteY42" fmla="*/ 452438 h 1445419"/>
                  <a:gd name="connsiteX43" fmla="*/ 1026319 w 2200275"/>
                  <a:gd name="connsiteY43" fmla="*/ 452438 h 1445419"/>
                  <a:gd name="connsiteX44" fmla="*/ 1026319 w 2200275"/>
                  <a:gd name="connsiteY44" fmla="*/ 483394 h 1445419"/>
                  <a:gd name="connsiteX45" fmla="*/ 1012031 w 2200275"/>
                  <a:gd name="connsiteY45" fmla="*/ 483394 h 1445419"/>
                  <a:gd name="connsiteX46" fmla="*/ 1012031 w 2200275"/>
                  <a:gd name="connsiteY46" fmla="*/ 504825 h 1445419"/>
                  <a:gd name="connsiteX47" fmla="*/ 973931 w 2200275"/>
                  <a:gd name="connsiteY47" fmla="*/ 504825 h 1445419"/>
                  <a:gd name="connsiteX48" fmla="*/ 973931 w 2200275"/>
                  <a:gd name="connsiteY48" fmla="*/ 547688 h 1445419"/>
                  <a:gd name="connsiteX49" fmla="*/ 938213 w 2200275"/>
                  <a:gd name="connsiteY49" fmla="*/ 547688 h 1445419"/>
                  <a:gd name="connsiteX50" fmla="*/ 938213 w 2200275"/>
                  <a:gd name="connsiteY50" fmla="*/ 576263 h 1445419"/>
                  <a:gd name="connsiteX51" fmla="*/ 919163 w 2200275"/>
                  <a:gd name="connsiteY51" fmla="*/ 576263 h 1445419"/>
                  <a:gd name="connsiteX52" fmla="*/ 912019 w 2200275"/>
                  <a:gd name="connsiteY52" fmla="*/ 583407 h 1445419"/>
                  <a:gd name="connsiteX53" fmla="*/ 845344 w 2200275"/>
                  <a:gd name="connsiteY53" fmla="*/ 583407 h 1445419"/>
                  <a:gd name="connsiteX54" fmla="*/ 845344 w 2200275"/>
                  <a:gd name="connsiteY54" fmla="*/ 611981 h 1445419"/>
                  <a:gd name="connsiteX55" fmla="*/ 816769 w 2200275"/>
                  <a:gd name="connsiteY55" fmla="*/ 611981 h 1445419"/>
                  <a:gd name="connsiteX56" fmla="*/ 816769 w 2200275"/>
                  <a:gd name="connsiteY56" fmla="*/ 623888 h 1445419"/>
                  <a:gd name="connsiteX57" fmla="*/ 766763 w 2200275"/>
                  <a:gd name="connsiteY57" fmla="*/ 623888 h 1445419"/>
                  <a:gd name="connsiteX58" fmla="*/ 766763 w 2200275"/>
                  <a:gd name="connsiteY58" fmla="*/ 659606 h 1445419"/>
                  <a:gd name="connsiteX59" fmla="*/ 745331 w 2200275"/>
                  <a:gd name="connsiteY59" fmla="*/ 659606 h 1445419"/>
                  <a:gd name="connsiteX60" fmla="*/ 745331 w 2200275"/>
                  <a:gd name="connsiteY60" fmla="*/ 704850 h 1445419"/>
                  <a:gd name="connsiteX61" fmla="*/ 728663 w 2200275"/>
                  <a:gd name="connsiteY61" fmla="*/ 704850 h 1445419"/>
                  <a:gd name="connsiteX62" fmla="*/ 728663 w 2200275"/>
                  <a:gd name="connsiteY62" fmla="*/ 731044 h 1445419"/>
                  <a:gd name="connsiteX63" fmla="*/ 728663 w 2200275"/>
                  <a:gd name="connsiteY63" fmla="*/ 750094 h 1445419"/>
                  <a:gd name="connsiteX64" fmla="*/ 700088 w 2200275"/>
                  <a:gd name="connsiteY64" fmla="*/ 750094 h 1445419"/>
                  <a:gd name="connsiteX65" fmla="*/ 700088 w 2200275"/>
                  <a:gd name="connsiteY65" fmla="*/ 769144 h 1445419"/>
                  <a:gd name="connsiteX66" fmla="*/ 647700 w 2200275"/>
                  <a:gd name="connsiteY66" fmla="*/ 769144 h 1445419"/>
                  <a:gd name="connsiteX67" fmla="*/ 647700 w 2200275"/>
                  <a:gd name="connsiteY67" fmla="*/ 809625 h 1445419"/>
                  <a:gd name="connsiteX68" fmla="*/ 595313 w 2200275"/>
                  <a:gd name="connsiteY68" fmla="*/ 809625 h 1445419"/>
                  <a:gd name="connsiteX69" fmla="*/ 595313 w 2200275"/>
                  <a:gd name="connsiteY69" fmla="*/ 831056 h 1445419"/>
                  <a:gd name="connsiteX70" fmla="*/ 533400 w 2200275"/>
                  <a:gd name="connsiteY70" fmla="*/ 831056 h 1445419"/>
                  <a:gd name="connsiteX71" fmla="*/ 533400 w 2200275"/>
                  <a:gd name="connsiteY71" fmla="*/ 852488 h 1445419"/>
                  <a:gd name="connsiteX72" fmla="*/ 481013 w 2200275"/>
                  <a:gd name="connsiteY72" fmla="*/ 852488 h 1445419"/>
                  <a:gd name="connsiteX73" fmla="*/ 481013 w 2200275"/>
                  <a:gd name="connsiteY73" fmla="*/ 888206 h 1445419"/>
                  <a:gd name="connsiteX74" fmla="*/ 454819 w 2200275"/>
                  <a:gd name="connsiteY74" fmla="*/ 888206 h 1445419"/>
                  <a:gd name="connsiteX75" fmla="*/ 454819 w 2200275"/>
                  <a:gd name="connsiteY75" fmla="*/ 916781 h 1445419"/>
                  <a:gd name="connsiteX76" fmla="*/ 404813 w 2200275"/>
                  <a:gd name="connsiteY76" fmla="*/ 916781 h 1445419"/>
                  <a:gd name="connsiteX77" fmla="*/ 404813 w 2200275"/>
                  <a:gd name="connsiteY77" fmla="*/ 988219 h 1445419"/>
                  <a:gd name="connsiteX78" fmla="*/ 381000 w 2200275"/>
                  <a:gd name="connsiteY78" fmla="*/ 988219 h 1445419"/>
                  <a:gd name="connsiteX79" fmla="*/ 381000 w 2200275"/>
                  <a:gd name="connsiteY79" fmla="*/ 1045369 h 1445419"/>
                  <a:gd name="connsiteX80" fmla="*/ 354806 w 2200275"/>
                  <a:gd name="connsiteY80" fmla="*/ 1045369 h 1445419"/>
                  <a:gd name="connsiteX81" fmla="*/ 354806 w 2200275"/>
                  <a:gd name="connsiteY81" fmla="*/ 1073944 h 1445419"/>
                  <a:gd name="connsiteX82" fmla="*/ 335756 w 2200275"/>
                  <a:gd name="connsiteY82" fmla="*/ 1073944 h 1445419"/>
                  <a:gd name="connsiteX83" fmla="*/ 335756 w 2200275"/>
                  <a:gd name="connsiteY83" fmla="*/ 1092994 h 1445419"/>
                  <a:gd name="connsiteX84" fmla="*/ 304800 w 2200275"/>
                  <a:gd name="connsiteY84" fmla="*/ 1092994 h 1445419"/>
                  <a:gd name="connsiteX85" fmla="*/ 304800 w 2200275"/>
                  <a:gd name="connsiteY85" fmla="*/ 1133475 h 1445419"/>
                  <a:gd name="connsiteX86" fmla="*/ 259556 w 2200275"/>
                  <a:gd name="connsiteY86" fmla="*/ 1133475 h 1445419"/>
                  <a:gd name="connsiteX87" fmla="*/ 259556 w 2200275"/>
                  <a:gd name="connsiteY87" fmla="*/ 1154906 h 1445419"/>
                  <a:gd name="connsiteX88" fmla="*/ 233363 w 2200275"/>
                  <a:gd name="connsiteY88" fmla="*/ 1154906 h 1445419"/>
                  <a:gd name="connsiteX89" fmla="*/ 233363 w 2200275"/>
                  <a:gd name="connsiteY89" fmla="*/ 1176338 h 1445419"/>
                  <a:gd name="connsiteX90" fmla="*/ 209550 w 2200275"/>
                  <a:gd name="connsiteY90" fmla="*/ 1176338 h 1445419"/>
                  <a:gd name="connsiteX91" fmla="*/ 209550 w 2200275"/>
                  <a:gd name="connsiteY91" fmla="*/ 1204913 h 1445419"/>
                  <a:gd name="connsiteX92" fmla="*/ 188119 w 2200275"/>
                  <a:gd name="connsiteY92" fmla="*/ 1204913 h 1445419"/>
                  <a:gd name="connsiteX93" fmla="*/ 188119 w 2200275"/>
                  <a:gd name="connsiteY93" fmla="*/ 1226344 h 1445419"/>
                  <a:gd name="connsiteX94" fmla="*/ 173831 w 2200275"/>
                  <a:gd name="connsiteY94" fmla="*/ 1226344 h 1445419"/>
                  <a:gd name="connsiteX95" fmla="*/ 173831 w 2200275"/>
                  <a:gd name="connsiteY95" fmla="*/ 1254919 h 1445419"/>
                  <a:gd name="connsiteX96" fmla="*/ 157163 w 2200275"/>
                  <a:gd name="connsiteY96" fmla="*/ 1254919 h 1445419"/>
                  <a:gd name="connsiteX97" fmla="*/ 157163 w 2200275"/>
                  <a:gd name="connsiteY97" fmla="*/ 1293019 h 1445419"/>
                  <a:gd name="connsiteX98" fmla="*/ 123825 w 2200275"/>
                  <a:gd name="connsiteY98" fmla="*/ 1293019 h 1445419"/>
                  <a:gd name="connsiteX99" fmla="*/ 123825 w 2200275"/>
                  <a:gd name="connsiteY99" fmla="*/ 1319213 h 1445419"/>
                  <a:gd name="connsiteX100" fmla="*/ 100013 w 2200275"/>
                  <a:gd name="connsiteY100" fmla="*/ 1319213 h 1445419"/>
                  <a:gd name="connsiteX101" fmla="*/ 100013 w 2200275"/>
                  <a:gd name="connsiteY101" fmla="*/ 1338263 h 1445419"/>
                  <a:gd name="connsiteX102" fmla="*/ 83344 w 2200275"/>
                  <a:gd name="connsiteY102" fmla="*/ 1338263 h 1445419"/>
                  <a:gd name="connsiteX103" fmla="*/ 83344 w 2200275"/>
                  <a:gd name="connsiteY103" fmla="*/ 1366838 h 1445419"/>
                  <a:gd name="connsiteX104" fmla="*/ 61913 w 2200275"/>
                  <a:gd name="connsiteY104" fmla="*/ 1366838 h 1445419"/>
                  <a:gd name="connsiteX105" fmla="*/ 61913 w 2200275"/>
                  <a:gd name="connsiteY105" fmla="*/ 1383506 h 1445419"/>
                  <a:gd name="connsiteX106" fmla="*/ 45244 w 2200275"/>
                  <a:gd name="connsiteY106" fmla="*/ 1383506 h 1445419"/>
                  <a:gd name="connsiteX107" fmla="*/ 45244 w 2200275"/>
                  <a:gd name="connsiteY107" fmla="*/ 1416844 h 1445419"/>
                  <a:gd name="connsiteX108" fmla="*/ 21431 w 2200275"/>
                  <a:gd name="connsiteY108" fmla="*/ 1416844 h 1445419"/>
                  <a:gd name="connsiteX109" fmla="*/ 21431 w 2200275"/>
                  <a:gd name="connsiteY109" fmla="*/ 1445419 h 1445419"/>
                  <a:gd name="connsiteX110" fmla="*/ 0 w 2200275"/>
                  <a:gd name="connsiteY110" fmla="*/ 1445419 h 1445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2200275" h="1445419">
                    <a:moveTo>
                      <a:pt x="2200275" y="0"/>
                    </a:moveTo>
                    <a:lnTo>
                      <a:pt x="2116931" y="0"/>
                    </a:lnTo>
                    <a:lnTo>
                      <a:pt x="2116931" y="28575"/>
                    </a:lnTo>
                    <a:lnTo>
                      <a:pt x="2088356" y="28575"/>
                    </a:lnTo>
                    <a:lnTo>
                      <a:pt x="2088356" y="50006"/>
                    </a:lnTo>
                    <a:lnTo>
                      <a:pt x="2066925" y="50006"/>
                    </a:lnTo>
                    <a:lnTo>
                      <a:pt x="2066925" y="69056"/>
                    </a:lnTo>
                    <a:lnTo>
                      <a:pt x="2033588" y="69056"/>
                    </a:lnTo>
                    <a:lnTo>
                      <a:pt x="2033588" y="83344"/>
                    </a:lnTo>
                    <a:lnTo>
                      <a:pt x="1931194" y="83344"/>
                    </a:lnTo>
                    <a:lnTo>
                      <a:pt x="1931194" y="111919"/>
                    </a:lnTo>
                    <a:lnTo>
                      <a:pt x="1907381" y="111919"/>
                    </a:lnTo>
                    <a:lnTo>
                      <a:pt x="1907381" y="142875"/>
                    </a:lnTo>
                    <a:lnTo>
                      <a:pt x="1881188" y="142875"/>
                    </a:lnTo>
                    <a:lnTo>
                      <a:pt x="1881188" y="161925"/>
                    </a:lnTo>
                    <a:lnTo>
                      <a:pt x="1862138" y="161925"/>
                    </a:lnTo>
                    <a:lnTo>
                      <a:pt x="1862138" y="185738"/>
                    </a:lnTo>
                    <a:lnTo>
                      <a:pt x="1774031" y="185738"/>
                    </a:lnTo>
                    <a:lnTo>
                      <a:pt x="1774031" y="211931"/>
                    </a:lnTo>
                    <a:lnTo>
                      <a:pt x="1628775" y="211931"/>
                    </a:lnTo>
                    <a:lnTo>
                      <a:pt x="1628775" y="245269"/>
                    </a:lnTo>
                    <a:lnTo>
                      <a:pt x="1602581" y="245269"/>
                    </a:lnTo>
                    <a:lnTo>
                      <a:pt x="1602581" y="266700"/>
                    </a:lnTo>
                    <a:lnTo>
                      <a:pt x="1552575" y="266700"/>
                    </a:lnTo>
                    <a:lnTo>
                      <a:pt x="1552575" y="288131"/>
                    </a:lnTo>
                    <a:lnTo>
                      <a:pt x="1519238" y="288131"/>
                    </a:lnTo>
                    <a:lnTo>
                      <a:pt x="1519238" y="309563"/>
                    </a:lnTo>
                    <a:lnTo>
                      <a:pt x="1502569" y="309563"/>
                    </a:lnTo>
                    <a:lnTo>
                      <a:pt x="1502569" y="328613"/>
                    </a:lnTo>
                    <a:lnTo>
                      <a:pt x="1462088" y="328613"/>
                    </a:lnTo>
                    <a:lnTo>
                      <a:pt x="1462088" y="345281"/>
                    </a:lnTo>
                    <a:lnTo>
                      <a:pt x="1378744" y="345281"/>
                    </a:lnTo>
                    <a:lnTo>
                      <a:pt x="1378744" y="357188"/>
                    </a:lnTo>
                    <a:lnTo>
                      <a:pt x="1333500" y="357188"/>
                    </a:lnTo>
                    <a:lnTo>
                      <a:pt x="1333500" y="381000"/>
                    </a:lnTo>
                    <a:lnTo>
                      <a:pt x="1162050" y="381000"/>
                    </a:lnTo>
                    <a:lnTo>
                      <a:pt x="1162050" y="395288"/>
                    </a:lnTo>
                    <a:lnTo>
                      <a:pt x="1104900" y="395288"/>
                    </a:lnTo>
                    <a:lnTo>
                      <a:pt x="1104900" y="421481"/>
                    </a:lnTo>
                    <a:lnTo>
                      <a:pt x="1088231" y="421481"/>
                    </a:lnTo>
                    <a:lnTo>
                      <a:pt x="1088231" y="438150"/>
                    </a:lnTo>
                    <a:lnTo>
                      <a:pt x="1064419" y="438150"/>
                    </a:lnTo>
                    <a:lnTo>
                      <a:pt x="1064419" y="452438"/>
                    </a:lnTo>
                    <a:lnTo>
                      <a:pt x="1026319" y="452438"/>
                    </a:lnTo>
                    <a:lnTo>
                      <a:pt x="1026319" y="483394"/>
                    </a:lnTo>
                    <a:lnTo>
                      <a:pt x="1012031" y="483394"/>
                    </a:lnTo>
                    <a:lnTo>
                      <a:pt x="1012031" y="504825"/>
                    </a:lnTo>
                    <a:lnTo>
                      <a:pt x="973931" y="504825"/>
                    </a:lnTo>
                    <a:lnTo>
                      <a:pt x="973931" y="547688"/>
                    </a:lnTo>
                    <a:lnTo>
                      <a:pt x="938213" y="547688"/>
                    </a:lnTo>
                    <a:lnTo>
                      <a:pt x="938213" y="576263"/>
                    </a:lnTo>
                    <a:lnTo>
                      <a:pt x="919163" y="576263"/>
                    </a:lnTo>
                    <a:lnTo>
                      <a:pt x="912019" y="583407"/>
                    </a:lnTo>
                    <a:lnTo>
                      <a:pt x="845344" y="583407"/>
                    </a:lnTo>
                    <a:lnTo>
                      <a:pt x="845344" y="611981"/>
                    </a:lnTo>
                    <a:lnTo>
                      <a:pt x="816769" y="611981"/>
                    </a:lnTo>
                    <a:lnTo>
                      <a:pt x="816769" y="623888"/>
                    </a:lnTo>
                    <a:lnTo>
                      <a:pt x="766763" y="623888"/>
                    </a:lnTo>
                    <a:lnTo>
                      <a:pt x="766763" y="659606"/>
                    </a:lnTo>
                    <a:lnTo>
                      <a:pt x="745331" y="659606"/>
                    </a:lnTo>
                    <a:lnTo>
                      <a:pt x="745331" y="704850"/>
                    </a:lnTo>
                    <a:lnTo>
                      <a:pt x="728663" y="704850"/>
                    </a:lnTo>
                    <a:lnTo>
                      <a:pt x="728663" y="731044"/>
                    </a:lnTo>
                    <a:lnTo>
                      <a:pt x="728663" y="750094"/>
                    </a:lnTo>
                    <a:lnTo>
                      <a:pt x="700088" y="750094"/>
                    </a:lnTo>
                    <a:lnTo>
                      <a:pt x="700088" y="769144"/>
                    </a:lnTo>
                    <a:lnTo>
                      <a:pt x="647700" y="769144"/>
                    </a:lnTo>
                    <a:lnTo>
                      <a:pt x="647700" y="809625"/>
                    </a:lnTo>
                    <a:lnTo>
                      <a:pt x="595313" y="809625"/>
                    </a:lnTo>
                    <a:lnTo>
                      <a:pt x="595313" y="831056"/>
                    </a:lnTo>
                    <a:lnTo>
                      <a:pt x="533400" y="831056"/>
                    </a:lnTo>
                    <a:lnTo>
                      <a:pt x="533400" y="852488"/>
                    </a:lnTo>
                    <a:lnTo>
                      <a:pt x="481013" y="852488"/>
                    </a:lnTo>
                    <a:lnTo>
                      <a:pt x="481013" y="888206"/>
                    </a:lnTo>
                    <a:lnTo>
                      <a:pt x="454819" y="888206"/>
                    </a:lnTo>
                    <a:lnTo>
                      <a:pt x="454819" y="916781"/>
                    </a:lnTo>
                    <a:lnTo>
                      <a:pt x="404813" y="916781"/>
                    </a:lnTo>
                    <a:lnTo>
                      <a:pt x="404813" y="988219"/>
                    </a:lnTo>
                    <a:lnTo>
                      <a:pt x="381000" y="988219"/>
                    </a:lnTo>
                    <a:lnTo>
                      <a:pt x="381000" y="1045369"/>
                    </a:lnTo>
                    <a:lnTo>
                      <a:pt x="354806" y="1045369"/>
                    </a:lnTo>
                    <a:lnTo>
                      <a:pt x="354806" y="1073944"/>
                    </a:lnTo>
                    <a:lnTo>
                      <a:pt x="335756" y="1073944"/>
                    </a:lnTo>
                    <a:lnTo>
                      <a:pt x="335756" y="1092994"/>
                    </a:lnTo>
                    <a:lnTo>
                      <a:pt x="304800" y="1092994"/>
                    </a:lnTo>
                    <a:lnTo>
                      <a:pt x="304800" y="1133475"/>
                    </a:lnTo>
                    <a:lnTo>
                      <a:pt x="259556" y="1133475"/>
                    </a:lnTo>
                    <a:lnTo>
                      <a:pt x="259556" y="1154906"/>
                    </a:lnTo>
                    <a:lnTo>
                      <a:pt x="233363" y="1154906"/>
                    </a:lnTo>
                    <a:lnTo>
                      <a:pt x="233363" y="1176338"/>
                    </a:lnTo>
                    <a:lnTo>
                      <a:pt x="209550" y="1176338"/>
                    </a:lnTo>
                    <a:lnTo>
                      <a:pt x="209550" y="1204913"/>
                    </a:lnTo>
                    <a:lnTo>
                      <a:pt x="188119" y="1204913"/>
                    </a:lnTo>
                    <a:lnTo>
                      <a:pt x="188119" y="1226344"/>
                    </a:lnTo>
                    <a:lnTo>
                      <a:pt x="173831" y="1226344"/>
                    </a:lnTo>
                    <a:lnTo>
                      <a:pt x="173831" y="1254919"/>
                    </a:lnTo>
                    <a:lnTo>
                      <a:pt x="157163" y="1254919"/>
                    </a:lnTo>
                    <a:lnTo>
                      <a:pt x="157163" y="1293019"/>
                    </a:lnTo>
                    <a:lnTo>
                      <a:pt x="123825" y="1293019"/>
                    </a:lnTo>
                    <a:lnTo>
                      <a:pt x="123825" y="1319213"/>
                    </a:lnTo>
                    <a:lnTo>
                      <a:pt x="100013" y="1319213"/>
                    </a:lnTo>
                    <a:lnTo>
                      <a:pt x="100013" y="1338263"/>
                    </a:lnTo>
                    <a:lnTo>
                      <a:pt x="83344" y="1338263"/>
                    </a:lnTo>
                    <a:lnTo>
                      <a:pt x="83344" y="1366838"/>
                    </a:lnTo>
                    <a:lnTo>
                      <a:pt x="61913" y="1366838"/>
                    </a:lnTo>
                    <a:lnTo>
                      <a:pt x="61913" y="1383506"/>
                    </a:lnTo>
                    <a:lnTo>
                      <a:pt x="45244" y="1383506"/>
                    </a:lnTo>
                    <a:lnTo>
                      <a:pt x="45244" y="1416844"/>
                    </a:lnTo>
                    <a:lnTo>
                      <a:pt x="21431" y="1416844"/>
                    </a:lnTo>
                    <a:lnTo>
                      <a:pt x="21431" y="1445419"/>
                    </a:lnTo>
                    <a:lnTo>
                      <a:pt x="0" y="1445419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768" name="Freeform 32767"/>
              <p:cNvSpPr/>
              <p:nvPr/>
            </p:nvSpPr>
            <p:spPr>
              <a:xfrm>
                <a:off x="5530281" y="2315189"/>
                <a:ext cx="2439863" cy="873497"/>
              </a:xfrm>
              <a:custGeom>
                <a:avLst/>
                <a:gdLst>
                  <a:gd name="connsiteX0" fmla="*/ 2190750 w 2190750"/>
                  <a:gd name="connsiteY0" fmla="*/ 0 h 873919"/>
                  <a:gd name="connsiteX1" fmla="*/ 2147888 w 2190750"/>
                  <a:gd name="connsiteY1" fmla="*/ 0 h 873919"/>
                  <a:gd name="connsiteX2" fmla="*/ 2147888 w 2190750"/>
                  <a:gd name="connsiteY2" fmla="*/ 38100 h 873919"/>
                  <a:gd name="connsiteX3" fmla="*/ 2119313 w 2190750"/>
                  <a:gd name="connsiteY3" fmla="*/ 38100 h 873919"/>
                  <a:gd name="connsiteX4" fmla="*/ 2119313 w 2190750"/>
                  <a:gd name="connsiteY4" fmla="*/ 50006 h 873919"/>
                  <a:gd name="connsiteX5" fmla="*/ 2028825 w 2190750"/>
                  <a:gd name="connsiteY5" fmla="*/ 50006 h 873919"/>
                  <a:gd name="connsiteX6" fmla="*/ 2028825 w 2190750"/>
                  <a:gd name="connsiteY6" fmla="*/ 59531 h 873919"/>
                  <a:gd name="connsiteX7" fmla="*/ 1909763 w 2190750"/>
                  <a:gd name="connsiteY7" fmla="*/ 59531 h 873919"/>
                  <a:gd name="connsiteX8" fmla="*/ 1909763 w 2190750"/>
                  <a:gd name="connsiteY8" fmla="*/ 76200 h 873919"/>
                  <a:gd name="connsiteX9" fmla="*/ 1909763 w 2190750"/>
                  <a:gd name="connsiteY9" fmla="*/ 76200 h 873919"/>
                  <a:gd name="connsiteX10" fmla="*/ 1881188 w 2190750"/>
                  <a:gd name="connsiteY10" fmla="*/ 76200 h 873919"/>
                  <a:gd name="connsiteX11" fmla="*/ 1881188 w 2190750"/>
                  <a:gd name="connsiteY11" fmla="*/ 90488 h 873919"/>
                  <a:gd name="connsiteX12" fmla="*/ 1859756 w 2190750"/>
                  <a:gd name="connsiteY12" fmla="*/ 90488 h 873919"/>
                  <a:gd name="connsiteX13" fmla="*/ 1859756 w 2190750"/>
                  <a:gd name="connsiteY13" fmla="*/ 104775 h 873919"/>
                  <a:gd name="connsiteX14" fmla="*/ 1790700 w 2190750"/>
                  <a:gd name="connsiteY14" fmla="*/ 104775 h 873919"/>
                  <a:gd name="connsiteX15" fmla="*/ 1790700 w 2190750"/>
                  <a:gd name="connsiteY15" fmla="*/ 104775 h 873919"/>
                  <a:gd name="connsiteX16" fmla="*/ 1650206 w 2190750"/>
                  <a:gd name="connsiteY16" fmla="*/ 104775 h 873919"/>
                  <a:gd name="connsiteX17" fmla="*/ 1650206 w 2190750"/>
                  <a:gd name="connsiteY17" fmla="*/ 121444 h 873919"/>
                  <a:gd name="connsiteX18" fmla="*/ 1631156 w 2190750"/>
                  <a:gd name="connsiteY18" fmla="*/ 121444 h 873919"/>
                  <a:gd name="connsiteX19" fmla="*/ 1631156 w 2190750"/>
                  <a:gd name="connsiteY19" fmla="*/ 133350 h 873919"/>
                  <a:gd name="connsiteX20" fmla="*/ 1547813 w 2190750"/>
                  <a:gd name="connsiteY20" fmla="*/ 133350 h 873919"/>
                  <a:gd name="connsiteX21" fmla="*/ 1547813 w 2190750"/>
                  <a:gd name="connsiteY21" fmla="*/ 145256 h 873919"/>
                  <a:gd name="connsiteX22" fmla="*/ 1495425 w 2190750"/>
                  <a:gd name="connsiteY22" fmla="*/ 145256 h 873919"/>
                  <a:gd name="connsiteX23" fmla="*/ 1500188 w 2190750"/>
                  <a:gd name="connsiteY23" fmla="*/ 150019 h 873919"/>
                  <a:gd name="connsiteX24" fmla="*/ 1464469 w 2190750"/>
                  <a:gd name="connsiteY24" fmla="*/ 150019 h 873919"/>
                  <a:gd name="connsiteX25" fmla="*/ 1464469 w 2190750"/>
                  <a:gd name="connsiteY25" fmla="*/ 164306 h 873919"/>
                  <a:gd name="connsiteX26" fmla="*/ 1431131 w 2190750"/>
                  <a:gd name="connsiteY26" fmla="*/ 164306 h 873919"/>
                  <a:gd name="connsiteX27" fmla="*/ 1431131 w 2190750"/>
                  <a:gd name="connsiteY27" fmla="*/ 178594 h 873919"/>
                  <a:gd name="connsiteX28" fmla="*/ 1354931 w 2190750"/>
                  <a:gd name="connsiteY28" fmla="*/ 178594 h 873919"/>
                  <a:gd name="connsiteX29" fmla="*/ 1354931 w 2190750"/>
                  <a:gd name="connsiteY29" fmla="*/ 190500 h 873919"/>
                  <a:gd name="connsiteX30" fmla="*/ 1333500 w 2190750"/>
                  <a:gd name="connsiteY30" fmla="*/ 190500 h 873919"/>
                  <a:gd name="connsiteX31" fmla="*/ 1333500 w 2190750"/>
                  <a:gd name="connsiteY31" fmla="*/ 209550 h 873919"/>
                  <a:gd name="connsiteX32" fmla="*/ 1316831 w 2190750"/>
                  <a:gd name="connsiteY32" fmla="*/ 209550 h 873919"/>
                  <a:gd name="connsiteX33" fmla="*/ 1316831 w 2190750"/>
                  <a:gd name="connsiteY33" fmla="*/ 228600 h 873919"/>
                  <a:gd name="connsiteX34" fmla="*/ 1269206 w 2190750"/>
                  <a:gd name="connsiteY34" fmla="*/ 228600 h 873919"/>
                  <a:gd name="connsiteX35" fmla="*/ 1269206 w 2190750"/>
                  <a:gd name="connsiteY35" fmla="*/ 264319 h 873919"/>
                  <a:gd name="connsiteX36" fmla="*/ 1240631 w 2190750"/>
                  <a:gd name="connsiteY36" fmla="*/ 264319 h 873919"/>
                  <a:gd name="connsiteX37" fmla="*/ 1240631 w 2190750"/>
                  <a:gd name="connsiteY37" fmla="*/ 273844 h 873919"/>
                  <a:gd name="connsiteX38" fmla="*/ 1102519 w 2190750"/>
                  <a:gd name="connsiteY38" fmla="*/ 273844 h 873919"/>
                  <a:gd name="connsiteX39" fmla="*/ 1102519 w 2190750"/>
                  <a:gd name="connsiteY39" fmla="*/ 295275 h 873919"/>
                  <a:gd name="connsiteX40" fmla="*/ 1066800 w 2190750"/>
                  <a:gd name="connsiteY40" fmla="*/ 295275 h 873919"/>
                  <a:gd name="connsiteX41" fmla="*/ 1066800 w 2190750"/>
                  <a:gd name="connsiteY41" fmla="*/ 309563 h 873919"/>
                  <a:gd name="connsiteX42" fmla="*/ 1042988 w 2190750"/>
                  <a:gd name="connsiteY42" fmla="*/ 309563 h 873919"/>
                  <a:gd name="connsiteX43" fmla="*/ 1042988 w 2190750"/>
                  <a:gd name="connsiteY43" fmla="*/ 338138 h 873919"/>
                  <a:gd name="connsiteX44" fmla="*/ 1021556 w 2190750"/>
                  <a:gd name="connsiteY44" fmla="*/ 338138 h 873919"/>
                  <a:gd name="connsiteX45" fmla="*/ 1021556 w 2190750"/>
                  <a:gd name="connsiteY45" fmla="*/ 361950 h 873919"/>
                  <a:gd name="connsiteX46" fmla="*/ 988219 w 2190750"/>
                  <a:gd name="connsiteY46" fmla="*/ 361950 h 873919"/>
                  <a:gd name="connsiteX47" fmla="*/ 988219 w 2190750"/>
                  <a:gd name="connsiteY47" fmla="*/ 388144 h 873919"/>
                  <a:gd name="connsiteX48" fmla="*/ 919163 w 2190750"/>
                  <a:gd name="connsiteY48" fmla="*/ 388144 h 873919"/>
                  <a:gd name="connsiteX49" fmla="*/ 919163 w 2190750"/>
                  <a:gd name="connsiteY49" fmla="*/ 409575 h 873919"/>
                  <a:gd name="connsiteX50" fmla="*/ 883444 w 2190750"/>
                  <a:gd name="connsiteY50" fmla="*/ 409575 h 873919"/>
                  <a:gd name="connsiteX51" fmla="*/ 883444 w 2190750"/>
                  <a:gd name="connsiteY51" fmla="*/ 421481 h 873919"/>
                  <a:gd name="connsiteX52" fmla="*/ 800100 w 2190750"/>
                  <a:gd name="connsiteY52" fmla="*/ 421481 h 873919"/>
                  <a:gd name="connsiteX53" fmla="*/ 800100 w 2190750"/>
                  <a:gd name="connsiteY53" fmla="*/ 438150 h 873919"/>
                  <a:gd name="connsiteX54" fmla="*/ 769144 w 2190750"/>
                  <a:gd name="connsiteY54" fmla="*/ 438150 h 873919"/>
                  <a:gd name="connsiteX55" fmla="*/ 769144 w 2190750"/>
                  <a:gd name="connsiteY55" fmla="*/ 454819 h 873919"/>
                  <a:gd name="connsiteX56" fmla="*/ 740569 w 2190750"/>
                  <a:gd name="connsiteY56" fmla="*/ 454819 h 873919"/>
                  <a:gd name="connsiteX57" fmla="*/ 740569 w 2190750"/>
                  <a:gd name="connsiteY57" fmla="*/ 454819 h 873919"/>
                  <a:gd name="connsiteX58" fmla="*/ 740569 w 2190750"/>
                  <a:gd name="connsiteY58" fmla="*/ 471488 h 873919"/>
                  <a:gd name="connsiteX59" fmla="*/ 704850 w 2190750"/>
                  <a:gd name="connsiteY59" fmla="*/ 471488 h 873919"/>
                  <a:gd name="connsiteX60" fmla="*/ 704850 w 2190750"/>
                  <a:gd name="connsiteY60" fmla="*/ 483394 h 873919"/>
                  <a:gd name="connsiteX61" fmla="*/ 671513 w 2190750"/>
                  <a:gd name="connsiteY61" fmla="*/ 483394 h 873919"/>
                  <a:gd name="connsiteX62" fmla="*/ 671513 w 2190750"/>
                  <a:gd name="connsiteY62" fmla="*/ 497681 h 873919"/>
                  <a:gd name="connsiteX63" fmla="*/ 607219 w 2190750"/>
                  <a:gd name="connsiteY63" fmla="*/ 497681 h 873919"/>
                  <a:gd name="connsiteX64" fmla="*/ 607219 w 2190750"/>
                  <a:gd name="connsiteY64" fmla="*/ 507206 h 873919"/>
                  <a:gd name="connsiteX65" fmla="*/ 592931 w 2190750"/>
                  <a:gd name="connsiteY65" fmla="*/ 507206 h 873919"/>
                  <a:gd name="connsiteX66" fmla="*/ 592931 w 2190750"/>
                  <a:gd name="connsiteY66" fmla="*/ 507206 h 873919"/>
                  <a:gd name="connsiteX67" fmla="*/ 561975 w 2190750"/>
                  <a:gd name="connsiteY67" fmla="*/ 507206 h 873919"/>
                  <a:gd name="connsiteX68" fmla="*/ 561975 w 2190750"/>
                  <a:gd name="connsiteY68" fmla="*/ 526256 h 873919"/>
                  <a:gd name="connsiteX69" fmla="*/ 481013 w 2190750"/>
                  <a:gd name="connsiteY69" fmla="*/ 526256 h 873919"/>
                  <a:gd name="connsiteX70" fmla="*/ 481013 w 2190750"/>
                  <a:gd name="connsiteY70" fmla="*/ 542925 h 873919"/>
                  <a:gd name="connsiteX71" fmla="*/ 442913 w 2190750"/>
                  <a:gd name="connsiteY71" fmla="*/ 542925 h 873919"/>
                  <a:gd name="connsiteX72" fmla="*/ 442913 w 2190750"/>
                  <a:gd name="connsiteY72" fmla="*/ 554831 h 873919"/>
                  <a:gd name="connsiteX73" fmla="*/ 411956 w 2190750"/>
                  <a:gd name="connsiteY73" fmla="*/ 554831 h 873919"/>
                  <a:gd name="connsiteX74" fmla="*/ 411956 w 2190750"/>
                  <a:gd name="connsiteY74" fmla="*/ 583406 h 873919"/>
                  <a:gd name="connsiteX75" fmla="*/ 385763 w 2190750"/>
                  <a:gd name="connsiteY75" fmla="*/ 583406 h 873919"/>
                  <a:gd name="connsiteX76" fmla="*/ 385763 w 2190750"/>
                  <a:gd name="connsiteY76" fmla="*/ 602456 h 873919"/>
                  <a:gd name="connsiteX77" fmla="*/ 366713 w 2190750"/>
                  <a:gd name="connsiteY77" fmla="*/ 602456 h 873919"/>
                  <a:gd name="connsiteX78" fmla="*/ 366713 w 2190750"/>
                  <a:gd name="connsiteY78" fmla="*/ 623888 h 873919"/>
                  <a:gd name="connsiteX79" fmla="*/ 307181 w 2190750"/>
                  <a:gd name="connsiteY79" fmla="*/ 623888 h 873919"/>
                  <a:gd name="connsiteX80" fmla="*/ 307181 w 2190750"/>
                  <a:gd name="connsiteY80" fmla="*/ 638175 h 873919"/>
                  <a:gd name="connsiteX81" fmla="*/ 280988 w 2190750"/>
                  <a:gd name="connsiteY81" fmla="*/ 638175 h 873919"/>
                  <a:gd name="connsiteX82" fmla="*/ 280988 w 2190750"/>
                  <a:gd name="connsiteY82" fmla="*/ 647700 h 873919"/>
                  <a:gd name="connsiteX83" fmla="*/ 257175 w 2190750"/>
                  <a:gd name="connsiteY83" fmla="*/ 647700 h 873919"/>
                  <a:gd name="connsiteX84" fmla="*/ 257175 w 2190750"/>
                  <a:gd name="connsiteY84" fmla="*/ 676275 h 873919"/>
                  <a:gd name="connsiteX85" fmla="*/ 209550 w 2190750"/>
                  <a:gd name="connsiteY85" fmla="*/ 676275 h 873919"/>
                  <a:gd name="connsiteX86" fmla="*/ 209550 w 2190750"/>
                  <a:gd name="connsiteY86" fmla="*/ 692944 h 873919"/>
                  <a:gd name="connsiteX87" fmla="*/ 192881 w 2190750"/>
                  <a:gd name="connsiteY87" fmla="*/ 692944 h 873919"/>
                  <a:gd name="connsiteX88" fmla="*/ 192881 w 2190750"/>
                  <a:gd name="connsiteY88" fmla="*/ 711994 h 873919"/>
                  <a:gd name="connsiteX89" fmla="*/ 176213 w 2190750"/>
                  <a:gd name="connsiteY89" fmla="*/ 711994 h 873919"/>
                  <a:gd name="connsiteX90" fmla="*/ 176213 w 2190750"/>
                  <a:gd name="connsiteY90" fmla="*/ 738188 h 873919"/>
                  <a:gd name="connsiteX91" fmla="*/ 161925 w 2190750"/>
                  <a:gd name="connsiteY91" fmla="*/ 738188 h 873919"/>
                  <a:gd name="connsiteX92" fmla="*/ 161925 w 2190750"/>
                  <a:gd name="connsiteY92" fmla="*/ 754856 h 873919"/>
                  <a:gd name="connsiteX93" fmla="*/ 142875 w 2190750"/>
                  <a:gd name="connsiteY93" fmla="*/ 754856 h 873919"/>
                  <a:gd name="connsiteX94" fmla="*/ 142875 w 2190750"/>
                  <a:gd name="connsiteY94" fmla="*/ 783431 h 873919"/>
                  <a:gd name="connsiteX95" fmla="*/ 107156 w 2190750"/>
                  <a:gd name="connsiteY95" fmla="*/ 783431 h 873919"/>
                  <a:gd name="connsiteX96" fmla="*/ 107156 w 2190750"/>
                  <a:gd name="connsiteY96" fmla="*/ 807244 h 873919"/>
                  <a:gd name="connsiteX97" fmla="*/ 83344 w 2190750"/>
                  <a:gd name="connsiteY97" fmla="*/ 807244 h 873919"/>
                  <a:gd name="connsiteX98" fmla="*/ 83344 w 2190750"/>
                  <a:gd name="connsiteY98" fmla="*/ 819150 h 873919"/>
                  <a:gd name="connsiteX99" fmla="*/ 69056 w 2190750"/>
                  <a:gd name="connsiteY99" fmla="*/ 819150 h 873919"/>
                  <a:gd name="connsiteX100" fmla="*/ 69056 w 2190750"/>
                  <a:gd name="connsiteY100" fmla="*/ 833438 h 873919"/>
                  <a:gd name="connsiteX101" fmla="*/ 45244 w 2190750"/>
                  <a:gd name="connsiteY101" fmla="*/ 833438 h 873919"/>
                  <a:gd name="connsiteX102" fmla="*/ 45244 w 2190750"/>
                  <a:gd name="connsiteY102" fmla="*/ 854869 h 873919"/>
                  <a:gd name="connsiteX103" fmla="*/ 23813 w 2190750"/>
                  <a:gd name="connsiteY103" fmla="*/ 854869 h 873919"/>
                  <a:gd name="connsiteX104" fmla="*/ 23813 w 2190750"/>
                  <a:gd name="connsiteY104" fmla="*/ 873919 h 873919"/>
                  <a:gd name="connsiteX105" fmla="*/ 0 w 2190750"/>
                  <a:gd name="connsiteY105" fmla="*/ 873919 h 873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190750" h="873919">
                    <a:moveTo>
                      <a:pt x="2190750" y="0"/>
                    </a:moveTo>
                    <a:lnTo>
                      <a:pt x="2147888" y="0"/>
                    </a:lnTo>
                    <a:lnTo>
                      <a:pt x="2147888" y="38100"/>
                    </a:lnTo>
                    <a:lnTo>
                      <a:pt x="2119313" y="38100"/>
                    </a:lnTo>
                    <a:lnTo>
                      <a:pt x="2119313" y="50006"/>
                    </a:lnTo>
                    <a:lnTo>
                      <a:pt x="2028825" y="50006"/>
                    </a:lnTo>
                    <a:lnTo>
                      <a:pt x="2028825" y="59531"/>
                    </a:lnTo>
                    <a:lnTo>
                      <a:pt x="1909763" y="59531"/>
                    </a:lnTo>
                    <a:lnTo>
                      <a:pt x="1909763" y="76200"/>
                    </a:lnTo>
                    <a:lnTo>
                      <a:pt x="1909763" y="76200"/>
                    </a:lnTo>
                    <a:lnTo>
                      <a:pt x="1881188" y="76200"/>
                    </a:lnTo>
                    <a:lnTo>
                      <a:pt x="1881188" y="90488"/>
                    </a:lnTo>
                    <a:lnTo>
                      <a:pt x="1859756" y="90488"/>
                    </a:lnTo>
                    <a:lnTo>
                      <a:pt x="1859756" y="104775"/>
                    </a:lnTo>
                    <a:lnTo>
                      <a:pt x="1790700" y="104775"/>
                    </a:lnTo>
                    <a:lnTo>
                      <a:pt x="1790700" y="104775"/>
                    </a:lnTo>
                    <a:lnTo>
                      <a:pt x="1650206" y="104775"/>
                    </a:lnTo>
                    <a:lnTo>
                      <a:pt x="1650206" y="121444"/>
                    </a:lnTo>
                    <a:lnTo>
                      <a:pt x="1631156" y="121444"/>
                    </a:lnTo>
                    <a:lnTo>
                      <a:pt x="1631156" y="133350"/>
                    </a:lnTo>
                    <a:lnTo>
                      <a:pt x="1547813" y="133350"/>
                    </a:lnTo>
                    <a:lnTo>
                      <a:pt x="1547813" y="145256"/>
                    </a:lnTo>
                    <a:lnTo>
                      <a:pt x="1495425" y="145256"/>
                    </a:lnTo>
                    <a:lnTo>
                      <a:pt x="1500188" y="150019"/>
                    </a:lnTo>
                    <a:lnTo>
                      <a:pt x="1464469" y="150019"/>
                    </a:lnTo>
                    <a:lnTo>
                      <a:pt x="1464469" y="164306"/>
                    </a:lnTo>
                    <a:lnTo>
                      <a:pt x="1431131" y="164306"/>
                    </a:lnTo>
                    <a:lnTo>
                      <a:pt x="1431131" y="178594"/>
                    </a:lnTo>
                    <a:lnTo>
                      <a:pt x="1354931" y="178594"/>
                    </a:lnTo>
                    <a:lnTo>
                      <a:pt x="1354931" y="190500"/>
                    </a:lnTo>
                    <a:lnTo>
                      <a:pt x="1333500" y="190500"/>
                    </a:lnTo>
                    <a:lnTo>
                      <a:pt x="1333500" y="209550"/>
                    </a:lnTo>
                    <a:lnTo>
                      <a:pt x="1316831" y="209550"/>
                    </a:lnTo>
                    <a:lnTo>
                      <a:pt x="1316831" y="228600"/>
                    </a:lnTo>
                    <a:lnTo>
                      <a:pt x="1269206" y="228600"/>
                    </a:lnTo>
                    <a:lnTo>
                      <a:pt x="1269206" y="264319"/>
                    </a:lnTo>
                    <a:lnTo>
                      <a:pt x="1240631" y="264319"/>
                    </a:lnTo>
                    <a:lnTo>
                      <a:pt x="1240631" y="273844"/>
                    </a:lnTo>
                    <a:lnTo>
                      <a:pt x="1102519" y="273844"/>
                    </a:lnTo>
                    <a:lnTo>
                      <a:pt x="1102519" y="295275"/>
                    </a:lnTo>
                    <a:lnTo>
                      <a:pt x="1066800" y="295275"/>
                    </a:lnTo>
                    <a:lnTo>
                      <a:pt x="1066800" y="309563"/>
                    </a:lnTo>
                    <a:lnTo>
                      <a:pt x="1042988" y="309563"/>
                    </a:lnTo>
                    <a:lnTo>
                      <a:pt x="1042988" y="338138"/>
                    </a:lnTo>
                    <a:lnTo>
                      <a:pt x="1021556" y="338138"/>
                    </a:lnTo>
                    <a:lnTo>
                      <a:pt x="1021556" y="361950"/>
                    </a:lnTo>
                    <a:lnTo>
                      <a:pt x="988219" y="361950"/>
                    </a:lnTo>
                    <a:lnTo>
                      <a:pt x="988219" y="388144"/>
                    </a:lnTo>
                    <a:lnTo>
                      <a:pt x="919163" y="388144"/>
                    </a:lnTo>
                    <a:lnTo>
                      <a:pt x="919163" y="409575"/>
                    </a:lnTo>
                    <a:lnTo>
                      <a:pt x="883444" y="409575"/>
                    </a:lnTo>
                    <a:lnTo>
                      <a:pt x="883444" y="421481"/>
                    </a:lnTo>
                    <a:lnTo>
                      <a:pt x="800100" y="421481"/>
                    </a:lnTo>
                    <a:lnTo>
                      <a:pt x="800100" y="438150"/>
                    </a:lnTo>
                    <a:lnTo>
                      <a:pt x="769144" y="438150"/>
                    </a:lnTo>
                    <a:lnTo>
                      <a:pt x="769144" y="454819"/>
                    </a:lnTo>
                    <a:lnTo>
                      <a:pt x="740569" y="454819"/>
                    </a:lnTo>
                    <a:lnTo>
                      <a:pt x="740569" y="454819"/>
                    </a:lnTo>
                    <a:lnTo>
                      <a:pt x="740569" y="471488"/>
                    </a:lnTo>
                    <a:lnTo>
                      <a:pt x="704850" y="471488"/>
                    </a:lnTo>
                    <a:lnTo>
                      <a:pt x="704850" y="483394"/>
                    </a:lnTo>
                    <a:lnTo>
                      <a:pt x="671513" y="483394"/>
                    </a:lnTo>
                    <a:lnTo>
                      <a:pt x="671513" y="497681"/>
                    </a:lnTo>
                    <a:lnTo>
                      <a:pt x="607219" y="497681"/>
                    </a:lnTo>
                    <a:lnTo>
                      <a:pt x="607219" y="507206"/>
                    </a:lnTo>
                    <a:lnTo>
                      <a:pt x="592931" y="507206"/>
                    </a:lnTo>
                    <a:lnTo>
                      <a:pt x="592931" y="507206"/>
                    </a:lnTo>
                    <a:lnTo>
                      <a:pt x="561975" y="507206"/>
                    </a:lnTo>
                    <a:lnTo>
                      <a:pt x="561975" y="526256"/>
                    </a:lnTo>
                    <a:lnTo>
                      <a:pt x="481013" y="526256"/>
                    </a:lnTo>
                    <a:lnTo>
                      <a:pt x="481013" y="542925"/>
                    </a:lnTo>
                    <a:lnTo>
                      <a:pt x="442913" y="542925"/>
                    </a:lnTo>
                    <a:lnTo>
                      <a:pt x="442913" y="554831"/>
                    </a:lnTo>
                    <a:lnTo>
                      <a:pt x="411956" y="554831"/>
                    </a:lnTo>
                    <a:lnTo>
                      <a:pt x="411956" y="583406"/>
                    </a:lnTo>
                    <a:lnTo>
                      <a:pt x="385763" y="583406"/>
                    </a:lnTo>
                    <a:lnTo>
                      <a:pt x="385763" y="602456"/>
                    </a:lnTo>
                    <a:lnTo>
                      <a:pt x="366713" y="602456"/>
                    </a:lnTo>
                    <a:lnTo>
                      <a:pt x="366713" y="623888"/>
                    </a:lnTo>
                    <a:lnTo>
                      <a:pt x="307181" y="623888"/>
                    </a:lnTo>
                    <a:lnTo>
                      <a:pt x="307181" y="638175"/>
                    </a:lnTo>
                    <a:lnTo>
                      <a:pt x="280988" y="638175"/>
                    </a:lnTo>
                    <a:lnTo>
                      <a:pt x="280988" y="647700"/>
                    </a:lnTo>
                    <a:lnTo>
                      <a:pt x="257175" y="647700"/>
                    </a:lnTo>
                    <a:lnTo>
                      <a:pt x="257175" y="676275"/>
                    </a:lnTo>
                    <a:lnTo>
                      <a:pt x="209550" y="676275"/>
                    </a:lnTo>
                    <a:lnTo>
                      <a:pt x="209550" y="692944"/>
                    </a:lnTo>
                    <a:lnTo>
                      <a:pt x="192881" y="692944"/>
                    </a:lnTo>
                    <a:lnTo>
                      <a:pt x="192881" y="711994"/>
                    </a:lnTo>
                    <a:lnTo>
                      <a:pt x="176213" y="711994"/>
                    </a:lnTo>
                    <a:lnTo>
                      <a:pt x="176213" y="738188"/>
                    </a:lnTo>
                    <a:lnTo>
                      <a:pt x="161925" y="738188"/>
                    </a:lnTo>
                    <a:lnTo>
                      <a:pt x="161925" y="754856"/>
                    </a:lnTo>
                    <a:lnTo>
                      <a:pt x="142875" y="754856"/>
                    </a:lnTo>
                    <a:lnTo>
                      <a:pt x="142875" y="783431"/>
                    </a:lnTo>
                    <a:lnTo>
                      <a:pt x="107156" y="783431"/>
                    </a:lnTo>
                    <a:lnTo>
                      <a:pt x="107156" y="807244"/>
                    </a:lnTo>
                    <a:lnTo>
                      <a:pt x="83344" y="807244"/>
                    </a:lnTo>
                    <a:lnTo>
                      <a:pt x="83344" y="819150"/>
                    </a:lnTo>
                    <a:lnTo>
                      <a:pt x="69056" y="819150"/>
                    </a:lnTo>
                    <a:lnTo>
                      <a:pt x="69056" y="833438"/>
                    </a:lnTo>
                    <a:lnTo>
                      <a:pt x="45244" y="833438"/>
                    </a:lnTo>
                    <a:lnTo>
                      <a:pt x="45244" y="854869"/>
                    </a:lnTo>
                    <a:lnTo>
                      <a:pt x="23813" y="854869"/>
                    </a:lnTo>
                    <a:lnTo>
                      <a:pt x="23813" y="873919"/>
                    </a:lnTo>
                    <a:lnTo>
                      <a:pt x="0" y="873919"/>
                    </a:ln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4731" name="Rectangle 236"/>
              <p:cNvSpPr>
                <a:spLocks noChangeArrowheads="1"/>
              </p:cNvSpPr>
              <p:nvPr/>
            </p:nvSpPr>
            <p:spPr bwMode="auto">
              <a:xfrm>
                <a:off x="5466084" y="1552341"/>
                <a:ext cx="1288220" cy="495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Adjusted</a:t>
                </a:r>
                <a:r>
                  <a:rPr lang="en-US" sz="900" b="1" baseline="30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†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HR=0.50</a:t>
                </a:r>
                <a:r>
                  <a:rPr 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900" b="1" i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&lt;</a:t>
                </a:r>
                <a:r>
                  <a:rPr lang="en-GB" sz="9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0.0001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Risk Reduction: </a:t>
                </a:r>
                <a:r>
                  <a:rPr lang="en-US" sz="9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50%</a:t>
                </a:r>
                <a:endParaRPr lang="en-US" sz="9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4703" name="TextBox 117"/>
            <p:cNvSpPr txBox="1">
              <a:spLocks noChangeArrowheads="1"/>
            </p:cNvSpPr>
            <p:nvPr/>
          </p:nvSpPr>
          <p:spPr bwMode="auto">
            <a:xfrm>
              <a:off x="5169251" y="2733927"/>
              <a:ext cx="349547" cy="26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284704" name="TextBox 118"/>
            <p:cNvSpPr txBox="1">
              <a:spLocks noChangeArrowheads="1"/>
            </p:cNvSpPr>
            <p:nvPr/>
          </p:nvSpPr>
          <p:spPr bwMode="auto">
            <a:xfrm>
              <a:off x="5169251" y="2383055"/>
              <a:ext cx="349547" cy="26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284705" name="TextBox 119"/>
            <p:cNvSpPr txBox="1">
              <a:spLocks noChangeArrowheads="1"/>
            </p:cNvSpPr>
            <p:nvPr/>
          </p:nvSpPr>
          <p:spPr bwMode="auto">
            <a:xfrm>
              <a:off x="5169251" y="2032183"/>
              <a:ext cx="349547" cy="26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284706" name="TextBox 120"/>
            <p:cNvSpPr txBox="1">
              <a:spLocks noChangeArrowheads="1"/>
            </p:cNvSpPr>
            <p:nvPr/>
          </p:nvSpPr>
          <p:spPr bwMode="auto">
            <a:xfrm>
              <a:off x="5169251" y="1681309"/>
              <a:ext cx="349547" cy="26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284707" name="TextBox 121"/>
            <p:cNvSpPr txBox="1">
              <a:spLocks noChangeArrowheads="1"/>
            </p:cNvSpPr>
            <p:nvPr/>
          </p:nvSpPr>
          <p:spPr bwMode="auto">
            <a:xfrm>
              <a:off x="5169251" y="1330438"/>
              <a:ext cx="349547" cy="26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sp>
        <p:nvSpPr>
          <p:cNvPr id="284678" name="Rectangle 12"/>
          <p:cNvSpPr>
            <a:spLocks noChangeArrowheads="1"/>
          </p:cNvSpPr>
          <p:nvPr/>
        </p:nvSpPr>
        <p:spPr bwMode="auto">
          <a:xfrm>
            <a:off x="376429" y="5762446"/>
            <a:ext cx="8526865" cy="79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SzPct val="65000"/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*Adjusted for age, type of initial event, </a:t>
            </a:r>
            <a:r>
              <a:rPr lang="en-GB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 lesion volume, </a:t>
            </a: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number of Gd+ lesions; </a:t>
            </a:r>
            <a:r>
              <a:rPr lang="en-GB" sz="1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adjusted for age, sex, type of initial event, steroid use, </a:t>
            </a:r>
            <a:r>
              <a:rPr lang="en-GB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 lesion volume, </a:t>
            </a: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number of Gd+ lesions; </a:t>
            </a:r>
            <a:r>
              <a:rPr lang="en-GB" sz="1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adjusted for </a:t>
            </a:r>
            <a:r>
              <a:rPr lang="en-GB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randomisation </a:t>
            </a: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stratification factors; </a:t>
            </a:r>
            <a:r>
              <a:rPr lang="en-GB" sz="1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</a:t>
            </a: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HR over 3 years. </a:t>
            </a:r>
            <a:endParaRPr lang="en-GB" sz="1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SzPct val="65000"/>
            </a:pP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DMT=disease-modifying therapy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IFN</a:t>
            </a:r>
            <a:r>
              <a:rPr lang="el-GR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=interferon beta; HR=hazard ratio; CDMS=clinically definite MS; GA=</a:t>
            </a:r>
            <a:r>
              <a:rPr lang="en-US" sz="1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glatiramer</a:t>
            </a: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acetate.</a:t>
            </a:r>
          </a:p>
          <a:p>
            <a:pPr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SzPct val="65000"/>
            </a:pPr>
            <a:r>
              <a:rPr lang="en-US" sz="1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Kinkel</a:t>
            </a: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 et al. Presented at AAN; April 28–May 5, 2007; Boston, MA. </a:t>
            </a: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P04.270; </a:t>
            </a:r>
            <a:r>
              <a:rPr lang="en-US" sz="1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Kappos</a:t>
            </a: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et al. </a:t>
            </a:r>
            <a:r>
              <a:rPr lang="en-US" sz="1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Neurology.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2006;67:1242-1249;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 et al. </a:t>
            </a:r>
            <a:r>
              <a:rPr lang="en-US" sz="1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Lancet. </a:t>
            </a: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2009;374:1503-1511; </a:t>
            </a:r>
            <a:r>
              <a:rPr lang="en-US" sz="1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</a:t>
            </a: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et al. Presented at AAN; April 9–16, 2011; Honolulu, HI. P07.194.</a:t>
            </a:r>
          </a:p>
        </p:txBody>
      </p:sp>
    </p:spTree>
    <p:extLst>
      <p:ext uri="{BB962C8B-B14F-4D97-AF65-F5344CB8AC3E}">
        <p14:creationId xmlns:p14="http://schemas.microsoft.com/office/powerpoint/2010/main" xmlns="" val="1893360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Αποτελεσματικότητα και Ασφάλεια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Time to SPMS over 16 years</a:t>
            </a:r>
            <a:endParaRPr lang="de-DE" sz="2800" b="1" dirty="0" smtClean="0"/>
          </a:p>
        </p:txBody>
      </p:sp>
      <p:sp>
        <p:nvSpPr>
          <p:cNvPr id="290819" name="Line 3"/>
          <p:cNvSpPr>
            <a:spLocks noChangeShapeType="1"/>
          </p:cNvSpPr>
          <p:nvPr/>
        </p:nvSpPr>
        <p:spPr bwMode="auto">
          <a:xfrm flipV="1">
            <a:off x="1184275" y="2547938"/>
            <a:ext cx="7375525" cy="1125537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 rot="-5400000">
            <a:off x="-1233147" y="3771321"/>
            <a:ext cx="3595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Time to SPMS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diagnosis</a:t>
            </a:r>
            <a:r>
              <a:rPr lang="de-DE" dirty="0"/>
              <a:t> (</a:t>
            </a:r>
            <a:r>
              <a:rPr lang="de-DE" dirty="0" err="1"/>
              <a:t>years</a:t>
            </a:r>
            <a:r>
              <a:rPr lang="de-DE" dirty="0"/>
              <a:t>)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131840" y="5949280"/>
            <a:ext cx="323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/>
              <a:t>Exposure</a:t>
            </a:r>
            <a:r>
              <a:rPr lang="de-DE" dirty="0"/>
              <a:t> to </a:t>
            </a:r>
            <a:r>
              <a:rPr lang="de-DE" dirty="0" err="1"/>
              <a:t>Betaferon</a:t>
            </a:r>
            <a:r>
              <a:rPr lang="de-DE" dirty="0"/>
              <a:t> (</a:t>
            </a:r>
            <a:r>
              <a:rPr lang="de-DE" dirty="0" err="1"/>
              <a:t>years</a:t>
            </a:r>
            <a:r>
              <a:rPr lang="de-DE" dirty="0"/>
              <a:t>)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683568" y="1340768"/>
            <a:ext cx="82296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rgbClr val="D56D84"/>
              </a:buClr>
              <a:buFontTx/>
              <a:buChar char="–"/>
            </a:pPr>
            <a:r>
              <a:rPr lang="en-US" sz="2200" dirty="0">
                <a:latin typeface="Tahoma" pitchFamily="34" charset="0"/>
              </a:rPr>
              <a:t>Patients on long-term treatment with </a:t>
            </a:r>
            <a:r>
              <a:rPr lang="en-US" sz="2400" dirty="0" smtClean="0"/>
              <a:t>Interferon beta 1-b</a:t>
            </a:r>
            <a:r>
              <a:rPr lang="en-US" sz="2200" dirty="0" smtClean="0">
                <a:latin typeface="Tahoma" pitchFamily="34" charset="0"/>
              </a:rPr>
              <a:t> </a:t>
            </a:r>
            <a:r>
              <a:rPr lang="en-US" sz="2200" dirty="0">
                <a:latin typeface="Tahoma" pitchFamily="34" charset="0"/>
              </a:rPr>
              <a:t>had a </a:t>
            </a:r>
            <a:r>
              <a:rPr lang="en-US" sz="2200" dirty="0">
                <a:solidFill>
                  <a:srgbClr val="FF0000"/>
                </a:solidFill>
                <a:latin typeface="Tahoma" pitchFamily="34" charset="0"/>
              </a:rPr>
              <a:t>significant delay of 6.6 years to reach SPMS </a:t>
            </a:r>
            <a:r>
              <a:rPr lang="en-US" sz="2200" dirty="0">
                <a:latin typeface="Tahoma" pitchFamily="34" charset="0"/>
              </a:rPr>
              <a:t>compared to untreated patients</a:t>
            </a:r>
          </a:p>
        </p:txBody>
      </p:sp>
      <p:sp>
        <p:nvSpPr>
          <p:cNvPr id="14343" name="Line 10"/>
          <p:cNvSpPr>
            <a:spLocks noChangeShapeType="1"/>
          </p:cNvSpPr>
          <p:nvPr/>
        </p:nvSpPr>
        <p:spPr bwMode="auto">
          <a:xfrm flipV="1">
            <a:off x="1184275" y="3673475"/>
            <a:ext cx="7300913" cy="142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44" name="Line 11"/>
          <p:cNvSpPr>
            <a:spLocks noChangeShapeType="1"/>
          </p:cNvSpPr>
          <p:nvPr/>
        </p:nvSpPr>
        <p:spPr bwMode="auto">
          <a:xfrm flipV="1">
            <a:off x="8513763" y="3195638"/>
            <a:ext cx="0" cy="477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8121308" y="2592388"/>
            <a:ext cx="6944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200" dirty="0"/>
              <a:t>+6.6</a:t>
            </a:r>
          </a:p>
          <a:p>
            <a:pPr algn="ctr"/>
            <a:r>
              <a:rPr lang="de-DE" sz="1200" dirty="0" err="1"/>
              <a:t>Years</a:t>
            </a:r>
            <a:endParaRPr lang="de-DE" sz="1200" dirty="0"/>
          </a:p>
          <a:p>
            <a:pPr algn="ctr"/>
            <a:r>
              <a:rPr lang="de-DE" sz="1200" dirty="0"/>
              <a:t>P=0.003</a:t>
            </a:r>
          </a:p>
        </p:txBody>
      </p:sp>
      <p:sp>
        <p:nvSpPr>
          <p:cNvPr id="14346" name="AutoShape 13"/>
          <p:cNvSpPr>
            <a:spLocks noChangeAspect="1" noChangeArrowheads="1" noTextEdit="1"/>
          </p:cNvSpPr>
          <p:nvPr/>
        </p:nvSpPr>
        <p:spPr bwMode="auto">
          <a:xfrm>
            <a:off x="683568" y="836712"/>
            <a:ext cx="76819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47" name="Line 14"/>
          <p:cNvSpPr>
            <a:spLocks noChangeShapeType="1"/>
          </p:cNvSpPr>
          <p:nvPr/>
        </p:nvSpPr>
        <p:spPr bwMode="auto">
          <a:xfrm>
            <a:off x="1160463" y="2216150"/>
            <a:ext cx="1587" cy="3413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48" name="Line 15"/>
          <p:cNvSpPr>
            <a:spLocks noChangeShapeType="1"/>
          </p:cNvSpPr>
          <p:nvPr/>
        </p:nvSpPr>
        <p:spPr bwMode="auto">
          <a:xfrm>
            <a:off x="1108075" y="5629275"/>
            <a:ext cx="523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49" name="Line 16"/>
          <p:cNvSpPr>
            <a:spLocks noChangeShapeType="1"/>
          </p:cNvSpPr>
          <p:nvPr/>
        </p:nvSpPr>
        <p:spPr bwMode="auto">
          <a:xfrm>
            <a:off x="1108075" y="5291138"/>
            <a:ext cx="523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50" name="Line 17"/>
          <p:cNvSpPr>
            <a:spLocks noChangeShapeType="1"/>
          </p:cNvSpPr>
          <p:nvPr/>
        </p:nvSpPr>
        <p:spPr bwMode="auto">
          <a:xfrm>
            <a:off x="1108075" y="4945063"/>
            <a:ext cx="523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51" name="Line 18"/>
          <p:cNvSpPr>
            <a:spLocks noChangeShapeType="1"/>
          </p:cNvSpPr>
          <p:nvPr/>
        </p:nvSpPr>
        <p:spPr bwMode="auto">
          <a:xfrm>
            <a:off x="1108075" y="4606925"/>
            <a:ext cx="523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52" name="Line 19"/>
          <p:cNvSpPr>
            <a:spLocks noChangeShapeType="1"/>
          </p:cNvSpPr>
          <p:nvPr/>
        </p:nvSpPr>
        <p:spPr bwMode="auto">
          <a:xfrm>
            <a:off x="1108075" y="4260850"/>
            <a:ext cx="523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53" name="Line 20"/>
          <p:cNvSpPr>
            <a:spLocks noChangeShapeType="1"/>
          </p:cNvSpPr>
          <p:nvPr/>
        </p:nvSpPr>
        <p:spPr bwMode="auto">
          <a:xfrm>
            <a:off x="1108075" y="3922713"/>
            <a:ext cx="523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54" name="Line 21"/>
          <p:cNvSpPr>
            <a:spLocks noChangeShapeType="1"/>
          </p:cNvSpPr>
          <p:nvPr/>
        </p:nvSpPr>
        <p:spPr bwMode="auto">
          <a:xfrm>
            <a:off x="1108075" y="3584575"/>
            <a:ext cx="523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55" name="Line 22"/>
          <p:cNvSpPr>
            <a:spLocks noChangeShapeType="1"/>
          </p:cNvSpPr>
          <p:nvPr/>
        </p:nvSpPr>
        <p:spPr bwMode="auto">
          <a:xfrm>
            <a:off x="1108075" y="3238500"/>
            <a:ext cx="523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56" name="Line 23"/>
          <p:cNvSpPr>
            <a:spLocks noChangeShapeType="1"/>
          </p:cNvSpPr>
          <p:nvPr/>
        </p:nvSpPr>
        <p:spPr bwMode="auto">
          <a:xfrm>
            <a:off x="1108075" y="2900363"/>
            <a:ext cx="523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57" name="Line 24"/>
          <p:cNvSpPr>
            <a:spLocks noChangeShapeType="1"/>
          </p:cNvSpPr>
          <p:nvPr/>
        </p:nvSpPr>
        <p:spPr bwMode="auto">
          <a:xfrm>
            <a:off x="1108075" y="2554288"/>
            <a:ext cx="523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58" name="Line 25"/>
          <p:cNvSpPr>
            <a:spLocks noChangeShapeType="1"/>
          </p:cNvSpPr>
          <p:nvPr/>
        </p:nvSpPr>
        <p:spPr bwMode="auto">
          <a:xfrm>
            <a:off x="1108075" y="2216150"/>
            <a:ext cx="523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59" name="Line 26"/>
          <p:cNvSpPr>
            <a:spLocks noChangeShapeType="1"/>
          </p:cNvSpPr>
          <p:nvPr/>
        </p:nvSpPr>
        <p:spPr bwMode="auto">
          <a:xfrm>
            <a:off x="1160463" y="5629275"/>
            <a:ext cx="70421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60" name="Line 27"/>
          <p:cNvSpPr>
            <a:spLocks noChangeShapeType="1"/>
          </p:cNvSpPr>
          <p:nvPr/>
        </p:nvSpPr>
        <p:spPr bwMode="auto">
          <a:xfrm flipV="1">
            <a:off x="1160463" y="5629275"/>
            <a:ext cx="1587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61" name="Line 28"/>
          <p:cNvSpPr>
            <a:spLocks noChangeShapeType="1"/>
          </p:cNvSpPr>
          <p:nvPr/>
        </p:nvSpPr>
        <p:spPr bwMode="auto">
          <a:xfrm flipV="1">
            <a:off x="1577975" y="5629275"/>
            <a:ext cx="1588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62" name="Line 29"/>
          <p:cNvSpPr>
            <a:spLocks noChangeShapeType="1"/>
          </p:cNvSpPr>
          <p:nvPr/>
        </p:nvSpPr>
        <p:spPr bwMode="auto">
          <a:xfrm flipV="1">
            <a:off x="1987550" y="5629275"/>
            <a:ext cx="1588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63" name="Line 30"/>
          <p:cNvSpPr>
            <a:spLocks noChangeShapeType="1"/>
          </p:cNvSpPr>
          <p:nvPr/>
        </p:nvSpPr>
        <p:spPr bwMode="auto">
          <a:xfrm flipV="1">
            <a:off x="2405063" y="5629275"/>
            <a:ext cx="1587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64" name="Line 31"/>
          <p:cNvSpPr>
            <a:spLocks noChangeShapeType="1"/>
          </p:cNvSpPr>
          <p:nvPr/>
        </p:nvSpPr>
        <p:spPr bwMode="auto">
          <a:xfrm flipV="1">
            <a:off x="2814638" y="5629275"/>
            <a:ext cx="1587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65" name="Line 32"/>
          <p:cNvSpPr>
            <a:spLocks noChangeShapeType="1"/>
          </p:cNvSpPr>
          <p:nvPr/>
        </p:nvSpPr>
        <p:spPr bwMode="auto">
          <a:xfrm flipV="1">
            <a:off x="3232150" y="5629275"/>
            <a:ext cx="1588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66" name="Line 33"/>
          <p:cNvSpPr>
            <a:spLocks noChangeShapeType="1"/>
          </p:cNvSpPr>
          <p:nvPr/>
        </p:nvSpPr>
        <p:spPr bwMode="auto">
          <a:xfrm flipV="1">
            <a:off x="3649663" y="5629275"/>
            <a:ext cx="1587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67" name="Line 34"/>
          <p:cNvSpPr>
            <a:spLocks noChangeShapeType="1"/>
          </p:cNvSpPr>
          <p:nvPr/>
        </p:nvSpPr>
        <p:spPr bwMode="auto">
          <a:xfrm flipV="1">
            <a:off x="4059238" y="5629275"/>
            <a:ext cx="1587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68" name="Line 35"/>
          <p:cNvSpPr>
            <a:spLocks noChangeShapeType="1"/>
          </p:cNvSpPr>
          <p:nvPr/>
        </p:nvSpPr>
        <p:spPr bwMode="auto">
          <a:xfrm flipV="1">
            <a:off x="4476750" y="5629275"/>
            <a:ext cx="1588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69" name="Line 36"/>
          <p:cNvSpPr>
            <a:spLocks noChangeShapeType="1"/>
          </p:cNvSpPr>
          <p:nvPr/>
        </p:nvSpPr>
        <p:spPr bwMode="auto">
          <a:xfrm flipV="1">
            <a:off x="4886325" y="5629275"/>
            <a:ext cx="1588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70" name="Line 37"/>
          <p:cNvSpPr>
            <a:spLocks noChangeShapeType="1"/>
          </p:cNvSpPr>
          <p:nvPr/>
        </p:nvSpPr>
        <p:spPr bwMode="auto">
          <a:xfrm flipV="1">
            <a:off x="5303838" y="5629275"/>
            <a:ext cx="1587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71" name="Line 38"/>
          <p:cNvSpPr>
            <a:spLocks noChangeShapeType="1"/>
          </p:cNvSpPr>
          <p:nvPr/>
        </p:nvSpPr>
        <p:spPr bwMode="auto">
          <a:xfrm flipV="1">
            <a:off x="5713413" y="5629275"/>
            <a:ext cx="1587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72" name="Line 39"/>
          <p:cNvSpPr>
            <a:spLocks noChangeShapeType="1"/>
          </p:cNvSpPr>
          <p:nvPr/>
        </p:nvSpPr>
        <p:spPr bwMode="auto">
          <a:xfrm flipV="1">
            <a:off x="6130925" y="5629275"/>
            <a:ext cx="1588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73" name="Line 40"/>
          <p:cNvSpPr>
            <a:spLocks noChangeShapeType="1"/>
          </p:cNvSpPr>
          <p:nvPr/>
        </p:nvSpPr>
        <p:spPr bwMode="auto">
          <a:xfrm flipV="1">
            <a:off x="6548438" y="5629275"/>
            <a:ext cx="1587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74" name="Line 41"/>
          <p:cNvSpPr>
            <a:spLocks noChangeShapeType="1"/>
          </p:cNvSpPr>
          <p:nvPr/>
        </p:nvSpPr>
        <p:spPr bwMode="auto">
          <a:xfrm flipV="1">
            <a:off x="6958013" y="5629275"/>
            <a:ext cx="1587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75" name="Line 42"/>
          <p:cNvSpPr>
            <a:spLocks noChangeShapeType="1"/>
          </p:cNvSpPr>
          <p:nvPr/>
        </p:nvSpPr>
        <p:spPr bwMode="auto">
          <a:xfrm flipV="1">
            <a:off x="7375525" y="5629275"/>
            <a:ext cx="1588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76" name="Line 43"/>
          <p:cNvSpPr>
            <a:spLocks noChangeShapeType="1"/>
          </p:cNvSpPr>
          <p:nvPr/>
        </p:nvSpPr>
        <p:spPr bwMode="auto">
          <a:xfrm flipV="1">
            <a:off x="7785100" y="5629275"/>
            <a:ext cx="1588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77" name="Line 44"/>
          <p:cNvSpPr>
            <a:spLocks noChangeShapeType="1"/>
          </p:cNvSpPr>
          <p:nvPr/>
        </p:nvSpPr>
        <p:spPr bwMode="auto">
          <a:xfrm flipV="1">
            <a:off x="8202613" y="5629275"/>
            <a:ext cx="1587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78" name="Rectangle 45"/>
          <p:cNvSpPr>
            <a:spLocks noChangeArrowheads="1"/>
          </p:cNvSpPr>
          <p:nvPr/>
        </p:nvSpPr>
        <p:spPr bwMode="auto">
          <a:xfrm>
            <a:off x="920750" y="5522913"/>
            <a:ext cx="106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500">
                <a:solidFill>
                  <a:srgbClr val="000000"/>
                </a:solidFill>
              </a:rPr>
              <a:t>0</a:t>
            </a:r>
            <a:endParaRPr lang="de-DE"/>
          </a:p>
        </p:txBody>
      </p:sp>
      <p:sp>
        <p:nvSpPr>
          <p:cNvPr id="14379" name="Rectangle 46"/>
          <p:cNvSpPr>
            <a:spLocks noChangeArrowheads="1"/>
          </p:cNvSpPr>
          <p:nvPr/>
        </p:nvSpPr>
        <p:spPr bwMode="auto">
          <a:xfrm>
            <a:off x="920750" y="5184775"/>
            <a:ext cx="106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500">
                <a:solidFill>
                  <a:srgbClr val="000000"/>
                </a:solidFill>
              </a:rPr>
              <a:t>2</a:t>
            </a:r>
            <a:endParaRPr lang="de-DE"/>
          </a:p>
        </p:txBody>
      </p:sp>
      <p:sp>
        <p:nvSpPr>
          <p:cNvPr id="14380" name="Rectangle 47"/>
          <p:cNvSpPr>
            <a:spLocks noChangeArrowheads="1"/>
          </p:cNvSpPr>
          <p:nvPr/>
        </p:nvSpPr>
        <p:spPr bwMode="auto">
          <a:xfrm>
            <a:off x="920750" y="4838700"/>
            <a:ext cx="106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500">
                <a:solidFill>
                  <a:srgbClr val="000000"/>
                </a:solidFill>
              </a:rPr>
              <a:t>4</a:t>
            </a:r>
            <a:endParaRPr lang="de-DE"/>
          </a:p>
        </p:txBody>
      </p:sp>
      <p:sp>
        <p:nvSpPr>
          <p:cNvPr id="14381" name="Rectangle 48"/>
          <p:cNvSpPr>
            <a:spLocks noChangeArrowheads="1"/>
          </p:cNvSpPr>
          <p:nvPr/>
        </p:nvSpPr>
        <p:spPr bwMode="auto">
          <a:xfrm>
            <a:off x="920750" y="4500563"/>
            <a:ext cx="106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500">
                <a:solidFill>
                  <a:srgbClr val="000000"/>
                </a:solidFill>
              </a:rPr>
              <a:t>6</a:t>
            </a:r>
            <a:endParaRPr lang="de-DE"/>
          </a:p>
        </p:txBody>
      </p:sp>
      <p:sp>
        <p:nvSpPr>
          <p:cNvPr id="14382" name="Rectangle 49"/>
          <p:cNvSpPr>
            <a:spLocks noChangeArrowheads="1"/>
          </p:cNvSpPr>
          <p:nvPr/>
        </p:nvSpPr>
        <p:spPr bwMode="auto">
          <a:xfrm>
            <a:off x="920750" y="4154488"/>
            <a:ext cx="106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500">
                <a:solidFill>
                  <a:srgbClr val="000000"/>
                </a:solidFill>
              </a:rPr>
              <a:t>8</a:t>
            </a:r>
            <a:endParaRPr lang="de-DE"/>
          </a:p>
        </p:txBody>
      </p:sp>
      <p:sp>
        <p:nvSpPr>
          <p:cNvPr id="14383" name="Rectangle 50"/>
          <p:cNvSpPr>
            <a:spLocks noChangeArrowheads="1"/>
          </p:cNvSpPr>
          <p:nvPr/>
        </p:nvSpPr>
        <p:spPr bwMode="auto">
          <a:xfrm>
            <a:off x="814388" y="3816350"/>
            <a:ext cx="212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500">
                <a:solidFill>
                  <a:srgbClr val="000000"/>
                </a:solidFill>
              </a:rPr>
              <a:t>10</a:t>
            </a:r>
            <a:endParaRPr lang="de-DE"/>
          </a:p>
        </p:txBody>
      </p:sp>
      <p:sp>
        <p:nvSpPr>
          <p:cNvPr id="14384" name="Rectangle 51"/>
          <p:cNvSpPr>
            <a:spLocks noChangeArrowheads="1"/>
          </p:cNvSpPr>
          <p:nvPr/>
        </p:nvSpPr>
        <p:spPr bwMode="auto">
          <a:xfrm>
            <a:off x="814388" y="3478213"/>
            <a:ext cx="212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500">
                <a:solidFill>
                  <a:srgbClr val="000000"/>
                </a:solidFill>
              </a:rPr>
              <a:t>12</a:t>
            </a:r>
            <a:endParaRPr lang="de-DE"/>
          </a:p>
        </p:txBody>
      </p:sp>
      <p:sp>
        <p:nvSpPr>
          <p:cNvPr id="14385" name="Rectangle 52"/>
          <p:cNvSpPr>
            <a:spLocks noChangeArrowheads="1"/>
          </p:cNvSpPr>
          <p:nvPr/>
        </p:nvSpPr>
        <p:spPr bwMode="auto">
          <a:xfrm>
            <a:off x="814388" y="3132138"/>
            <a:ext cx="212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500">
                <a:solidFill>
                  <a:srgbClr val="000000"/>
                </a:solidFill>
              </a:rPr>
              <a:t>14</a:t>
            </a:r>
            <a:endParaRPr lang="de-DE"/>
          </a:p>
        </p:txBody>
      </p:sp>
      <p:sp>
        <p:nvSpPr>
          <p:cNvPr id="14386" name="Rectangle 53"/>
          <p:cNvSpPr>
            <a:spLocks noChangeArrowheads="1"/>
          </p:cNvSpPr>
          <p:nvPr/>
        </p:nvSpPr>
        <p:spPr bwMode="auto">
          <a:xfrm>
            <a:off x="814388" y="2794000"/>
            <a:ext cx="212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500">
                <a:solidFill>
                  <a:srgbClr val="000000"/>
                </a:solidFill>
              </a:rPr>
              <a:t>16</a:t>
            </a:r>
            <a:endParaRPr lang="de-DE"/>
          </a:p>
        </p:txBody>
      </p:sp>
      <p:sp>
        <p:nvSpPr>
          <p:cNvPr id="14387" name="Rectangle 54"/>
          <p:cNvSpPr>
            <a:spLocks noChangeArrowheads="1"/>
          </p:cNvSpPr>
          <p:nvPr/>
        </p:nvSpPr>
        <p:spPr bwMode="auto">
          <a:xfrm>
            <a:off x="814388" y="2446338"/>
            <a:ext cx="212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500">
                <a:solidFill>
                  <a:srgbClr val="000000"/>
                </a:solidFill>
              </a:rPr>
              <a:t>18</a:t>
            </a:r>
            <a:endParaRPr lang="de-DE"/>
          </a:p>
        </p:txBody>
      </p:sp>
      <p:sp>
        <p:nvSpPr>
          <p:cNvPr id="14388" name="Rectangle 55"/>
          <p:cNvSpPr>
            <a:spLocks noChangeArrowheads="1"/>
          </p:cNvSpPr>
          <p:nvPr/>
        </p:nvSpPr>
        <p:spPr bwMode="auto">
          <a:xfrm>
            <a:off x="814388" y="2109788"/>
            <a:ext cx="212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500" dirty="0">
                <a:solidFill>
                  <a:srgbClr val="000000"/>
                </a:solidFill>
              </a:rPr>
              <a:t>20</a:t>
            </a:r>
            <a:endParaRPr lang="de-DE" dirty="0"/>
          </a:p>
        </p:txBody>
      </p:sp>
      <p:sp>
        <p:nvSpPr>
          <p:cNvPr id="14389" name="Rectangle 56"/>
          <p:cNvSpPr>
            <a:spLocks noChangeArrowheads="1"/>
          </p:cNvSpPr>
          <p:nvPr/>
        </p:nvSpPr>
        <p:spPr bwMode="auto">
          <a:xfrm>
            <a:off x="1511300" y="5789613"/>
            <a:ext cx="106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500">
                <a:solidFill>
                  <a:srgbClr val="000000"/>
                </a:solidFill>
              </a:rPr>
              <a:t>1</a:t>
            </a:r>
            <a:endParaRPr lang="de-DE"/>
          </a:p>
        </p:txBody>
      </p:sp>
      <p:sp>
        <p:nvSpPr>
          <p:cNvPr id="14390" name="Rectangle 57"/>
          <p:cNvSpPr>
            <a:spLocks noChangeArrowheads="1"/>
          </p:cNvSpPr>
          <p:nvPr/>
        </p:nvSpPr>
        <p:spPr bwMode="auto">
          <a:xfrm>
            <a:off x="1930400" y="5789613"/>
            <a:ext cx="106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500">
                <a:solidFill>
                  <a:srgbClr val="000000"/>
                </a:solidFill>
              </a:rPr>
              <a:t>2</a:t>
            </a:r>
            <a:endParaRPr lang="de-DE"/>
          </a:p>
        </p:txBody>
      </p:sp>
      <p:sp>
        <p:nvSpPr>
          <p:cNvPr id="14391" name="Rectangle 58"/>
          <p:cNvSpPr>
            <a:spLocks noChangeArrowheads="1"/>
          </p:cNvSpPr>
          <p:nvPr/>
        </p:nvSpPr>
        <p:spPr bwMode="auto">
          <a:xfrm>
            <a:off x="2338388" y="5789613"/>
            <a:ext cx="1063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500">
                <a:solidFill>
                  <a:srgbClr val="000000"/>
                </a:solidFill>
              </a:rPr>
              <a:t>3</a:t>
            </a:r>
            <a:endParaRPr lang="de-DE"/>
          </a:p>
        </p:txBody>
      </p:sp>
      <p:sp>
        <p:nvSpPr>
          <p:cNvPr id="14392" name="Rectangle 59"/>
          <p:cNvSpPr>
            <a:spLocks noChangeArrowheads="1"/>
          </p:cNvSpPr>
          <p:nvPr/>
        </p:nvSpPr>
        <p:spPr bwMode="auto">
          <a:xfrm>
            <a:off x="2757488" y="5789613"/>
            <a:ext cx="1063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500">
                <a:solidFill>
                  <a:srgbClr val="000000"/>
                </a:solidFill>
              </a:rPr>
              <a:t>4</a:t>
            </a:r>
            <a:endParaRPr lang="de-DE"/>
          </a:p>
        </p:txBody>
      </p:sp>
      <p:sp>
        <p:nvSpPr>
          <p:cNvPr id="14393" name="Rectangle 60"/>
          <p:cNvSpPr>
            <a:spLocks noChangeArrowheads="1"/>
          </p:cNvSpPr>
          <p:nvPr/>
        </p:nvSpPr>
        <p:spPr bwMode="auto">
          <a:xfrm>
            <a:off x="3175000" y="5789613"/>
            <a:ext cx="106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500">
                <a:solidFill>
                  <a:srgbClr val="000000"/>
                </a:solidFill>
              </a:rPr>
              <a:t>5</a:t>
            </a:r>
            <a:endParaRPr lang="de-DE"/>
          </a:p>
        </p:txBody>
      </p:sp>
      <p:sp>
        <p:nvSpPr>
          <p:cNvPr id="14394" name="Rectangle 61"/>
          <p:cNvSpPr>
            <a:spLocks noChangeArrowheads="1"/>
          </p:cNvSpPr>
          <p:nvPr/>
        </p:nvSpPr>
        <p:spPr bwMode="auto">
          <a:xfrm>
            <a:off x="3582988" y="5789613"/>
            <a:ext cx="1063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500">
                <a:solidFill>
                  <a:srgbClr val="000000"/>
                </a:solidFill>
              </a:rPr>
              <a:t>6</a:t>
            </a:r>
            <a:endParaRPr lang="de-DE"/>
          </a:p>
        </p:txBody>
      </p:sp>
      <p:sp>
        <p:nvSpPr>
          <p:cNvPr id="14395" name="Rectangle 62"/>
          <p:cNvSpPr>
            <a:spLocks noChangeArrowheads="1"/>
          </p:cNvSpPr>
          <p:nvPr/>
        </p:nvSpPr>
        <p:spPr bwMode="auto">
          <a:xfrm>
            <a:off x="4002088" y="5789613"/>
            <a:ext cx="1063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500">
                <a:solidFill>
                  <a:srgbClr val="000000"/>
                </a:solidFill>
              </a:rPr>
              <a:t>7</a:t>
            </a:r>
            <a:endParaRPr lang="de-DE"/>
          </a:p>
        </p:txBody>
      </p:sp>
      <p:sp>
        <p:nvSpPr>
          <p:cNvPr id="14396" name="Rectangle 63"/>
          <p:cNvSpPr>
            <a:spLocks noChangeArrowheads="1"/>
          </p:cNvSpPr>
          <p:nvPr/>
        </p:nvSpPr>
        <p:spPr bwMode="auto">
          <a:xfrm>
            <a:off x="4410075" y="5789613"/>
            <a:ext cx="106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500">
                <a:solidFill>
                  <a:srgbClr val="000000"/>
                </a:solidFill>
              </a:rPr>
              <a:t>8</a:t>
            </a:r>
            <a:endParaRPr lang="de-DE"/>
          </a:p>
        </p:txBody>
      </p:sp>
      <p:sp>
        <p:nvSpPr>
          <p:cNvPr id="14397" name="Rectangle 64"/>
          <p:cNvSpPr>
            <a:spLocks noChangeArrowheads="1"/>
          </p:cNvSpPr>
          <p:nvPr/>
        </p:nvSpPr>
        <p:spPr bwMode="auto">
          <a:xfrm>
            <a:off x="4829175" y="5789613"/>
            <a:ext cx="106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500">
                <a:solidFill>
                  <a:srgbClr val="000000"/>
                </a:solidFill>
              </a:rPr>
              <a:t>9</a:t>
            </a:r>
            <a:endParaRPr lang="de-DE"/>
          </a:p>
        </p:txBody>
      </p:sp>
      <p:sp>
        <p:nvSpPr>
          <p:cNvPr id="14398" name="Rectangle 65"/>
          <p:cNvSpPr>
            <a:spLocks noChangeArrowheads="1"/>
          </p:cNvSpPr>
          <p:nvPr/>
        </p:nvSpPr>
        <p:spPr bwMode="auto">
          <a:xfrm>
            <a:off x="5192713" y="5789613"/>
            <a:ext cx="212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500">
                <a:solidFill>
                  <a:srgbClr val="000000"/>
                </a:solidFill>
              </a:rPr>
              <a:t>10</a:t>
            </a:r>
            <a:endParaRPr lang="de-DE"/>
          </a:p>
        </p:txBody>
      </p:sp>
      <p:sp>
        <p:nvSpPr>
          <p:cNvPr id="14399" name="Rectangle 66"/>
          <p:cNvSpPr>
            <a:spLocks noChangeArrowheads="1"/>
          </p:cNvSpPr>
          <p:nvPr/>
        </p:nvSpPr>
        <p:spPr bwMode="auto">
          <a:xfrm>
            <a:off x="5602288" y="5789613"/>
            <a:ext cx="212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500">
                <a:solidFill>
                  <a:srgbClr val="000000"/>
                </a:solidFill>
              </a:rPr>
              <a:t>11</a:t>
            </a:r>
            <a:endParaRPr lang="de-DE"/>
          </a:p>
        </p:txBody>
      </p:sp>
      <p:sp>
        <p:nvSpPr>
          <p:cNvPr id="14400" name="Rectangle 67"/>
          <p:cNvSpPr>
            <a:spLocks noChangeArrowheads="1"/>
          </p:cNvSpPr>
          <p:nvPr/>
        </p:nvSpPr>
        <p:spPr bwMode="auto">
          <a:xfrm>
            <a:off x="6019800" y="5789613"/>
            <a:ext cx="212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500">
                <a:solidFill>
                  <a:srgbClr val="000000"/>
                </a:solidFill>
              </a:rPr>
              <a:t>12</a:t>
            </a:r>
            <a:endParaRPr lang="de-DE"/>
          </a:p>
        </p:txBody>
      </p:sp>
      <p:sp>
        <p:nvSpPr>
          <p:cNvPr id="14401" name="Rectangle 68"/>
          <p:cNvSpPr>
            <a:spLocks noChangeArrowheads="1"/>
          </p:cNvSpPr>
          <p:nvPr/>
        </p:nvSpPr>
        <p:spPr bwMode="auto">
          <a:xfrm>
            <a:off x="6429375" y="5789613"/>
            <a:ext cx="212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500">
                <a:solidFill>
                  <a:srgbClr val="000000"/>
                </a:solidFill>
              </a:rPr>
              <a:t>13</a:t>
            </a:r>
            <a:endParaRPr lang="de-DE"/>
          </a:p>
        </p:txBody>
      </p:sp>
      <p:sp>
        <p:nvSpPr>
          <p:cNvPr id="14402" name="Rectangle 69"/>
          <p:cNvSpPr>
            <a:spLocks noChangeArrowheads="1"/>
          </p:cNvSpPr>
          <p:nvPr/>
        </p:nvSpPr>
        <p:spPr bwMode="auto">
          <a:xfrm>
            <a:off x="6846888" y="5789613"/>
            <a:ext cx="212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500">
                <a:solidFill>
                  <a:srgbClr val="000000"/>
                </a:solidFill>
              </a:rPr>
              <a:t>14</a:t>
            </a:r>
            <a:endParaRPr lang="de-DE"/>
          </a:p>
        </p:txBody>
      </p:sp>
      <p:sp>
        <p:nvSpPr>
          <p:cNvPr id="14403" name="Rectangle 70"/>
          <p:cNvSpPr>
            <a:spLocks noChangeArrowheads="1"/>
          </p:cNvSpPr>
          <p:nvPr/>
        </p:nvSpPr>
        <p:spPr bwMode="auto">
          <a:xfrm>
            <a:off x="7264400" y="5789613"/>
            <a:ext cx="212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500">
                <a:solidFill>
                  <a:srgbClr val="000000"/>
                </a:solidFill>
              </a:rPr>
              <a:t>15</a:t>
            </a:r>
            <a:endParaRPr lang="de-DE"/>
          </a:p>
        </p:txBody>
      </p:sp>
      <p:sp>
        <p:nvSpPr>
          <p:cNvPr id="14404" name="Rectangle 71"/>
          <p:cNvSpPr>
            <a:spLocks noChangeArrowheads="1"/>
          </p:cNvSpPr>
          <p:nvPr/>
        </p:nvSpPr>
        <p:spPr bwMode="auto">
          <a:xfrm>
            <a:off x="7673975" y="5789613"/>
            <a:ext cx="212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500" dirty="0">
                <a:solidFill>
                  <a:srgbClr val="000000"/>
                </a:solidFill>
              </a:rPr>
              <a:t>16</a:t>
            </a:r>
            <a:endParaRPr lang="de-DE" dirty="0"/>
          </a:p>
        </p:txBody>
      </p:sp>
      <p:sp>
        <p:nvSpPr>
          <p:cNvPr id="14405" name="Rectangle 72"/>
          <p:cNvSpPr>
            <a:spLocks noChangeArrowheads="1"/>
          </p:cNvSpPr>
          <p:nvPr/>
        </p:nvSpPr>
        <p:spPr bwMode="auto">
          <a:xfrm>
            <a:off x="8091488" y="5789613"/>
            <a:ext cx="212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500" dirty="0">
                <a:solidFill>
                  <a:srgbClr val="000000"/>
                </a:solidFill>
              </a:rPr>
              <a:t>17</a:t>
            </a:r>
            <a:endParaRPr lang="de-DE" dirty="0"/>
          </a:p>
        </p:txBody>
      </p:sp>
      <p:sp>
        <p:nvSpPr>
          <p:cNvPr id="14406" name="Rectangle 73"/>
          <p:cNvSpPr>
            <a:spLocks noChangeArrowheads="1"/>
          </p:cNvSpPr>
          <p:nvPr/>
        </p:nvSpPr>
        <p:spPr bwMode="auto">
          <a:xfrm>
            <a:off x="1104900" y="5786438"/>
            <a:ext cx="106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500">
                <a:solidFill>
                  <a:srgbClr val="000000"/>
                </a:solidFill>
              </a:rPr>
              <a:t>0</a:t>
            </a:r>
            <a:endParaRPr lang="de-DE"/>
          </a:p>
        </p:txBody>
      </p:sp>
      <p:sp>
        <p:nvSpPr>
          <p:cNvPr id="14407" name="Text Box 74"/>
          <p:cNvSpPr txBox="1">
            <a:spLocks noChangeArrowheads="1"/>
          </p:cNvSpPr>
          <p:nvPr/>
        </p:nvSpPr>
        <p:spPr bwMode="auto">
          <a:xfrm>
            <a:off x="179512" y="6165304"/>
            <a:ext cx="302433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100" dirty="0" err="1" smtClean="0"/>
              <a:t>Annals</a:t>
            </a:r>
            <a:r>
              <a:rPr lang="de-DE" sz="1100" dirty="0" smtClean="0"/>
              <a:t> </a:t>
            </a:r>
            <a:r>
              <a:rPr lang="de-DE" sz="1100" dirty="0"/>
              <a:t>of </a:t>
            </a:r>
            <a:r>
              <a:rPr lang="de-DE" sz="1100" dirty="0" err="1"/>
              <a:t>Neurology</a:t>
            </a:r>
            <a:r>
              <a:rPr lang="de-DE" sz="1100" dirty="0"/>
              <a:t>, </a:t>
            </a:r>
            <a:r>
              <a:rPr lang="de-DE" sz="1100" dirty="0" err="1"/>
              <a:t>Volume</a:t>
            </a:r>
            <a:r>
              <a:rPr lang="de-DE" sz="1100" dirty="0"/>
              <a:t> 60, </a:t>
            </a:r>
            <a:r>
              <a:rPr lang="de-DE" sz="1100" dirty="0" err="1"/>
              <a:t>Issue</a:t>
            </a:r>
            <a:r>
              <a:rPr lang="de-DE" sz="1100" dirty="0"/>
              <a:t> S10 </a:t>
            </a:r>
            <a:r>
              <a:rPr lang="de-DE" sz="1100" dirty="0" smtClean="0"/>
              <a:t>(2006)</a:t>
            </a:r>
            <a:endParaRPr lang="de-DE" sz="1100" dirty="0"/>
          </a:p>
        </p:txBody>
      </p:sp>
      <p:sp>
        <p:nvSpPr>
          <p:cNvPr id="14408" name="Text Box 75"/>
          <p:cNvSpPr txBox="1">
            <a:spLocks noChangeArrowheads="1"/>
          </p:cNvSpPr>
          <p:nvPr/>
        </p:nvSpPr>
        <p:spPr bwMode="auto">
          <a:xfrm>
            <a:off x="8013700" y="5122863"/>
            <a:ext cx="5603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/>
              <a:t>N=104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38400"/>
            <a:ext cx="8291264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NEW ORAL (FIRST LINE) TREATMENTS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78153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4800" b="1" dirty="0"/>
              <a:t>Παθολογία</a:t>
            </a:r>
            <a:endParaRPr lang="en-GB" sz="4800" b="1" dirty="0"/>
          </a:p>
        </p:txBody>
      </p:sp>
      <p:pic>
        <p:nvPicPr>
          <p:cNvPr id="10" name="Content Placeholder 9" descr="img015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060848"/>
            <a:ext cx="3600450" cy="3600450"/>
          </a:xfrm>
        </p:spPr>
      </p:pic>
      <p:pic>
        <p:nvPicPr>
          <p:cNvPr id="9" name="Picture 8" descr="img014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060848"/>
            <a:ext cx="36004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22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1375121" y="1175388"/>
            <a:ext cx="7271522" cy="4850343"/>
            <a:chOff x="1373926" y="1171944"/>
            <a:chExt cx="6283899" cy="3798651"/>
          </a:xfrm>
        </p:grpSpPr>
        <p:sp>
          <p:nvSpPr>
            <p:cNvPr id="27" name="Freeform 26"/>
            <p:cNvSpPr/>
            <p:nvPr/>
          </p:nvSpPr>
          <p:spPr>
            <a:xfrm>
              <a:off x="1674100" y="1273366"/>
              <a:ext cx="5788152" cy="3429000"/>
            </a:xfrm>
            <a:custGeom>
              <a:avLst/>
              <a:gdLst>
                <a:gd name="connsiteX0" fmla="*/ 0 w 5788152"/>
                <a:gd name="connsiteY0" fmla="*/ 0 h 3429000"/>
                <a:gd name="connsiteX1" fmla="*/ 0 w 5788152"/>
                <a:gd name="connsiteY1" fmla="*/ 3429000 h 3429000"/>
                <a:gd name="connsiteX2" fmla="*/ 5788152 w 5788152"/>
                <a:gd name="connsiteY2" fmla="*/ 3429000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88152" h="3429000">
                  <a:moveTo>
                    <a:pt x="0" y="0"/>
                  </a:moveTo>
                  <a:lnTo>
                    <a:pt x="0" y="3429000"/>
                  </a:lnTo>
                  <a:lnTo>
                    <a:pt x="5788152" y="34290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1126510" y="2841579"/>
              <a:ext cx="787403" cy="292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cap="smal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efficacy</a:t>
              </a:r>
              <a:endParaRPr lang="en-GB" sz="1600" b="1" cap="smal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08557" y="4705449"/>
              <a:ext cx="719238" cy="265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cap="smal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safety</a:t>
              </a:r>
              <a:endParaRPr lang="en-GB" sz="1600" b="1" cap="smal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1305390" y="1280751"/>
              <a:ext cx="483590" cy="265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cap="small" dirty="0" smtClean="0">
                  <a:solidFill>
                    <a:srgbClr val="005C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more</a:t>
              </a:r>
              <a:endParaRPr lang="en-GB" sz="1400" b="1" cap="small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1327360" y="4453365"/>
              <a:ext cx="439651" cy="265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cap="small" dirty="0" smtClean="0">
                  <a:solidFill>
                    <a:srgbClr val="005C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less</a:t>
              </a:r>
              <a:endParaRPr lang="en-GB" sz="1400" b="1" cap="small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61846" y="4724543"/>
              <a:ext cx="485126" cy="241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cap="small" dirty="0" smtClean="0">
                  <a:solidFill>
                    <a:srgbClr val="005C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less</a:t>
              </a:r>
              <a:endParaRPr lang="en-GB" sz="1400" b="1" cap="small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52528" y="4724543"/>
              <a:ext cx="533611" cy="241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cap="small" dirty="0" smtClean="0">
                  <a:solidFill>
                    <a:srgbClr val="005C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more</a:t>
              </a:r>
              <a:endParaRPr lang="en-GB" sz="1400" b="1" cap="small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09718" y="1752622"/>
              <a:ext cx="994910" cy="241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Alemtuzumab</a:t>
              </a:r>
              <a:endParaRPr lang="en-GB" sz="14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456451" y="1696227"/>
              <a:ext cx="108000" cy="1080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en-GB" sz="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959628" y="1693376"/>
              <a:ext cx="108000" cy="1080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701103" y="1751310"/>
              <a:ext cx="910408" cy="3675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Natalizumab</a:t>
              </a:r>
              <a:r>
                <a:rPr lang="en-US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/>
              </a:r>
              <a:br>
                <a:rPr lang="en-US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</a:br>
              <a:r>
                <a:rPr lang="en-US" sz="1050" b="1" dirty="0" smtClean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JC Virus +</a:t>
              </a:r>
              <a:endParaRPr lang="en-GB" sz="105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4316518" y="1693376"/>
              <a:ext cx="108000" cy="108000"/>
            </a:xfrm>
            <a:prstGeom prst="ellipse">
              <a:avLst/>
            </a:prstGeom>
            <a:solidFill>
              <a:srgbClr val="005CAB"/>
            </a:solidFill>
            <a:ln w="12700">
              <a:solidFill>
                <a:srgbClr val="005CA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34856" y="1751310"/>
              <a:ext cx="910408" cy="3615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005CAB"/>
                  </a:solidFill>
                  <a:latin typeface="Arial Narrow" panose="020B0606020202030204" pitchFamily="34" charset="0"/>
                </a:rPr>
                <a:t>Natalizumab</a:t>
              </a:r>
              <a:r>
                <a:rPr lang="en-US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/>
              </a:r>
              <a:br>
                <a:rPr lang="en-US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</a:br>
              <a:r>
                <a:rPr lang="en-US" sz="1000" b="1" dirty="0" smtClean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JC Virus –</a:t>
              </a:r>
              <a:endParaRPr lang="en-GB" sz="10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42072" y="2209587"/>
              <a:ext cx="968400" cy="216000"/>
            </a:xfrm>
            <a:prstGeom prst="rect">
              <a:avLst/>
            </a:prstGeom>
            <a:solidFill>
              <a:srgbClr val="C000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Third line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240162" y="2610976"/>
              <a:ext cx="967915" cy="216000"/>
            </a:xfrm>
            <a:prstGeom prst="rect">
              <a:avLst/>
            </a:prstGeom>
            <a:solidFill>
              <a:srgbClr val="005CAB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Second </a:t>
              </a: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ine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847207" y="2820542"/>
              <a:ext cx="108000" cy="108000"/>
            </a:xfrm>
            <a:prstGeom prst="ellipse">
              <a:avLst/>
            </a:prstGeom>
            <a:solidFill>
              <a:srgbClr val="005CAB"/>
            </a:solidFill>
            <a:ln w="12700">
              <a:solidFill>
                <a:srgbClr val="005CA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516849" y="2878476"/>
              <a:ext cx="846684" cy="241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005CAB"/>
                  </a:solidFill>
                  <a:latin typeface="Arial Narrow" panose="020B0606020202030204" pitchFamily="34" charset="0"/>
                </a:rPr>
                <a:t>Fingolimod</a:t>
              </a:r>
              <a:endParaRPr lang="en-GB" sz="14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5507312" y="2820542"/>
              <a:ext cx="108000" cy="108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951187" y="2878476"/>
              <a:ext cx="1307984" cy="241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3">
                      <a:lumMod val="75000"/>
                    </a:schemeClr>
                  </a:solidFill>
                  <a:latin typeface="Arial Narrow" panose="020B0606020202030204" pitchFamily="34" charset="0"/>
                </a:rPr>
                <a:t>Dimethyl Fumarate</a:t>
              </a:r>
              <a:endParaRPr lang="en-GB" sz="14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4454578" y="4097055"/>
              <a:ext cx="108000" cy="108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031860" y="4154989"/>
              <a:ext cx="993912" cy="241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3">
                      <a:lumMod val="75000"/>
                    </a:schemeClr>
                  </a:solidFill>
                  <a:latin typeface="Arial Narrow" panose="020B0606020202030204" pitchFamily="34" charset="0"/>
                </a:rPr>
                <a:t>Teriflunomide</a:t>
              </a:r>
              <a:endParaRPr lang="en-GB" sz="14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123831" y="4102766"/>
              <a:ext cx="108000" cy="108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772949" y="4188693"/>
              <a:ext cx="825906" cy="241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chemeClr val="accent3">
                      <a:lumMod val="75000"/>
                    </a:schemeClr>
                  </a:solidFill>
                  <a:latin typeface="Arial Narrow" panose="020B0606020202030204" pitchFamily="34" charset="0"/>
                </a:rPr>
                <a:t>Interferons</a:t>
              </a:r>
              <a:endParaRPr lang="en-GB" sz="14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6452354" y="3912117"/>
              <a:ext cx="108000" cy="108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368294" y="3988713"/>
              <a:ext cx="1289531" cy="241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chemeClr val="accent3">
                      <a:lumMod val="75000"/>
                    </a:schemeClr>
                  </a:solidFill>
                  <a:latin typeface="Arial Narrow" panose="020B0606020202030204" pitchFamily="34" charset="0"/>
                </a:rPr>
                <a:t>Glatiramer</a:t>
              </a:r>
              <a:r>
                <a:rPr lang="en-US" sz="1400" b="1" dirty="0" smtClean="0">
                  <a:solidFill>
                    <a:schemeClr val="accent3">
                      <a:lumMod val="75000"/>
                    </a:schemeClr>
                  </a:solidFill>
                  <a:latin typeface="Arial Narrow" panose="020B0606020202030204" pitchFamily="34" charset="0"/>
                </a:rPr>
                <a:t> Acetate</a:t>
              </a:r>
              <a:endParaRPr lang="en-GB" sz="14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955696" y="3490699"/>
              <a:ext cx="967915" cy="216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First Line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6283114" y="4674203"/>
            <a:ext cx="2363529" cy="10090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0" name="TextBox 59"/>
          <p:cNvSpPr txBox="1"/>
          <p:nvPr/>
        </p:nvSpPr>
        <p:spPr>
          <a:xfrm>
            <a:off x="7154440" y="5335129"/>
            <a:ext cx="87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DM</a:t>
            </a:r>
            <a:r>
              <a:rPr lang="el-GR" dirty="0" smtClean="0"/>
              <a:t>Τ</a:t>
            </a:r>
            <a:r>
              <a:rPr lang="en-GB" dirty="0" smtClean="0"/>
              <a:t>s</a:t>
            </a:r>
            <a:endParaRPr lang="el-GR" dirty="0"/>
          </a:p>
        </p:txBody>
      </p:sp>
      <p:sp>
        <p:nvSpPr>
          <p:cNvPr id="64" name="TextBox 63"/>
          <p:cNvSpPr txBox="1"/>
          <p:nvPr/>
        </p:nvSpPr>
        <p:spPr>
          <a:xfrm>
            <a:off x="-684584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5126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 err="1" smtClean="0"/>
              <a:t>Dimethyl</a:t>
            </a:r>
            <a:r>
              <a:rPr lang="en-GB" b="1" dirty="0" smtClean="0"/>
              <a:t> </a:t>
            </a:r>
            <a:r>
              <a:rPr lang="en-GB" b="1" dirty="0" err="1" smtClean="0"/>
              <a:t>fumarate</a:t>
            </a:r>
            <a:r>
              <a:rPr lang="en-GB" b="1" dirty="0" smtClean="0"/>
              <a:t> (</a:t>
            </a:r>
            <a:r>
              <a:rPr lang="en-GB" b="1" dirty="0" err="1" smtClean="0"/>
              <a:t>Tecfidera</a:t>
            </a:r>
            <a:r>
              <a:rPr lang="en-GB" b="1" dirty="0" smtClean="0"/>
              <a:t>)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17054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-254643" y="0"/>
            <a:ext cx="9560689" cy="114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Nrf2 </a:t>
            </a:r>
            <a:r>
              <a:rPr lang="el-GR" sz="2400" b="1" dirty="0" smtClean="0"/>
              <a:t>Μονοπάτι</a:t>
            </a:r>
            <a:r>
              <a:rPr lang="en-US" sz="2400" b="1" dirty="0" smtClean="0"/>
              <a:t>: </a:t>
            </a:r>
            <a:r>
              <a:rPr lang="el-GR" sz="2400" b="1" dirty="0" smtClean="0"/>
              <a:t>Πιθανός μηχανισμός δράσης του </a:t>
            </a:r>
            <a:r>
              <a:rPr lang="en-US" sz="2400" b="1" dirty="0" smtClean="0"/>
              <a:t>Tecfidera</a:t>
            </a:r>
          </a:p>
        </p:txBody>
      </p:sp>
      <p:sp>
        <p:nvSpPr>
          <p:cNvPr id="67594" name="Text Box 20"/>
          <p:cNvSpPr txBox="1">
            <a:spLocks noChangeArrowheads="1"/>
          </p:cNvSpPr>
          <p:nvPr/>
        </p:nvSpPr>
        <p:spPr bwMode="auto">
          <a:xfrm>
            <a:off x="262255" y="6199822"/>
            <a:ext cx="82809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GB" sz="1000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Keap1=kelch-like ECH-associated protein 1; </a:t>
            </a:r>
            <a:r>
              <a:rPr lang="it-IT" sz="1000" dirty="0" smtClean="0">
                <a:solidFill>
                  <a:srgbClr val="000000"/>
                </a:solidFill>
                <a:cs typeface="Arial" pitchFamily="34" charset="0"/>
              </a:rPr>
              <a:t>ARE=</a:t>
            </a:r>
            <a:r>
              <a:rPr lang="en-US" sz="1000" dirty="0">
                <a:solidFill>
                  <a:srgbClr val="000000"/>
                </a:solidFill>
                <a:cs typeface="Arial" pitchFamily="34" charset="0"/>
              </a:rPr>
              <a:t>antioxidant response </a:t>
            </a: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element, Nrf2= </a:t>
            </a:r>
            <a:r>
              <a:rPr lang="en-GB" sz="1000" dirty="0"/>
              <a:t>nuclear </a:t>
            </a:r>
            <a:r>
              <a:rPr lang="en-GB" sz="1000" dirty="0" smtClean="0"/>
              <a:t>erythroid </a:t>
            </a:r>
            <a:r>
              <a:rPr lang="en-GB" sz="1000" dirty="0"/>
              <a:t>2-related factor</a:t>
            </a:r>
            <a:endParaRPr lang="en-US" sz="1000" dirty="0" smtClean="0">
              <a:solidFill>
                <a:srgbClr val="000000"/>
              </a:solidFill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sz="1000" dirty="0" smtClean="0">
                <a:solidFill>
                  <a:srgbClr val="000000"/>
                </a:solidFill>
                <a:ea typeface="ＭＳ Ｐゴシック" pitchFamily="34" charset="-128"/>
              </a:rPr>
              <a:t>van Horssen J et al</a:t>
            </a:r>
            <a:r>
              <a:rPr lang="en-GB" sz="1000" dirty="0" smtClean="0">
                <a:solidFill>
                  <a:srgbClr val="000000"/>
                </a:solidFill>
                <a:ea typeface="ＭＳ Ｐゴシック" pitchFamily="34" charset="-128"/>
              </a:rPr>
              <a:t>. </a:t>
            </a:r>
            <a:r>
              <a:rPr lang="en-GB" sz="1000" i="1" dirty="0" smtClean="0">
                <a:solidFill>
                  <a:srgbClr val="000000"/>
                </a:solidFill>
                <a:ea typeface="ＭＳ Ｐゴシック" pitchFamily="34" charset="-128"/>
              </a:rPr>
              <a:t>Biochem Biophys Acta.</a:t>
            </a:r>
            <a:r>
              <a:rPr lang="en-GB" sz="1000" dirty="0" smtClean="0">
                <a:solidFill>
                  <a:srgbClr val="000000"/>
                </a:solidFill>
                <a:ea typeface="ＭＳ Ｐゴシック" pitchFamily="34" charset="-128"/>
              </a:rPr>
              <a:t> 2011;1812:141-150; </a:t>
            </a:r>
            <a:r>
              <a:rPr lang="en-US" sz="1000" dirty="0" smtClean="0">
                <a:solidFill>
                  <a:srgbClr val="000000"/>
                </a:solidFill>
                <a:ea typeface="ＭＳ Ｐゴシック" pitchFamily="34" charset="-128"/>
              </a:rPr>
              <a:t>Linker RA et al. </a:t>
            </a:r>
            <a:r>
              <a:rPr lang="en-GB" sz="1000" i="1" dirty="0" smtClean="0">
                <a:solidFill>
                  <a:srgbClr val="000000"/>
                </a:solidFill>
                <a:ea typeface="ＭＳ Ｐゴシック" pitchFamily="34" charset="-128"/>
              </a:rPr>
              <a:t>Brain.</a:t>
            </a:r>
            <a:r>
              <a:rPr lang="en-GB" sz="1000" dirty="0" smtClean="0">
                <a:solidFill>
                  <a:srgbClr val="000000"/>
                </a:solidFill>
                <a:ea typeface="ＭＳ Ｐゴシック" pitchFamily="34" charset="-128"/>
              </a:rPr>
              <a:t> 2011;134:678-692.</a:t>
            </a: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4" name="Oval 2"/>
          <p:cNvSpPr>
            <a:spLocks noChangeArrowheads="1"/>
          </p:cNvSpPr>
          <p:nvPr/>
        </p:nvSpPr>
        <p:spPr bwMode="auto">
          <a:xfrm>
            <a:off x="466725" y="1942863"/>
            <a:ext cx="5822950" cy="3967162"/>
          </a:xfrm>
          <a:prstGeom prst="ellipse">
            <a:avLst/>
          </a:prstGeom>
          <a:gradFill flip="none" rotWithShape="1">
            <a:gsLst>
              <a:gs pos="17000">
                <a:srgbClr val="FFFFFF"/>
              </a:gs>
              <a:gs pos="17000">
                <a:srgbClr val="B2C7E3">
                  <a:lumMod val="60000"/>
                  <a:lumOff val="40000"/>
                </a:srgbClr>
              </a:gs>
              <a:gs pos="50000">
                <a:srgbClr val="B2C7E3"/>
              </a:gs>
              <a:gs pos="100000">
                <a:srgbClr val="B2C7E3">
                  <a:lumMod val="7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gradFill flip="none" rotWithShape="1">
              <a:gsLst>
                <a:gs pos="0">
                  <a:srgbClr val="4F91CD">
                    <a:tint val="66000"/>
                    <a:satMod val="160000"/>
                  </a:srgbClr>
                </a:gs>
                <a:gs pos="50000">
                  <a:srgbClr val="4F91CD">
                    <a:tint val="44500"/>
                    <a:satMod val="160000"/>
                  </a:srgbClr>
                </a:gs>
                <a:gs pos="100000">
                  <a:srgbClr val="4F91CD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kern="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55" name="Oval 5"/>
          <p:cNvSpPr>
            <a:spLocks noChangeArrowheads="1"/>
          </p:cNvSpPr>
          <p:nvPr/>
        </p:nvSpPr>
        <p:spPr bwMode="auto">
          <a:xfrm>
            <a:off x="3502025" y="2573100"/>
            <a:ext cx="2578100" cy="2601913"/>
          </a:xfrm>
          <a:prstGeom prst="ellipse">
            <a:avLst/>
          </a:prstGeom>
          <a:gradFill flip="none" rotWithShape="1">
            <a:gsLst>
              <a:gs pos="0">
                <a:srgbClr val="B2C7E3">
                  <a:lumMod val="20000"/>
                  <a:lumOff val="80000"/>
                </a:srgbClr>
              </a:gs>
              <a:gs pos="50000">
                <a:srgbClr val="B2C7E3"/>
              </a:gs>
              <a:gs pos="86000">
                <a:srgbClr val="0033CC"/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B2C7E3">
                <a:lumMod val="50000"/>
              </a:srgb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kern="0" dirty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5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4288" y="4016138"/>
            <a:ext cx="1933575" cy="352425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Rectangle 7"/>
          <p:cNvSpPr>
            <a:spLocks noChangeArrowheads="1"/>
          </p:cNvSpPr>
          <p:nvPr/>
        </p:nvSpPr>
        <p:spPr bwMode="auto">
          <a:xfrm>
            <a:off x="4452938" y="4052650"/>
            <a:ext cx="676275" cy="266700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FFFFFF">
                    <a:lumMod val="65000"/>
                  </a:srgbClr>
                </a:solidFill>
                <a:cs typeface="Arial" pitchFamily="34" charset="0"/>
              </a:rPr>
              <a:t>ARE</a:t>
            </a:r>
          </a:p>
        </p:txBody>
      </p:sp>
      <p:sp>
        <p:nvSpPr>
          <p:cNvPr id="158" name="Text Box 11"/>
          <p:cNvSpPr txBox="1">
            <a:spLocks noChangeArrowheads="1"/>
          </p:cNvSpPr>
          <p:nvPr/>
        </p:nvSpPr>
        <p:spPr bwMode="auto">
          <a:xfrm>
            <a:off x="4354513" y="4743213"/>
            <a:ext cx="873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000000"/>
                </a:solidFill>
                <a:cs typeface="Arial" pitchFamily="34" charset="0"/>
              </a:rPr>
              <a:t>Nucleus</a:t>
            </a:r>
          </a:p>
        </p:txBody>
      </p:sp>
      <p:sp>
        <p:nvSpPr>
          <p:cNvPr id="159" name="Text Box 19"/>
          <p:cNvSpPr txBox="1">
            <a:spLocks noChangeArrowheads="1"/>
          </p:cNvSpPr>
          <p:nvPr/>
        </p:nvSpPr>
        <p:spPr bwMode="auto">
          <a:xfrm>
            <a:off x="2562225" y="5382975"/>
            <a:ext cx="1504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Cytoplasm</a:t>
            </a:r>
          </a:p>
        </p:txBody>
      </p:sp>
      <p:sp>
        <p:nvSpPr>
          <p:cNvPr id="160" name="AutoShape 18"/>
          <p:cNvSpPr>
            <a:spLocks noChangeArrowheads="1"/>
          </p:cNvSpPr>
          <p:nvPr/>
        </p:nvSpPr>
        <p:spPr bwMode="auto">
          <a:xfrm>
            <a:off x="1031875" y="3835163"/>
            <a:ext cx="2162175" cy="885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 b="1" kern="0" dirty="0">
              <a:solidFill>
                <a:srgbClr val="FFFFFF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FFFFFF"/>
                </a:solidFill>
              </a:rPr>
              <a:t>Proteasome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kern="0" dirty="0">
              <a:solidFill>
                <a:srgbClr val="FFFFFF"/>
              </a:solidFill>
            </a:endParaRPr>
          </a:p>
        </p:txBody>
      </p:sp>
      <p:sp>
        <p:nvSpPr>
          <p:cNvPr id="161" name="Rectangle 4"/>
          <p:cNvSpPr>
            <a:spLocks noChangeArrowheads="1"/>
          </p:cNvSpPr>
          <p:nvPr/>
        </p:nvSpPr>
        <p:spPr bwMode="auto">
          <a:xfrm>
            <a:off x="1257300" y="2750900"/>
            <a:ext cx="947738" cy="543918"/>
          </a:xfrm>
          <a:prstGeom prst="ellipse">
            <a:avLst/>
          </a:prstGeom>
          <a:gradFill flip="none" rotWithShape="1">
            <a:gsLst>
              <a:gs pos="0">
                <a:srgbClr val="CCFF99"/>
              </a:gs>
              <a:gs pos="23000">
                <a:srgbClr val="92D050"/>
              </a:gs>
              <a:gs pos="100000">
                <a:srgbClr val="009900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FFFF">
                <a:lumMod val="75000"/>
              </a:srgb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FFFFFF">
                    <a:lumMod val="95000"/>
                  </a:srgbClr>
                </a:solidFill>
                <a:cs typeface="Arial" pitchFamily="34" charset="0"/>
              </a:rPr>
              <a:t>Keap1</a:t>
            </a:r>
          </a:p>
        </p:txBody>
      </p:sp>
      <p:sp>
        <p:nvSpPr>
          <p:cNvPr id="162" name="Text Box 23"/>
          <p:cNvSpPr txBox="1">
            <a:spLocks noChangeArrowheads="1"/>
          </p:cNvSpPr>
          <p:nvPr/>
        </p:nvSpPr>
        <p:spPr bwMode="auto">
          <a:xfrm>
            <a:off x="1257300" y="1540726"/>
            <a:ext cx="1404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000000"/>
                </a:solidFill>
              </a:rPr>
              <a:t>DMF or MMF</a:t>
            </a:r>
          </a:p>
        </p:txBody>
      </p:sp>
      <p:grpSp>
        <p:nvGrpSpPr>
          <p:cNvPr id="2" name="Group 162"/>
          <p:cNvGrpSpPr>
            <a:grpSpLocks/>
          </p:cNvGrpSpPr>
          <p:nvPr/>
        </p:nvGrpSpPr>
        <p:grpSpPr bwMode="auto">
          <a:xfrm>
            <a:off x="1662049" y="2244297"/>
            <a:ext cx="1917700" cy="1487488"/>
            <a:chOff x="1470025" y="1838086"/>
            <a:chExt cx="1917072" cy="1487726"/>
          </a:xfrm>
          <a:solidFill>
            <a:srgbClr val="00B050"/>
          </a:solidFill>
        </p:grpSpPr>
        <p:sp>
          <p:nvSpPr>
            <p:cNvPr id="164" name="Oval 18"/>
            <p:cNvSpPr>
              <a:spLocks noChangeArrowheads="1"/>
            </p:cNvSpPr>
            <p:nvPr/>
          </p:nvSpPr>
          <p:spPr bwMode="auto">
            <a:xfrm>
              <a:off x="1639648" y="1846263"/>
              <a:ext cx="762000" cy="400050"/>
            </a:xfrm>
            <a:prstGeom prst="ellipse">
              <a:avLst/>
            </a:prstGeom>
            <a:gradFill flip="none" rotWithShape="1">
              <a:gsLst>
                <a:gs pos="0">
                  <a:srgbClr val="CCCCFF"/>
                </a:gs>
                <a:gs pos="50000">
                  <a:srgbClr val="9933FF"/>
                </a:gs>
                <a:gs pos="100000">
                  <a:srgbClr val="6600CC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CC99FF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000" b="1" dirty="0">
                  <a:solidFill>
                    <a:srgbClr val="FFFFFF">
                      <a:lumMod val="95000"/>
                    </a:srgbClr>
                  </a:solidFill>
                  <a:cs typeface="Arial" pitchFamily="34" charset="0"/>
                </a:rPr>
                <a:t>Nrf2</a:t>
              </a:r>
            </a:p>
          </p:txBody>
        </p:sp>
        <p:sp>
          <p:nvSpPr>
            <p:cNvPr id="165" name="Oval 18"/>
            <p:cNvSpPr>
              <a:spLocks noChangeArrowheads="1"/>
            </p:cNvSpPr>
            <p:nvPr/>
          </p:nvSpPr>
          <p:spPr bwMode="auto">
            <a:xfrm>
              <a:off x="2625097" y="1838086"/>
              <a:ext cx="762000" cy="400050"/>
            </a:xfrm>
            <a:prstGeom prst="ellipse">
              <a:avLst/>
            </a:prstGeom>
            <a:gradFill flip="none" rotWithShape="1">
              <a:gsLst>
                <a:gs pos="0">
                  <a:srgbClr val="CCCCFF"/>
                </a:gs>
                <a:gs pos="50000">
                  <a:srgbClr val="9933FF"/>
                </a:gs>
                <a:gs pos="100000">
                  <a:srgbClr val="6600CC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CC99FF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000" b="1" dirty="0">
                  <a:solidFill>
                    <a:srgbClr val="FFFFFF">
                      <a:lumMod val="95000"/>
                    </a:srgbClr>
                  </a:solidFill>
                  <a:cs typeface="Arial" pitchFamily="34" charset="0"/>
                </a:rPr>
                <a:t>Nrf2</a:t>
              </a:r>
            </a:p>
          </p:txBody>
        </p:sp>
        <p:sp>
          <p:nvSpPr>
            <p:cNvPr id="166" name="Oval 18"/>
            <p:cNvSpPr>
              <a:spLocks noChangeArrowheads="1"/>
            </p:cNvSpPr>
            <p:nvPr/>
          </p:nvSpPr>
          <p:spPr bwMode="auto">
            <a:xfrm>
              <a:off x="1470025" y="2925762"/>
              <a:ext cx="762000" cy="400050"/>
            </a:xfrm>
            <a:prstGeom prst="ellipse">
              <a:avLst/>
            </a:prstGeom>
            <a:gradFill flip="none" rotWithShape="1">
              <a:gsLst>
                <a:gs pos="0">
                  <a:srgbClr val="CCCCFF"/>
                </a:gs>
                <a:gs pos="50000">
                  <a:srgbClr val="9933FF"/>
                </a:gs>
                <a:gs pos="100000">
                  <a:srgbClr val="6600CC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CC99FF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000" b="1" dirty="0">
                  <a:solidFill>
                    <a:srgbClr val="FFFFFF">
                      <a:lumMod val="95000"/>
                    </a:srgbClr>
                  </a:solidFill>
                  <a:cs typeface="Arial" pitchFamily="34" charset="0"/>
                </a:rPr>
                <a:t>Nrf2</a:t>
              </a:r>
            </a:p>
          </p:txBody>
        </p:sp>
        <p:sp>
          <p:nvSpPr>
            <p:cNvPr id="167" name="Oval 18"/>
            <p:cNvSpPr>
              <a:spLocks noChangeArrowheads="1"/>
            </p:cNvSpPr>
            <p:nvPr/>
          </p:nvSpPr>
          <p:spPr bwMode="auto">
            <a:xfrm>
              <a:off x="2333625" y="2920431"/>
              <a:ext cx="762000" cy="400050"/>
            </a:xfrm>
            <a:prstGeom prst="ellipse">
              <a:avLst/>
            </a:prstGeom>
            <a:gradFill flip="none" rotWithShape="1">
              <a:gsLst>
                <a:gs pos="0">
                  <a:srgbClr val="CCCCFF"/>
                </a:gs>
                <a:gs pos="50000">
                  <a:srgbClr val="9933FF"/>
                </a:gs>
                <a:gs pos="100000">
                  <a:srgbClr val="6600CC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CC99FF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000" b="1" dirty="0">
                  <a:solidFill>
                    <a:srgbClr val="FFFFFF">
                      <a:lumMod val="95000"/>
                    </a:srgbClr>
                  </a:solidFill>
                  <a:cs typeface="Arial" pitchFamily="34" charset="0"/>
                </a:rPr>
                <a:t>Nrf2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026024" y="1763486"/>
            <a:ext cx="3938464" cy="4038600"/>
            <a:chOff x="5026025" y="1933534"/>
            <a:chExt cx="3938847" cy="4039358"/>
          </a:xfrm>
        </p:grpSpPr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5026025" y="2773363"/>
              <a:ext cx="1324447" cy="1404938"/>
              <a:chOff x="3214" y="1747"/>
              <a:chExt cx="924" cy="885"/>
            </a:xfrm>
          </p:grpSpPr>
          <p:sp>
            <p:nvSpPr>
              <p:cNvPr id="171" name="Line 9"/>
              <p:cNvSpPr>
                <a:spLocks noChangeShapeType="1"/>
              </p:cNvSpPr>
              <p:nvPr/>
            </p:nvSpPr>
            <p:spPr bwMode="auto">
              <a:xfrm flipV="1">
                <a:off x="3238" y="1752"/>
                <a:ext cx="0" cy="880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Line 10"/>
              <p:cNvSpPr>
                <a:spLocks noChangeShapeType="1"/>
              </p:cNvSpPr>
              <p:nvPr/>
            </p:nvSpPr>
            <p:spPr bwMode="auto">
              <a:xfrm rot="16200000">
                <a:off x="3676" y="1285"/>
                <a:ext cx="0" cy="924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0" name="Rounded Rectangle 169"/>
            <p:cNvSpPr/>
            <p:nvPr/>
          </p:nvSpPr>
          <p:spPr>
            <a:xfrm>
              <a:off x="6358683" y="1933534"/>
              <a:ext cx="2606189" cy="4039358"/>
            </a:xfrm>
            <a:prstGeom prst="roundRect">
              <a:avLst>
                <a:gd name="adj" fmla="val 4031"/>
              </a:avLst>
            </a:prstGeom>
            <a:solidFill>
              <a:srgbClr val="FFFFFF"/>
            </a:solidFill>
            <a:ln w="25400" cap="flat" cmpd="sng" algn="ctr">
              <a:solidFill>
                <a:schemeClr val="tx2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115888" indent="-115888" algn="ctr" eaLnBrk="0" hangingPunct="0">
                <a:defRPr/>
              </a:pPr>
              <a:r>
                <a:rPr lang="el-GR" sz="1600" b="1" i="1" kern="0" dirty="0" err="1" smtClean="0">
                  <a:solidFill>
                    <a:srgbClr val="005CAB"/>
                  </a:solidFill>
                </a:rPr>
                <a:t>Αντι</a:t>
              </a:r>
              <a:r>
                <a:rPr lang="el-GR" sz="1600" b="1" i="1" kern="0" dirty="0" smtClean="0">
                  <a:solidFill>
                    <a:srgbClr val="005CAB"/>
                  </a:solidFill>
                </a:rPr>
                <a:t>-οξειδωτική αντίδραση</a:t>
              </a:r>
            </a:p>
            <a:p>
              <a:pPr marL="168275" indent="-168275" eaLnBrk="0" hangingPunct="0">
                <a:spcBef>
                  <a:spcPts val="300"/>
                </a:spcBef>
                <a:buClr>
                  <a:srgbClr val="005CAB"/>
                </a:buClr>
                <a:buFont typeface="Arial" pitchFamily="34" charset="0"/>
                <a:buChar char="•"/>
                <a:defRPr/>
              </a:pPr>
              <a:r>
                <a:rPr lang="el-GR" sz="1500" b="1" kern="0" dirty="0" err="1" smtClean="0">
                  <a:solidFill>
                    <a:srgbClr val="6D747B"/>
                  </a:solidFill>
                </a:rPr>
                <a:t>Αποτοξίκωση</a:t>
              </a:r>
              <a:endParaRPr lang="el-GR" sz="1500" b="1" kern="0" dirty="0" smtClean="0">
                <a:solidFill>
                  <a:srgbClr val="6D747B"/>
                </a:solidFill>
              </a:endParaRPr>
            </a:p>
            <a:p>
              <a:pPr marL="168275" indent="-168275" eaLnBrk="0" hangingPunct="0">
                <a:spcBef>
                  <a:spcPts val="300"/>
                </a:spcBef>
                <a:buClr>
                  <a:srgbClr val="005CAB"/>
                </a:buClr>
                <a:buFont typeface="Arial" pitchFamily="34" charset="0"/>
                <a:buChar char="•"/>
                <a:defRPr/>
              </a:pPr>
              <a:r>
                <a:rPr lang="el-GR" sz="1500" b="1" kern="0" dirty="0" smtClean="0">
                  <a:solidFill>
                    <a:srgbClr val="6D747B"/>
                  </a:solidFill>
                </a:rPr>
                <a:t>Αποκατάσταση του ενεργειακού μεταβολισμού</a:t>
              </a:r>
            </a:p>
            <a:p>
              <a:pPr marL="168275" indent="-168275" eaLnBrk="0" hangingPunct="0">
                <a:spcBef>
                  <a:spcPts val="300"/>
                </a:spcBef>
                <a:buClr>
                  <a:srgbClr val="005CAB"/>
                </a:buClr>
                <a:buFont typeface="Arial" pitchFamily="34" charset="0"/>
                <a:buChar char="•"/>
                <a:defRPr/>
              </a:pPr>
              <a:r>
                <a:rPr lang="el-GR" sz="1500" b="1" kern="0" dirty="0" smtClean="0">
                  <a:solidFill>
                    <a:srgbClr val="6D747B"/>
                  </a:solidFill>
                </a:rPr>
                <a:t>Επιδιόρθωση/Διάσπαση πρωτεϊνών</a:t>
              </a:r>
            </a:p>
            <a:p>
              <a:pPr marL="168275" indent="-168275" eaLnBrk="0" hangingPunct="0">
                <a:spcBef>
                  <a:spcPts val="300"/>
                </a:spcBef>
                <a:buClr>
                  <a:srgbClr val="005CAB"/>
                </a:buClr>
                <a:buFont typeface="Arial" pitchFamily="34" charset="0"/>
                <a:buChar char="•"/>
                <a:defRPr/>
              </a:pPr>
              <a:endParaRPr lang="el-GR" sz="1500" b="1" kern="0" dirty="0" smtClean="0">
                <a:solidFill>
                  <a:srgbClr val="6D747B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l-GR" sz="1400" b="1" dirty="0" err="1" smtClean="0">
                  <a:solidFill>
                    <a:srgbClr val="002060"/>
                  </a:solidFill>
                  <a:cs typeface="Arial" pitchFamily="34" charset="0"/>
                </a:rPr>
                <a:t>Αντι</a:t>
              </a:r>
              <a:r>
                <a:rPr lang="el-GR" sz="1400" b="1" dirty="0" smtClean="0">
                  <a:solidFill>
                    <a:srgbClr val="002060"/>
                  </a:solidFill>
                  <a:cs typeface="Arial" pitchFamily="34" charset="0"/>
                </a:rPr>
                <a:t>-οξειδωτικά ένζυμα</a:t>
              </a:r>
              <a:endParaRPr lang="en-US" sz="1400" b="1" dirty="0" smtClean="0">
                <a:solidFill>
                  <a:srgbClr val="002060"/>
                </a:solidFill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l-GR" sz="1400" b="1" dirty="0" err="1" smtClean="0">
                  <a:solidFill>
                    <a:srgbClr val="002060"/>
                  </a:solidFill>
                  <a:cs typeface="Arial" pitchFamily="34" charset="0"/>
                </a:rPr>
                <a:t>Αντι</a:t>
              </a:r>
              <a:r>
                <a:rPr lang="el-GR" sz="1400" b="1" dirty="0" smtClean="0">
                  <a:solidFill>
                    <a:srgbClr val="002060"/>
                  </a:solidFill>
                  <a:cs typeface="Arial" pitchFamily="34" charset="0"/>
                </a:rPr>
                <a:t>-τοξικά ένζυμα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l-GR" sz="1400" b="1" dirty="0" smtClean="0">
                  <a:solidFill>
                    <a:srgbClr val="002060"/>
                  </a:solidFill>
                  <a:cs typeface="Arial" pitchFamily="34" charset="0"/>
                </a:rPr>
                <a:t>Ένζυμα που παράγουν </a:t>
              </a:r>
              <a:r>
                <a:rPr lang="en-US" sz="1400" b="1" dirty="0" smtClean="0">
                  <a:solidFill>
                    <a:srgbClr val="002060"/>
                  </a:solidFill>
                  <a:cs typeface="Arial" pitchFamily="34" charset="0"/>
                </a:rPr>
                <a:t>NADPH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l-GR" sz="1400" b="1" dirty="0" smtClean="0">
                  <a:solidFill>
                    <a:srgbClr val="002060"/>
                  </a:solidFill>
                  <a:cs typeface="Arial" pitchFamily="34" charset="0"/>
                </a:rPr>
                <a:t>Άλλα βοηθητικά ένζυμα</a:t>
              </a:r>
              <a:endParaRPr lang="en-US" sz="1400" b="1" i="1" dirty="0" smtClean="0">
                <a:solidFill>
                  <a:srgbClr val="002060"/>
                </a:solidFill>
                <a:cs typeface="Arial" pitchFamily="34" charset="0"/>
              </a:endParaRPr>
            </a:p>
            <a:p>
              <a:pPr marL="168275" indent="-168275" eaLnBrk="0" hangingPunct="0">
                <a:spcBef>
                  <a:spcPts val="300"/>
                </a:spcBef>
                <a:buClr>
                  <a:srgbClr val="005CAB"/>
                </a:buClr>
                <a:buFont typeface="Arial" pitchFamily="34" charset="0"/>
                <a:buChar char="•"/>
                <a:defRPr/>
              </a:pPr>
              <a:endParaRPr lang="el-GR" sz="1500" b="1" kern="0" dirty="0" smtClean="0">
                <a:solidFill>
                  <a:srgbClr val="6D747B"/>
                </a:solidFill>
              </a:endParaRPr>
            </a:p>
          </p:txBody>
        </p:sp>
      </p:grpSp>
      <p:grpSp>
        <p:nvGrpSpPr>
          <p:cNvPr id="5" name="Group 78"/>
          <p:cNvGrpSpPr>
            <a:grpSpLocks/>
          </p:cNvGrpSpPr>
          <p:nvPr/>
        </p:nvGrpSpPr>
        <p:grpSpPr bwMode="auto">
          <a:xfrm rot="-2500777">
            <a:off x="338138" y="1822982"/>
            <a:ext cx="966787" cy="468313"/>
            <a:chOff x="505968" y="1402080"/>
            <a:chExt cx="7936931" cy="3276600"/>
          </a:xfrm>
        </p:grpSpPr>
        <p:sp>
          <p:nvSpPr>
            <p:cNvPr id="174" name="Oval 173"/>
            <p:cNvSpPr/>
            <p:nvPr/>
          </p:nvSpPr>
          <p:spPr>
            <a:xfrm>
              <a:off x="669722" y="3113311"/>
              <a:ext cx="390982" cy="399856"/>
            </a:xfrm>
            <a:prstGeom prst="ellipse">
              <a:avLst/>
            </a:prstGeom>
            <a:solidFill>
              <a:srgbClr val="FFFFFF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cxnSp>
          <p:nvCxnSpPr>
            <p:cNvPr id="175" name="Straight Connector 174"/>
            <p:cNvCxnSpPr/>
            <p:nvPr/>
          </p:nvCxnSpPr>
          <p:spPr>
            <a:xfrm>
              <a:off x="699516" y="2173224"/>
              <a:ext cx="377952" cy="550164"/>
            </a:xfrm>
            <a:prstGeom prst="line">
              <a:avLst/>
            </a:prstGeom>
            <a:noFill/>
            <a:ln w="38100" cap="rnd" cmpd="sng" algn="ctr">
              <a:solidFill>
                <a:srgbClr val="808080">
                  <a:lumMod val="50000"/>
                </a:srgbClr>
              </a:solidFill>
              <a:prstDash val="solid"/>
              <a:beve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p:spPr>
        </p:cxnSp>
        <p:cxnSp>
          <p:nvCxnSpPr>
            <p:cNvPr id="176" name="Straight Connector 175"/>
            <p:cNvCxnSpPr/>
            <p:nvPr/>
          </p:nvCxnSpPr>
          <p:spPr>
            <a:xfrm>
              <a:off x="1264920" y="3009900"/>
              <a:ext cx="59436" cy="772668"/>
            </a:xfrm>
            <a:prstGeom prst="line">
              <a:avLst/>
            </a:prstGeom>
            <a:noFill/>
            <a:ln w="38100" cap="rnd" cmpd="sng" algn="ctr">
              <a:solidFill>
                <a:srgbClr val="808080">
                  <a:lumMod val="50000"/>
                </a:srgbClr>
              </a:solidFill>
              <a:prstDash val="solid"/>
              <a:beve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p:spPr>
        </p:cxnSp>
        <p:cxnSp>
          <p:nvCxnSpPr>
            <p:cNvPr id="177" name="Straight Connector 176"/>
            <p:cNvCxnSpPr/>
            <p:nvPr/>
          </p:nvCxnSpPr>
          <p:spPr>
            <a:xfrm flipH="1">
              <a:off x="1426464" y="2522220"/>
              <a:ext cx="1048512" cy="413004"/>
            </a:xfrm>
            <a:prstGeom prst="line">
              <a:avLst/>
            </a:prstGeom>
            <a:noFill/>
            <a:ln w="38100" cap="rnd" cmpd="sng" algn="ctr">
              <a:solidFill>
                <a:srgbClr val="808080">
                  <a:lumMod val="50000"/>
                </a:srgbClr>
              </a:solidFill>
              <a:prstDash val="solid"/>
              <a:beve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p:spPr>
        </p:cxnSp>
        <p:cxnSp>
          <p:nvCxnSpPr>
            <p:cNvPr id="178" name="Straight Connector 177"/>
            <p:cNvCxnSpPr/>
            <p:nvPr/>
          </p:nvCxnSpPr>
          <p:spPr>
            <a:xfrm flipH="1" flipV="1">
              <a:off x="2474976" y="2514600"/>
              <a:ext cx="798576" cy="746760"/>
            </a:xfrm>
            <a:prstGeom prst="line">
              <a:avLst/>
            </a:prstGeom>
            <a:noFill/>
            <a:ln w="38100" cap="rnd" cmpd="sng" algn="ctr">
              <a:solidFill>
                <a:srgbClr val="808080">
                  <a:lumMod val="50000"/>
                </a:srgbClr>
              </a:solidFill>
              <a:prstDash val="solid"/>
              <a:beve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p:spPr>
        </p:cxnSp>
        <p:cxnSp>
          <p:nvCxnSpPr>
            <p:cNvPr id="179" name="Straight Connector 178"/>
            <p:cNvCxnSpPr/>
            <p:nvPr/>
          </p:nvCxnSpPr>
          <p:spPr>
            <a:xfrm flipV="1">
              <a:off x="2938272" y="3217164"/>
              <a:ext cx="362712" cy="1080516"/>
            </a:xfrm>
            <a:prstGeom prst="line">
              <a:avLst/>
            </a:prstGeom>
            <a:noFill/>
            <a:ln w="38100" cap="rnd" cmpd="sng" algn="ctr">
              <a:solidFill>
                <a:srgbClr val="808080">
                  <a:lumMod val="50000"/>
                </a:srgbClr>
              </a:solidFill>
              <a:prstDash val="solid"/>
              <a:beve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p:spPr>
        </p:cxnSp>
        <p:cxnSp>
          <p:nvCxnSpPr>
            <p:cNvPr id="180" name="Straight Connector 179"/>
            <p:cNvCxnSpPr/>
            <p:nvPr/>
          </p:nvCxnSpPr>
          <p:spPr>
            <a:xfrm flipV="1">
              <a:off x="3340608" y="2695194"/>
              <a:ext cx="1008888" cy="540258"/>
            </a:xfrm>
            <a:prstGeom prst="line">
              <a:avLst/>
            </a:prstGeom>
            <a:noFill/>
            <a:ln w="38100" cap="rnd" cmpd="sng" algn="ctr">
              <a:solidFill>
                <a:srgbClr val="808080">
                  <a:lumMod val="50000"/>
                </a:srgbClr>
              </a:solidFill>
              <a:prstDash val="solid"/>
              <a:beve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p:spPr>
        </p:cxnSp>
        <p:cxnSp>
          <p:nvCxnSpPr>
            <p:cNvPr id="181" name="Straight Connector 180"/>
            <p:cNvCxnSpPr/>
            <p:nvPr/>
          </p:nvCxnSpPr>
          <p:spPr>
            <a:xfrm flipV="1">
              <a:off x="4349496" y="1783080"/>
              <a:ext cx="118870" cy="912876"/>
            </a:xfrm>
            <a:prstGeom prst="line">
              <a:avLst/>
            </a:prstGeom>
            <a:noFill/>
            <a:ln w="38100" cap="rnd" cmpd="sng" algn="ctr">
              <a:solidFill>
                <a:srgbClr val="808080">
                  <a:lumMod val="50000"/>
                </a:srgbClr>
              </a:solidFill>
              <a:prstDash val="solid"/>
              <a:beve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p:spPr>
        </p:cxnSp>
        <p:cxnSp>
          <p:nvCxnSpPr>
            <p:cNvPr id="182" name="Straight Connector 181"/>
            <p:cNvCxnSpPr/>
            <p:nvPr/>
          </p:nvCxnSpPr>
          <p:spPr>
            <a:xfrm flipH="1" flipV="1">
              <a:off x="4349496" y="2695194"/>
              <a:ext cx="798576" cy="582930"/>
            </a:xfrm>
            <a:prstGeom prst="line">
              <a:avLst/>
            </a:prstGeom>
            <a:noFill/>
            <a:ln w="38100" cap="rnd" cmpd="sng" algn="ctr">
              <a:solidFill>
                <a:srgbClr val="808080">
                  <a:lumMod val="50000"/>
                </a:srgbClr>
              </a:solidFill>
              <a:prstDash val="solid"/>
              <a:beve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p:spPr>
        </p:cxnSp>
        <p:cxnSp>
          <p:nvCxnSpPr>
            <p:cNvPr id="183" name="Straight Connector 182"/>
            <p:cNvCxnSpPr/>
            <p:nvPr/>
          </p:nvCxnSpPr>
          <p:spPr>
            <a:xfrm flipV="1">
              <a:off x="5026148" y="3217164"/>
              <a:ext cx="103636" cy="938784"/>
            </a:xfrm>
            <a:prstGeom prst="line">
              <a:avLst/>
            </a:prstGeom>
            <a:noFill/>
            <a:ln w="38100" cap="rnd" cmpd="sng" algn="ctr">
              <a:solidFill>
                <a:srgbClr val="808080">
                  <a:lumMod val="50000"/>
                </a:srgbClr>
              </a:solidFill>
              <a:prstDash val="solid"/>
              <a:beve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p:spPr>
        </p:cxnSp>
        <p:cxnSp>
          <p:nvCxnSpPr>
            <p:cNvPr id="184" name="Straight Connector 183"/>
            <p:cNvCxnSpPr/>
            <p:nvPr/>
          </p:nvCxnSpPr>
          <p:spPr>
            <a:xfrm flipV="1">
              <a:off x="5186166" y="2726436"/>
              <a:ext cx="946410" cy="557784"/>
            </a:xfrm>
            <a:prstGeom prst="line">
              <a:avLst/>
            </a:prstGeom>
            <a:noFill/>
            <a:ln w="38100" cap="rnd" cmpd="sng" algn="ctr">
              <a:solidFill>
                <a:srgbClr val="808080">
                  <a:lumMod val="50000"/>
                </a:srgbClr>
              </a:solidFill>
              <a:prstDash val="solid"/>
              <a:beve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p:spPr>
        </p:cxnSp>
        <p:cxnSp>
          <p:nvCxnSpPr>
            <p:cNvPr id="185" name="Straight Connector 184"/>
            <p:cNvCxnSpPr/>
            <p:nvPr/>
          </p:nvCxnSpPr>
          <p:spPr>
            <a:xfrm flipV="1">
              <a:off x="6124189" y="1783080"/>
              <a:ext cx="349763" cy="957072"/>
            </a:xfrm>
            <a:prstGeom prst="line">
              <a:avLst/>
            </a:prstGeom>
            <a:noFill/>
            <a:ln w="38100" cap="rnd" cmpd="sng" algn="ctr">
              <a:solidFill>
                <a:srgbClr val="808080">
                  <a:lumMod val="50000"/>
                </a:srgbClr>
              </a:solidFill>
              <a:prstDash val="solid"/>
              <a:beve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p:spPr>
        </p:cxnSp>
        <p:cxnSp>
          <p:nvCxnSpPr>
            <p:cNvPr id="186" name="Straight Connector 185"/>
            <p:cNvCxnSpPr/>
            <p:nvPr/>
          </p:nvCxnSpPr>
          <p:spPr>
            <a:xfrm flipH="1" flipV="1">
              <a:off x="6124189" y="2705100"/>
              <a:ext cx="599699" cy="762000"/>
            </a:xfrm>
            <a:prstGeom prst="line">
              <a:avLst/>
            </a:prstGeom>
            <a:noFill/>
            <a:ln w="38100" cap="rnd" cmpd="sng" algn="ctr">
              <a:solidFill>
                <a:srgbClr val="808080">
                  <a:lumMod val="50000"/>
                </a:srgbClr>
              </a:solidFill>
              <a:prstDash val="solid"/>
              <a:beve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p:spPr>
        </p:cxnSp>
        <p:cxnSp>
          <p:nvCxnSpPr>
            <p:cNvPr id="187" name="Straight Connector 186"/>
            <p:cNvCxnSpPr/>
            <p:nvPr/>
          </p:nvCxnSpPr>
          <p:spPr>
            <a:xfrm flipH="1">
              <a:off x="6756271" y="3009900"/>
              <a:ext cx="814845" cy="428244"/>
            </a:xfrm>
            <a:prstGeom prst="line">
              <a:avLst/>
            </a:prstGeom>
            <a:noFill/>
            <a:ln w="38100" cap="rnd" cmpd="sng" algn="ctr">
              <a:solidFill>
                <a:srgbClr val="808080">
                  <a:lumMod val="50000"/>
                </a:srgbClr>
              </a:solidFill>
              <a:prstDash val="solid"/>
              <a:beve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p:spPr>
        </p:cxnSp>
        <p:cxnSp>
          <p:nvCxnSpPr>
            <p:cNvPr id="188" name="Straight Connector 187"/>
            <p:cNvCxnSpPr/>
            <p:nvPr/>
          </p:nvCxnSpPr>
          <p:spPr>
            <a:xfrm>
              <a:off x="7379208" y="2372868"/>
              <a:ext cx="251860" cy="650748"/>
            </a:xfrm>
            <a:prstGeom prst="line">
              <a:avLst/>
            </a:prstGeom>
            <a:noFill/>
            <a:ln w="38100" cap="rnd" cmpd="sng" algn="ctr">
              <a:solidFill>
                <a:srgbClr val="808080">
                  <a:lumMod val="50000"/>
                </a:srgbClr>
              </a:solidFill>
              <a:prstDash val="solid"/>
              <a:beve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p:spPr>
        </p:cxnSp>
        <p:cxnSp>
          <p:nvCxnSpPr>
            <p:cNvPr id="189" name="Straight Connector 188"/>
            <p:cNvCxnSpPr/>
            <p:nvPr/>
          </p:nvCxnSpPr>
          <p:spPr>
            <a:xfrm>
              <a:off x="7601712" y="2997708"/>
              <a:ext cx="313938" cy="621792"/>
            </a:xfrm>
            <a:prstGeom prst="line">
              <a:avLst/>
            </a:prstGeom>
            <a:noFill/>
            <a:ln w="38100" cap="rnd" cmpd="sng" algn="ctr">
              <a:solidFill>
                <a:srgbClr val="808080">
                  <a:lumMod val="50000"/>
                </a:srgbClr>
              </a:solidFill>
              <a:prstDash val="solid"/>
              <a:beve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p:spPr>
        </p:cxnSp>
        <p:cxnSp>
          <p:nvCxnSpPr>
            <p:cNvPr id="190" name="Straight Connector 189"/>
            <p:cNvCxnSpPr/>
            <p:nvPr/>
          </p:nvCxnSpPr>
          <p:spPr>
            <a:xfrm flipV="1">
              <a:off x="7631068" y="2723388"/>
              <a:ext cx="618283" cy="241935"/>
            </a:xfrm>
            <a:prstGeom prst="line">
              <a:avLst/>
            </a:prstGeom>
            <a:noFill/>
            <a:ln w="38100" cap="rnd" cmpd="sng" algn="ctr">
              <a:solidFill>
                <a:srgbClr val="808080">
                  <a:lumMod val="50000"/>
                </a:srgbClr>
              </a:solidFill>
              <a:prstDash val="solid"/>
              <a:beve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p:spPr>
        </p:cxnSp>
        <p:sp>
          <p:nvSpPr>
            <p:cNvPr id="191" name="Oval 190"/>
            <p:cNvSpPr/>
            <p:nvPr/>
          </p:nvSpPr>
          <p:spPr>
            <a:xfrm>
              <a:off x="2098502" y="2122672"/>
              <a:ext cx="755899" cy="766387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>
              <a:off x="2576821" y="3888470"/>
              <a:ext cx="768927" cy="766387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193" name="Oval 192"/>
            <p:cNvSpPr/>
            <p:nvPr/>
          </p:nvSpPr>
          <p:spPr>
            <a:xfrm>
              <a:off x="6064768" y="1399461"/>
              <a:ext cx="755899" cy="766394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6321864" y="3079803"/>
              <a:ext cx="755899" cy="755283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195" name="Oval 194"/>
            <p:cNvSpPr/>
            <p:nvPr/>
          </p:nvSpPr>
          <p:spPr>
            <a:xfrm>
              <a:off x="7216798" y="2620589"/>
              <a:ext cx="768927" cy="766387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>
              <a:off x="5740770" y="2363151"/>
              <a:ext cx="768927" cy="766387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4767837" y="2897028"/>
              <a:ext cx="755899" cy="755283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198" name="Oval 197"/>
            <p:cNvSpPr/>
            <p:nvPr/>
          </p:nvSpPr>
          <p:spPr>
            <a:xfrm>
              <a:off x="3988548" y="2325532"/>
              <a:ext cx="768935" cy="755283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2886232" y="2874047"/>
              <a:ext cx="768935" cy="766387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200" name="Oval 199"/>
            <p:cNvSpPr/>
            <p:nvPr/>
          </p:nvSpPr>
          <p:spPr>
            <a:xfrm>
              <a:off x="867452" y="2616234"/>
              <a:ext cx="755899" cy="766387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201" name="Oval 200"/>
            <p:cNvSpPr/>
            <p:nvPr/>
          </p:nvSpPr>
          <p:spPr>
            <a:xfrm>
              <a:off x="488989" y="1950049"/>
              <a:ext cx="390982" cy="399856"/>
            </a:xfrm>
            <a:prstGeom prst="ellipse">
              <a:avLst/>
            </a:prstGeom>
            <a:solidFill>
              <a:srgbClr val="FFFFFF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202" name="Oval 201"/>
            <p:cNvSpPr/>
            <p:nvPr/>
          </p:nvSpPr>
          <p:spPr>
            <a:xfrm>
              <a:off x="4266605" y="1574456"/>
              <a:ext cx="390982" cy="399856"/>
            </a:xfrm>
            <a:prstGeom prst="ellipse">
              <a:avLst/>
            </a:prstGeom>
            <a:solidFill>
              <a:srgbClr val="FFFFFF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203" name="Oval 202"/>
            <p:cNvSpPr/>
            <p:nvPr/>
          </p:nvSpPr>
          <p:spPr>
            <a:xfrm>
              <a:off x="4825007" y="3946315"/>
              <a:ext cx="390982" cy="399856"/>
            </a:xfrm>
            <a:prstGeom prst="ellipse">
              <a:avLst/>
            </a:prstGeom>
            <a:solidFill>
              <a:srgbClr val="FFFFFF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204" name="Oval 203"/>
            <p:cNvSpPr/>
            <p:nvPr/>
          </p:nvSpPr>
          <p:spPr>
            <a:xfrm>
              <a:off x="7717993" y="3429908"/>
              <a:ext cx="377945" cy="399856"/>
            </a:xfrm>
            <a:prstGeom prst="ellipse">
              <a:avLst/>
            </a:prstGeom>
            <a:solidFill>
              <a:srgbClr val="FFFFFF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8053825" y="2498080"/>
              <a:ext cx="390982" cy="388752"/>
            </a:xfrm>
            <a:prstGeom prst="ellipse">
              <a:avLst/>
            </a:prstGeom>
            <a:solidFill>
              <a:srgbClr val="FFFFFF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206" name="Oval 205"/>
            <p:cNvSpPr/>
            <p:nvPr/>
          </p:nvSpPr>
          <p:spPr>
            <a:xfrm>
              <a:off x="7161267" y="2133128"/>
              <a:ext cx="390982" cy="388745"/>
            </a:xfrm>
            <a:prstGeom prst="ellipse">
              <a:avLst/>
            </a:prstGeom>
            <a:solidFill>
              <a:srgbClr val="FFFFFF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207" name="Oval 206"/>
            <p:cNvSpPr/>
            <p:nvPr/>
          </p:nvSpPr>
          <p:spPr>
            <a:xfrm>
              <a:off x="1119484" y="3618172"/>
              <a:ext cx="390982" cy="399856"/>
            </a:xfrm>
            <a:prstGeom prst="ellipse">
              <a:avLst/>
            </a:prstGeom>
            <a:solidFill>
              <a:srgbClr val="FFFFFF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208" name="Oval 18"/>
          <p:cNvSpPr>
            <a:spLocks noChangeArrowheads="1"/>
          </p:cNvSpPr>
          <p:nvPr/>
        </p:nvSpPr>
        <p:spPr bwMode="auto">
          <a:xfrm>
            <a:off x="2166938" y="2741375"/>
            <a:ext cx="762000" cy="400050"/>
          </a:xfrm>
          <a:prstGeom prst="ellipse">
            <a:avLst/>
          </a:prstGeom>
          <a:gradFill>
            <a:gsLst>
              <a:gs pos="0">
                <a:srgbClr val="CCCCFF"/>
              </a:gs>
              <a:gs pos="50000">
                <a:srgbClr val="9933FF"/>
              </a:gs>
              <a:gs pos="100000">
                <a:srgbClr val="6600CC"/>
              </a:gs>
            </a:gsLst>
            <a:path path="circle">
              <a:fillToRect l="50000" t="50000" r="50000" b="50000"/>
            </a:path>
          </a:gradFill>
          <a:ln w="9525">
            <a:solidFill>
              <a:srgbClr val="CC99FF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cs typeface="Arial" pitchFamily="34" charset="0"/>
              </a:rPr>
              <a:t>Nrf2</a:t>
            </a:r>
          </a:p>
        </p:txBody>
      </p:sp>
      <p:sp>
        <p:nvSpPr>
          <p:cNvPr id="209" name="Oval 18"/>
          <p:cNvSpPr>
            <a:spLocks noChangeArrowheads="1"/>
          </p:cNvSpPr>
          <p:nvPr/>
        </p:nvSpPr>
        <p:spPr bwMode="auto">
          <a:xfrm>
            <a:off x="2166938" y="2738200"/>
            <a:ext cx="762000" cy="400050"/>
          </a:xfrm>
          <a:prstGeom prst="ellipse">
            <a:avLst/>
          </a:prstGeom>
          <a:gradFill>
            <a:gsLst>
              <a:gs pos="0">
                <a:srgbClr val="CCCCFF"/>
              </a:gs>
              <a:gs pos="50000">
                <a:srgbClr val="9933FF"/>
              </a:gs>
              <a:gs pos="100000">
                <a:srgbClr val="6600CC"/>
              </a:gs>
            </a:gsLst>
            <a:path path="circle">
              <a:fillToRect l="50000" t="50000" r="50000" b="50000"/>
            </a:path>
          </a:gradFill>
          <a:ln w="9525">
            <a:solidFill>
              <a:srgbClr val="CC99FF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>
                    <a:lumMod val="95000"/>
                  </a:srgbClr>
                </a:solidFill>
                <a:cs typeface="Arial" pitchFamily="34" charset="0"/>
              </a:rPr>
              <a:t>Nrf2</a:t>
            </a:r>
          </a:p>
        </p:txBody>
      </p:sp>
    </p:spTree>
    <p:extLst>
      <p:ext uri="{BB962C8B-B14F-4D97-AF65-F5344CB8AC3E}">
        <p14:creationId xmlns:p14="http://schemas.microsoft.com/office/powerpoint/2010/main" xmlns="" val="3615291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3.88889E-6 0.177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4.16667E-6 0.177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17754 L -0.00105 0.000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10504 0.155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3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03959 0.1791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895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C 0.04652 0.00023 0.09305 0.00116 0.12204 0.00856 C 0.15104 0.01551 0.15937 0.02963 0.17395 0.04167 C 0.18836 0.0537 0.20104 0.06481 0.20902 0.08056 C 0.21701 0.09676 0.21996 0.12778 0.22222 0.1375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61" grpId="0" animBg="1"/>
      <p:bldP spid="161" grpId="1" animBg="1"/>
      <p:bldP spid="161" grpId="2"/>
      <p:bldP spid="161" grpId="3" animBg="1"/>
      <p:bldP spid="208" grpId="0" animBg="1"/>
      <p:bldP spid="208" grpId="1" animBg="1"/>
      <p:bldP spid="209" grpId="0" animBg="1"/>
      <p:bldP spid="209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Ενοποιημένη Ανάλυση</a:t>
            </a:r>
            <a:r>
              <a:rPr lang="en-GB" sz="2400" b="1" dirty="0" smtClean="0"/>
              <a:t>: </a:t>
            </a:r>
            <a:r>
              <a:rPr lang="el-GR" sz="2400" b="1" dirty="0" smtClean="0"/>
              <a:t>Ετησιοποιημένη συχνότητα υποτροπών και αναλογία ασθενών με υποτροπή</a:t>
            </a:r>
            <a:endParaRPr lang="en-US" sz="2400" b="1" dirty="0" smtClean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54365" y="5781401"/>
            <a:ext cx="7973645" cy="96949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95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 Integrated ITT population; </a:t>
            </a:r>
            <a:r>
              <a:rPr lang="en-GB" sz="95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only relapses confirmed by the INEC were included in the analysis.</a:t>
            </a:r>
            <a:br>
              <a:rPr lang="en-GB" sz="95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</a:br>
            <a:r>
              <a:rPr lang="en-GB" sz="950" i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*P </a:t>
            </a:r>
            <a:r>
              <a:rPr lang="en-GB" sz="95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value based</a:t>
            </a:r>
            <a:r>
              <a:rPr lang="en-US" sz="950" dirty="0" smtClean="0">
                <a:solidFill>
                  <a:srgbClr val="000000"/>
                </a:solidFill>
                <a:latin typeface="Arial"/>
              </a:rPr>
              <a:t> on </a:t>
            </a:r>
            <a:r>
              <a:rPr lang="en-GB" sz="950" dirty="0" smtClean="0">
                <a:solidFill>
                  <a:srgbClr val="000000"/>
                </a:solidFill>
                <a:latin typeface="Arial"/>
              </a:rPr>
              <a:t>Poisson regression (due to underdispersion using negative binomial distribution) </a:t>
            </a:r>
            <a:r>
              <a:rPr lang="en-US" sz="950" dirty="0" smtClean="0">
                <a:solidFill>
                  <a:srgbClr val="000000"/>
                </a:solidFill>
                <a:latin typeface="Arial"/>
              </a:rPr>
              <a:t>adjusted for baseline EDSS </a:t>
            </a:r>
            <a:r>
              <a:rPr lang="en-GB" sz="95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score (≤2.0 vs &gt;2.0)</a:t>
            </a:r>
            <a:r>
              <a:rPr lang="en-US" sz="950" dirty="0" smtClean="0">
                <a:solidFill>
                  <a:srgbClr val="000000"/>
                </a:solidFill>
                <a:latin typeface="Arial"/>
              </a:rPr>
              <a:t>, study, region, </a:t>
            </a:r>
            <a:r>
              <a:rPr lang="en-GB" sz="950" dirty="0" smtClean="0">
                <a:solidFill>
                  <a:srgbClr val="000000"/>
                </a:solidFill>
                <a:latin typeface="Arial"/>
              </a:rPr>
              <a:t>number of relapses in the 1 year prior to study entry, </a:t>
            </a:r>
            <a:r>
              <a:rPr lang="en-US" sz="950" dirty="0" smtClean="0">
                <a:solidFill>
                  <a:srgbClr val="000000"/>
                </a:solidFill>
                <a:latin typeface="Arial"/>
              </a:rPr>
              <a:t>and baseline age (&lt;40 vs ≥40 years)</a:t>
            </a:r>
            <a:r>
              <a:rPr lang="en-GB" sz="950" dirty="0" smtClean="0">
                <a:solidFill>
                  <a:srgbClr val="000000"/>
                </a:solidFill>
                <a:latin typeface="Arial"/>
              </a:rPr>
              <a:t>; </a:t>
            </a:r>
            <a:r>
              <a:rPr lang="en-GB" sz="950" baseline="300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†</a:t>
            </a:r>
            <a:r>
              <a:rPr lang="en-GB" sz="950" i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P </a:t>
            </a:r>
            <a:r>
              <a:rPr lang="en-GB" sz="95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value based on Cox proportional hazards model; </a:t>
            </a:r>
            <a:r>
              <a:rPr lang="en-GB" sz="950" baseline="300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‡</a:t>
            </a:r>
            <a:r>
              <a:rPr lang="en-GB" sz="95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Kaplan-Meier estimate of the proportion of subjects relapsed within 2 years.</a:t>
            </a:r>
            <a:r>
              <a:rPr lang="en-US" sz="95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en-US" sz="95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BL=baseline; ITT=intention-to-treat; INEC=independent neurology evaluation committee.</a:t>
            </a:r>
            <a:endParaRPr lang="en-GB" sz="950" dirty="0" smtClean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>
              <a:defRPr/>
            </a:pPr>
            <a:r>
              <a:rPr lang="en-GB" sz="95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Gold R et al. Presented at ECTRIMS; October 10–13, 2012; Lyon, France. S151.</a:t>
            </a:r>
          </a:p>
        </p:txBody>
      </p:sp>
      <p:graphicFrame>
        <p:nvGraphicFramePr>
          <p:cNvPr id="65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4902696"/>
              </p:ext>
            </p:extLst>
          </p:nvPr>
        </p:nvGraphicFramePr>
        <p:xfrm>
          <a:off x="4788024" y="1377204"/>
          <a:ext cx="4038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6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79128254"/>
              </p:ext>
            </p:extLst>
          </p:nvPr>
        </p:nvGraphicFramePr>
        <p:xfrm>
          <a:off x="81888" y="1377204"/>
          <a:ext cx="4545013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7" name="TextBox 16"/>
          <p:cNvSpPr txBox="1">
            <a:spLocks noChangeArrowheads="1"/>
          </p:cNvSpPr>
          <p:nvPr/>
        </p:nvSpPr>
        <p:spPr bwMode="auto">
          <a:xfrm>
            <a:off x="2292894" y="2825482"/>
            <a:ext cx="91403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kern="0" dirty="0" smtClean="0">
                <a:solidFill>
                  <a:srgbClr val="FF0000"/>
                </a:solidFill>
              </a:rPr>
              <a:t>49%</a:t>
            </a:r>
          </a:p>
          <a:p>
            <a:pPr algn="ctr">
              <a:defRPr/>
            </a:pPr>
            <a:r>
              <a:rPr lang="en-US" sz="1100" b="1" kern="0" dirty="0" smtClean="0">
                <a:solidFill>
                  <a:srgbClr val="000000"/>
                </a:solidFill>
              </a:rPr>
              <a:t>reduction</a:t>
            </a:r>
          </a:p>
          <a:p>
            <a:pPr algn="ctr">
              <a:defRPr/>
            </a:pPr>
            <a:r>
              <a:rPr lang="en-US" sz="1100" b="1" kern="0" dirty="0" smtClean="0">
                <a:solidFill>
                  <a:srgbClr val="000000"/>
                </a:solidFill>
              </a:rPr>
              <a:t>vs placebo</a:t>
            </a:r>
          </a:p>
          <a:p>
            <a:pPr algn="ctr">
              <a:defRPr/>
            </a:pPr>
            <a:r>
              <a:rPr lang="en-US" sz="1100" b="1" i="1" kern="0" dirty="0" smtClean="0">
                <a:solidFill>
                  <a:srgbClr val="000000"/>
                </a:solidFill>
              </a:rPr>
              <a:t>P</a:t>
            </a:r>
            <a:r>
              <a:rPr lang="en-US" sz="1100" b="1" kern="0" dirty="0" smtClean="0">
                <a:solidFill>
                  <a:srgbClr val="000000"/>
                </a:solidFill>
              </a:rPr>
              <a:t>≤0.0001*</a:t>
            </a:r>
          </a:p>
        </p:txBody>
      </p:sp>
      <p:sp>
        <p:nvSpPr>
          <p:cNvPr id="68" name="TextBox 16"/>
          <p:cNvSpPr txBox="1">
            <a:spLocks noChangeArrowheads="1"/>
          </p:cNvSpPr>
          <p:nvPr/>
        </p:nvSpPr>
        <p:spPr bwMode="auto">
          <a:xfrm>
            <a:off x="3492114" y="2825482"/>
            <a:ext cx="91403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kern="0" dirty="0" smtClean="0">
                <a:solidFill>
                  <a:srgbClr val="FF0000"/>
                </a:solidFill>
              </a:rPr>
              <a:t>49%</a:t>
            </a:r>
          </a:p>
          <a:p>
            <a:pPr algn="ctr">
              <a:defRPr/>
            </a:pPr>
            <a:r>
              <a:rPr lang="en-US" sz="1100" b="1" kern="0" dirty="0" smtClean="0">
                <a:solidFill>
                  <a:srgbClr val="000000"/>
                </a:solidFill>
              </a:rPr>
              <a:t>reduction</a:t>
            </a:r>
          </a:p>
          <a:p>
            <a:pPr algn="ctr">
              <a:defRPr/>
            </a:pPr>
            <a:r>
              <a:rPr lang="en-US" sz="1100" b="1" kern="0" dirty="0" smtClean="0">
                <a:solidFill>
                  <a:srgbClr val="000000"/>
                </a:solidFill>
              </a:rPr>
              <a:t>vs placebo</a:t>
            </a:r>
          </a:p>
          <a:p>
            <a:pPr algn="ctr">
              <a:defRPr/>
            </a:pPr>
            <a:r>
              <a:rPr lang="en-US" sz="1100" b="1" i="1" kern="0" dirty="0" smtClean="0">
                <a:solidFill>
                  <a:srgbClr val="000000"/>
                </a:solidFill>
              </a:rPr>
              <a:t>P</a:t>
            </a:r>
            <a:r>
              <a:rPr lang="en-US" sz="1100" b="1" kern="0" dirty="0" smtClean="0">
                <a:solidFill>
                  <a:srgbClr val="000000"/>
                </a:solidFill>
              </a:rPr>
              <a:t>≤0.0001*</a:t>
            </a:r>
          </a:p>
        </p:txBody>
      </p:sp>
      <p:sp>
        <p:nvSpPr>
          <p:cNvPr id="71" name="TextBox 14"/>
          <p:cNvSpPr txBox="1">
            <a:spLocks noChangeArrowheads="1"/>
          </p:cNvSpPr>
          <p:nvPr/>
        </p:nvSpPr>
        <p:spPr bwMode="auto">
          <a:xfrm>
            <a:off x="5277345" y="5113364"/>
            <a:ext cx="423514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kern="0" dirty="0" smtClean="0">
                <a:solidFill>
                  <a:srgbClr val="000000"/>
                </a:solidFill>
                <a:cs typeface="Arial" pitchFamily="34" charset="0"/>
              </a:rPr>
              <a:t>BL</a:t>
            </a:r>
            <a:endParaRPr lang="en-GB" sz="1400" b="1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496495" y="2534502"/>
            <a:ext cx="3184221" cy="2454829"/>
            <a:chOff x="2199992" y="2317687"/>
            <a:chExt cx="5400392" cy="2326741"/>
          </a:xfrm>
        </p:grpSpPr>
        <p:sp>
          <p:nvSpPr>
            <p:cNvPr id="101" name="Freeform 100"/>
            <p:cNvSpPr/>
            <p:nvPr/>
          </p:nvSpPr>
          <p:spPr>
            <a:xfrm>
              <a:off x="2199992" y="4001409"/>
              <a:ext cx="837328" cy="642493"/>
            </a:xfrm>
            <a:custGeom>
              <a:avLst/>
              <a:gdLst>
                <a:gd name="connsiteX0" fmla="*/ 0 w 837446"/>
                <a:gd name="connsiteY0" fmla="*/ 642796 h 642796"/>
                <a:gd name="connsiteX1" fmla="*/ 81481 w 837446"/>
                <a:gd name="connsiteY1" fmla="*/ 642796 h 642796"/>
                <a:gd name="connsiteX2" fmla="*/ 81481 w 837446"/>
                <a:gd name="connsiteY2" fmla="*/ 574895 h 642796"/>
                <a:gd name="connsiteX3" fmla="*/ 199176 w 837446"/>
                <a:gd name="connsiteY3" fmla="*/ 570368 h 642796"/>
                <a:gd name="connsiteX4" fmla="*/ 199176 w 837446"/>
                <a:gd name="connsiteY4" fmla="*/ 475307 h 642796"/>
                <a:gd name="connsiteX5" fmla="*/ 244444 w 837446"/>
                <a:gd name="connsiteY5" fmla="*/ 475307 h 642796"/>
                <a:gd name="connsiteX6" fmla="*/ 244444 w 837446"/>
                <a:gd name="connsiteY6" fmla="*/ 416459 h 642796"/>
                <a:gd name="connsiteX7" fmla="*/ 294238 w 837446"/>
                <a:gd name="connsiteY7" fmla="*/ 416459 h 642796"/>
                <a:gd name="connsiteX8" fmla="*/ 294238 w 837446"/>
                <a:gd name="connsiteY8" fmla="*/ 384772 h 642796"/>
                <a:gd name="connsiteX9" fmla="*/ 362139 w 837446"/>
                <a:gd name="connsiteY9" fmla="*/ 384772 h 642796"/>
                <a:gd name="connsiteX10" fmla="*/ 362139 w 837446"/>
                <a:gd name="connsiteY10" fmla="*/ 353085 h 642796"/>
                <a:gd name="connsiteX11" fmla="*/ 362139 w 837446"/>
                <a:gd name="connsiteY11" fmla="*/ 348558 h 642796"/>
                <a:gd name="connsiteX12" fmla="*/ 411933 w 837446"/>
                <a:gd name="connsiteY12" fmla="*/ 348558 h 642796"/>
                <a:gd name="connsiteX13" fmla="*/ 411933 w 837446"/>
                <a:gd name="connsiteY13" fmla="*/ 294237 h 642796"/>
                <a:gd name="connsiteX14" fmla="*/ 475307 w 837446"/>
                <a:gd name="connsiteY14" fmla="*/ 294237 h 642796"/>
                <a:gd name="connsiteX15" fmla="*/ 475307 w 837446"/>
                <a:gd name="connsiteY15" fmla="*/ 235390 h 642796"/>
                <a:gd name="connsiteX16" fmla="*/ 529628 w 837446"/>
                <a:gd name="connsiteY16" fmla="*/ 235390 h 642796"/>
                <a:gd name="connsiteX17" fmla="*/ 529628 w 837446"/>
                <a:gd name="connsiteY17" fmla="*/ 190122 h 642796"/>
                <a:gd name="connsiteX18" fmla="*/ 593002 w 837446"/>
                <a:gd name="connsiteY18" fmla="*/ 190122 h 642796"/>
                <a:gd name="connsiteX19" fmla="*/ 593002 w 837446"/>
                <a:gd name="connsiteY19" fmla="*/ 135802 h 642796"/>
                <a:gd name="connsiteX20" fmla="*/ 651850 w 837446"/>
                <a:gd name="connsiteY20" fmla="*/ 135802 h 642796"/>
                <a:gd name="connsiteX21" fmla="*/ 651850 w 837446"/>
                <a:gd name="connsiteY21" fmla="*/ 81481 h 642796"/>
                <a:gd name="connsiteX22" fmla="*/ 701644 w 837446"/>
                <a:gd name="connsiteY22" fmla="*/ 81481 h 642796"/>
                <a:gd name="connsiteX23" fmla="*/ 701644 w 837446"/>
                <a:gd name="connsiteY23" fmla="*/ 36214 h 642796"/>
                <a:gd name="connsiteX24" fmla="*/ 774071 w 837446"/>
                <a:gd name="connsiteY24" fmla="*/ 36214 h 642796"/>
                <a:gd name="connsiteX25" fmla="*/ 774071 w 837446"/>
                <a:gd name="connsiteY25" fmla="*/ 0 h 642796"/>
                <a:gd name="connsiteX26" fmla="*/ 837446 w 837446"/>
                <a:gd name="connsiteY26" fmla="*/ 0 h 64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37446" h="642796">
                  <a:moveTo>
                    <a:pt x="0" y="642796"/>
                  </a:moveTo>
                  <a:lnTo>
                    <a:pt x="81481" y="642796"/>
                  </a:lnTo>
                  <a:lnTo>
                    <a:pt x="81481" y="574895"/>
                  </a:lnTo>
                  <a:lnTo>
                    <a:pt x="199176" y="570368"/>
                  </a:lnTo>
                  <a:lnTo>
                    <a:pt x="199176" y="475307"/>
                  </a:lnTo>
                  <a:lnTo>
                    <a:pt x="244444" y="475307"/>
                  </a:lnTo>
                  <a:lnTo>
                    <a:pt x="244444" y="416459"/>
                  </a:lnTo>
                  <a:lnTo>
                    <a:pt x="294238" y="416459"/>
                  </a:lnTo>
                  <a:lnTo>
                    <a:pt x="294238" y="384772"/>
                  </a:lnTo>
                  <a:lnTo>
                    <a:pt x="362139" y="384772"/>
                  </a:lnTo>
                  <a:lnTo>
                    <a:pt x="362139" y="353085"/>
                  </a:lnTo>
                  <a:lnTo>
                    <a:pt x="362139" y="348558"/>
                  </a:lnTo>
                  <a:lnTo>
                    <a:pt x="411933" y="348558"/>
                  </a:lnTo>
                  <a:lnTo>
                    <a:pt x="411933" y="294237"/>
                  </a:lnTo>
                  <a:lnTo>
                    <a:pt x="475307" y="294237"/>
                  </a:lnTo>
                  <a:lnTo>
                    <a:pt x="475307" y="235390"/>
                  </a:lnTo>
                  <a:lnTo>
                    <a:pt x="529628" y="235390"/>
                  </a:lnTo>
                  <a:lnTo>
                    <a:pt x="529628" y="190122"/>
                  </a:lnTo>
                  <a:lnTo>
                    <a:pt x="593002" y="190122"/>
                  </a:lnTo>
                  <a:lnTo>
                    <a:pt x="593002" y="135802"/>
                  </a:lnTo>
                  <a:lnTo>
                    <a:pt x="651850" y="135802"/>
                  </a:lnTo>
                  <a:lnTo>
                    <a:pt x="651850" y="81481"/>
                  </a:lnTo>
                  <a:lnTo>
                    <a:pt x="701644" y="81481"/>
                  </a:lnTo>
                  <a:lnTo>
                    <a:pt x="701644" y="36214"/>
                  </a:lnTo>
                  <a:lnTo>
                    <a:pt x="774071" y="36214"/>
                  </a:lnTo>
                  <a:lnTo>
                    <a:pt x="774071" y="0"/>
                  </a:lnTo>
                  <a:lnTo>
                    <a:pt x="837446" y="0"/>
                  </a:lnTo>
                </a:path>
              </a:pathLst>
            </a:custGeom>
            <a:noFill/>
            <a:ln w="28575" cap="flat" cmpd="sng" algn="ctr">
              <a:solidFill>
                <a:srgbClr val="5F6A72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kern="0" dirty="0">
                <a:solidFill>
                  <a:srgbClr val="333333"/>
                </a:solidFill>
              </a:endParaRPr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3015781" y="2317687"/>
              <a:ext cx="4585118" cy="1683722"/>
            </a:xfrm>
            <a:custGeom>
              <a:avLst/>
              <a:gdLst>
                <a:gd name="connsiteX0" fmla="*/ 0 w 4585580"/>
                <a:gd name="connsiteY0" fmla="*/ 1683945 h 1683945"/>
                <a:gd name="connsiteX1" fmla="*/ 63374 w 4585580"/>
                <a:gd name="connsiteY1" fmla="*/ 1683945 h 1683945"/>
                <a:gd name="connsiteX2" fmla="*/ 63374 w 4585580"/>
                <a:gd name="connsiteY2" fmla="*/ 1606990 h 1683945"/>
                <a:gd name="connsiteX3" fmla="*/ 172016 w 4585580"/>
                <a:gd name="connsiteY3" fmla="*/ 1606990 h 1683945"/>
                <a:gd name="connsiteX4" fmla="*/ 172016 w 4585580"/>
                <a:gd name="connsiteY4" fmla="*/ 1539089 h 1683945"/>
                <a:gd name="connsiteX5" fmla="*/ 248970 w 4585580"/>
                <a:gd name="connsiteY5" fmla="*/ 1539089 h 1683945"/>
                <a:gd name="connsiteX6" fmla="*/ 271604 w 4585580"/>
                <a:gd name="connsiteY6" fmla="*/ 1539089 h 1683945"/>
                <a:gd name="connsiteX7" fmla="*/ 271604 w 4585580"/>
                <a:gd name="connsiteY7" fmla="*/ 1484768 h 1683945"/>
                <a:gd name="connsiteX8" fmla="*/ 303291 w 4585580"/>
                <a:gd name="connsiteY8" fmla="*/ 1484768 h 1683945"/>
                <a:gd name="connsiteX9" fmla="*/ 303291 w 4585580"/>
                <a:gd name="connsiteY9" fmla="*/ 1430448 h 1683945"/>
                <a:gd name="connsiteX10" fmla="*/ 393826 w 4585580"/>
                <a:gd name="connsiteY10" fmla="*/ 1430448 h 1683945"/>
                <a:gd name="connsiteX11" fmla="*/ 393826 w 4585580"/>
                <a:gd name="connsiteY11" fmla="*/ 1358020 h 1683945"/>
                <a:gd name="connsiteX12" fmla="*/ 470780 w 4585580"/>
                <a:gd name="connsiteY12" fmla="*/ 1358020 h 1683945"/>
                <a:gd name="connsiteX13" fmla="*/ 470780 w 4585580"/>
                <a:gd name="connsiteY13" fmla="*/ 1294646 h 1683945"/>
                <a:gd name="connsiteX14" fmla="*/ 506994 w 4585580"/>
                <a:gd name="connsiteY14" fmla="*/ 1294646 h 1683945"/>
                <a:gd name="connsiteX15" fmla="*/ 506994 w 4585580"/>
                <a:gd name="connsiteY15" fmla="*/ 1267485 h 1683945"/>
                <a:gd name="connsiteX16" fmla="*/ 593002 w 4585580"/>
                <a:gd name="connsiteY16" fmla="*/ 1267485 h 1683945"/>
                <a:gd name="connsiteX17" fmla="*/ 593002 w 4585580"/>
                <a:gd name="connsiteY17" fmla="*/ 1231271 h 1683945"/>
                <a:gd name="connsiteX18" fmla="*/ 633743 w 4585580"/>
                <a:gd name="connsiteY18" fmla="*/ 1231271 h 1683945"/>
                <a:gd name="connsiteX19" fmla="*/ 638269 w 4585580"/>
                <a:gd name="connsiteY19" fmla="*/ 1199584 h 1683945"/>
                <a:gd name="connsiteX20" fmla="*/ 715224 w 4585580"/>
                <a:gd name="connsiteY20" fmla="*/ 1199584 h 1683945"/>
                <a:gd name="connsiteX21" fmla="*/ 715224 w 4585580"/>
                <a:gd name="connsiteY21" fmla="*/ 1163370 h 1683945"/>
                <a:gd name="connsiteX22" fmla="*/ 774071 w 4585580"/>
                <a:gd name="connsiteY22" fmla="*/ 1163370 h 1683945"/>
                <a:gd name="connsiteX23" fmla="*/ 774071 w 4585580"/>
                <a:gd name="connsiteY23" fmla="*/ 1127157 h 1683945"/>
                <a:gd name="connsiteX24" fmla="*/ 832919 w 4585580"/>
                <a:gd name="connsiteY24" fmla="*/ 1127157 h 1683945"/>
                <a:gd name="connsiteX25" fmla="*/ 832919 w 4585580"/>
                <a:gd name="connsiteY25" fmla="*/ 1090943 h 1683945"/>
                <a:gd name="connsiteX26" fmla="*/ 909873 w 4585580"/>
                <a:gd name="connsiteY26" fmla="*/ 1090943 h 1683945"/>
                <a:gd name="connsiteX27" fmla="*/ 909873 w 4585580"/>
                <a:gd name="connsiteY27" fmla="*/ 1059256 h 1683945"/>
                <a:gd name="connsiteX28" fmla="*/ 1068309 w 4585580"/>
                <a:gd name="connsiteY28" fmla="*/ 1059256 h 1683945"/>
                <a:gd name="connsiteX29" fmla="*/ 1068309 w 4585580"/>
                <a:gd name="connsiteY29" fmla="*/ 1027568 h 1683945"/>
                <a:gd name="connsiteX30" fmla="*/ 1131683 w 4585580"/>
                <a:gd name="connsiteY30" fmla="*/ 1027568 h 1683945"/>
                <a:gd name="connsiteX31" fmla="*/ 1131683 w 4585580"/>
                <a:gd name="connsiteY31" fmla="*/ 991355 h 1683945"/>
                <a:gd name="connsiteX32" fmla="*/ 1181477 w 4585580"/>
                <a:gd name="connsiteY32" fmla="*/ 991355 h 1683945"/>
                <a:gd name="connsiteX33" fmla="*/ 1181477 w 4585580"/>
                <a:gd name="connsiteY33" fmla="*/ 941561 h 1683945"/>
                <a:gd name="connsiteX34" fmla="*/ 1231271 w 4585580"/>
                <a:gd name="connsiteY34" fmla="*/ 941561 h 1683945"/>
                <a:gd name="connsiteX35" fmla="*/ 1231271 w 4585580"/>
                <a:gd name="connsiteY35" fmla="*/ 900820 h 1683945"/>
                <a:gd name="connsiteX36" fmla="*/ 1358020 w 4585580"/>
                <a:gd name="connsiteY36" fmla="*/ 900820 h 1683945"/>
                <a:gd name="connsiteX37" fmla="*/ 1358020 w 4585580"/>
                <a:gd name="connsiteY37" fmla="*/ 837446 h 1683945"/>
                <a:gd name="connsiteX38" fmla="*/ 1421394 w 4585580"/>
                <a:gd name="connsiteY38" fmla="*/ 837446 h 1683945"/>
                <a:gd name="connsiteX39" fmla="*/ 1421394 w 4585580"/>
                <a:gd name="connsiteY39" fmla="*/ 801232 h 1683945"/>
                <a:gd name="connsiteX40" fmla="*/ 1566249 w 4585580"/>
                <a:gd name="connsiteY40" fmla="*/ 801232 h 1683945"/>
                <a:gd name="connsiteX41" fmla="*/ 1566249 w 4585580"/>
                <a:gd name="connsiteY41" fmla="*/ 760491 h 1683945"/>
                <a:gd name="connsiteX42" fmla="*/ 1634150 w 4585580"/>
                <a:gd name="connsiteY42" fmla="*/ 760491 h 1683945"/>
                <a:gd name="connsiteX43" fmla="*/ 1634150 w 4585580"/>
                <a:gd name="connsiteY43" fmla="*/ 719751 h 1683945"/>
                <a:gd name="connsiteX44" fmla="*/ 1765426 w 4585580"/>
                <a:gd name="connsiteY44" fmla="*/ 719751 h 1683945"/>
                <a:gd name="connsiteX45" fmla="*/ 1765426 w 4585580"/>
                <a:gd name="connsiteY45" fmla="*/ 660903 h 1683945"/>
                <a:gd name="connsiteX46" fmla="*/ 2064190 w 4585580"/>
                <a:gd name="connsiteY46" fmla="*/ 660903 h 1683945"/>
                <a:gd name="connsiteX47" fmla="*/ 2064190 w 4585580"/>
                <a:gd name="connsiteY47" fmla="*/ 579422 h 1683945"/>
                <a:gd name="connsiteX48" fmla="*/ 2304107 w 4585580"/>
                <a:gd name="connsiteY48" fmla="*/ 579422 h 1683945"/>
                <a:gd name="connsiteX49" fmla="*/ 2304107 w 4585580"/>
                <a:gd name="connsiteY49" fmla="*/ 516048 h 1683945"/>
                <a:gd name="connsiteX50" fmla="*/ 2399168 w 4585580"/>
                <a:gd name="connsiteY50" fmla="*/ 516048 h 1683945"/>
                <a:gd name="connsiteX51" fmla="*/ 2399168 w 4585580"/>
                <a:gd name="connsiteY51" fmla="*/ 488887 h 1683945"/>
                <a:gd name="connsiteX52" fmla="*/ 2516863 w 4585580"/>
                <a:gd name="connsiteY52" fmla="*/ 488887 h 1683945"/>
                <a:gd name="connsiteX53" fmla="*/ 2516863 w 4585580"/>
                <a:gd name="connsiteY53" fmla="*/ 457200 h 1683945"/>
                <a:gd name="connsiteX54" fmla="*/ 2901636 w 4585580"/>
                <a:gd name="connsiteY54" fmla="*/ 457200 h 1683945"/>
                <a:gd name="connsiteX55" fmla="*/ 2901636 w 4585580"/>
                <a:gd name="connsiteY55" fmla="*/ 353085 h 1683945"/>
                <a:gd name="connsiteX56" fmla="*/ 3073651 w 4585580"/>
                <a:gd name="connsiteY56" fmla="*/ 353085 h 1683945"/>
                <a:gd name="connsiteX57" fmla="*/ 3073651 w 4585580"/>
                <a:gd name="connsiteY57" fmla="*/ 312345 h 1683945"/>
                <a:gd name="connsiteX58" fmla="*/ 3218507 w 4585580"/>
                <a:gd name="connsiteY58" fmla="*/ 312345 h 1683945"/>
                <a:gd name="connsiteX59" fmla="*/ 3218507 w 4585580"/>
                <a:gd name="connsiteY59" fmla="*/ 285184 h 1683945"/>
                <a:gd name="connsiteX60" fmla="*/ 3476531 w 4585580"/>
                <a:gd name="connsiteY60" fmla="*/ 285184 h 1683945"/>
                <a:gd name="connsiteX61" fmla="*/ 3553485 w 4585580"/>
                <a:gd name="connsiteY61" fmla="*/ 285184 h 1683945"/>
                <a:gd name="connsiteX62" fmla="*/ 3553485 w 4585580"/>
                <a:gd name="connsiteY62" fmla="*/ 208230 h 1683945"/>
                <a:gd name="connsiteX63" fmla="*/ 3752661 w 4585580"/>
                <a:gd name="connsiteY63" fmla="*/ 208230 h 1683945"/>
                <a:gd name="connsiteX64" fmla="*/ 3752661 w 4585580"/>
                <a:gd name="connsiteY64" fmla="*/ 126749 h 1683945"/>
                <a:gd name="connsiteX65" fmla="*/ 3942784 w 4585580"/>
                <a:gd name="connsiteY65" fmla="*/ 126749 h 1683945"/>
                <a:gd name="connsiteX66" fmla="*/ 3947311 w 4585580"/>
                <a:gd name="connsiteY66" fmla="*/ 86008 h 1683945"/>
                <a:gd name="connsiteX67" fmla="*/ 4295869 w 4585580"/>
                <a:gd name="connsiteY67" fmla="*/ 86008 h 1683945"/>
                <a:gd name="connsiteX68" fmla="*/ 4295869 w 4585580"/>
                <a:gd name="connsiteY68" fmla="*/ 45267 h 1683945"/>
                <a:gd name="connsiteX69" fmla="*/ 4454305 w 4585580"/>
                <a:gd name="connsiteY69" fmla="*/ 45267 h 1683945"/>
                <a:gd name="connsiteX70" fmla="*/ 4454305 w 4585580"/>
                <a:gd name="connsiteY70" fmla="*/ 0 h 1683945"/>
                <a:gd name="connsiteX71" fmla="*/ 4585580 w 4585580"/>
                <a:gd name="connsiteY71" fmla="*/ 0 h 168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585580" h="1683945">
                  <a:moveTo>
                    <a:pt x="0" y="1683945"/>
                  </a:moveTo>
                  <a:lnTo>
                    <a:pt x="63374" y="1683945"/>
                  </a:lnTo>
                  <a:lnTo>
                    <a:pt x="63374" y="1606990"/>
                  </a:lnTo>
                  <a:lnTo>
                    <a:pt x="172016" y="1606990"/>
                  </a:lnTo>
                  <a:lnTo>
                    <a:pt x="172016" y="1539089"/>
                  </a:lnTo>
                  <a:lnTo>
                    <a:pt x="248970" y="1539089"/>
                  </a:lnTo>
                  <a:lnTo>
                    <a:pt x="271604" y="1539089"/>
                  </a:lnTo>
                  <a:lnTo>
                    <a:pt x="271604" y="1484768"/>
                  </a:lnTo>
                  <a:lnTo>
                    <a:pt x="303291" y="1484768"/>
                  </a:lnTo>
                  <a:lnTo>
                    <a:pt x="303291" y="1430448"/>
                  </a:lnTo>
                  <a:lnTo>
                    <a:pt x="393826" y="1430448"/>
                  </a:lnTo>
                  <a:lnTo>
                    <a:pt x="393826" y="1358020"/>
                  </a:lnTo>
                  <a:lnTo>
                    <a:pt x="470780" y="1358020"/>
                  </a:lnTo>
                  <a:lnTo>
                    <a:pt x="470780" y="1294646"/>
                  </a:lnTo>
                  <a:lnTo>
                    <a:pt x="506994" y="1294646"/>
                  </a:lnTo>
                  <a:lnTo>
                    <a:pt x="506994" y="1267485"/>
                  </a:lnTo>
                  <a:lnTo>
                    <a:pt x="593002" y="1267485"/>
                  </a:lnTo>
                  <a:lnTo>
                    <a:pt x="593002" y="1231271"/>
                  </a:lnTo>
                  <a:lnTo>
                    <a:pt x="633743" y="1231271"/>
                  </a:lnTo>
                  <a:lnTo>
                    <a:pt x="638269" y="1199584"/>
                  </a:lnTo>
                  <a:lnTo>
                    <a:pt x="715224" y="1199584"/>
                  </a:lnTo>
                  <a:lnTo>
                    <a:pt x="715224" y="1163370"/>
                  </a:lnTo>
                  <a:lnTo>
                    <a:pt x="774071" y="1163370"/>
                  </a:lnTo>
                  <a:lnTo>
                    <a:pt x="774071" y="1127157"/>
                  </a:lnTo>
                  <a:lnTo>
                    <a:pt x="832919" y="1127157"/>
                  </a:lnTo>
                  <a:lnTo>
                    <a:pt x="832919" y="1090943"/>
                  </a:lnTo>
                  <a:lnTo>
                    <a:pt x="909873" y="1090943"/>
                  </a:lnTo>
                  <a:lnTo>
                    <a:pt x="909873" y="1059256"/>
                  </a:lnTo>
                  <a:lnTo>
                    <a:pt x="1068309" y="1059256"/>
                  </a:lnTo>
                  <a:lnTo>
                    <a:pt x="1068309" y="1027568"/>
                  </a:lnTo>
                  <a:lnTo>
                    <a:pt x="1131683" y="1027568"/>
                  </a:lnTo>
                  <a:lnTo>
                    <a:pt x="1131683" y="991355"/>
                  </a:lnTo>
                  <a:lnTo>
                    <a:pt x="1181477" y="991355"/>
                  </a:lnTo>
                  <a:lnTo>
                    <a:pt x="1181477" y="941561"/>
                  </a:lnTo>
                  <a:lnTo>
                    <a:pt x="1231271" y="941561"/>
                  </a:lnTo>
                  <a:lnTo>
                    <a:pt x="1231271" y="900820"/>
                  </a:lnTo>
                  <a:lnTo>
                    <a:pt x="1358020" y="900820"/>
                  </a:lnTo>
                  <a:lnTo>
                    <a:pt x="1358020" y="837446"/>
                  </a:lnTo>
                  <a:lnTo>
                    <a:pt x="1421394" y="837446"/>
                  </a:lnTo>
                  <a:lnTo>
                    <a:pt x="1421394" y="801232"/>
                  </a:lnTo>
                  <a:lnTo>
                    <a:pt x="1566249" y="801232"/>
                  </a:lnTo>
                  <a:lnTo>
                    <a:pt x="1566249" y="760491"/>
                  </a:lnTo>
                  <a:lnTo>
                    <a:pt x="1634150" y="760491"/>
                  </a:lnTo>
                  <a:lnTo>
                    <a:pt x="1634150" y="719751"/>
                  </a:lnTo>
                  <a:lnTo>
                    <a:pt x="1765426" y="719751"/>
                  </a:lnTo>
                  <a:lnTo>
                    <a:pt x="1765426" y="660903"/>
                  </a:lnTo>
                  <a:lnTo>
                    <a:pt x="2064190" y="660903"/>
                  </a:lnTo>
                  <a:lnTo>
                    <a:pt x="2064190" y="579422"/>
                  </a:lnTo>
                  <a:lnTo>
                    <a:pt x="2304107" y="579422"/>
                  </a:lnTo>
                  <a:lnTo>
                    <a:pt x="2304107" y="516048"/>
                  </a:lnTo>
                  <a:lnTo>
                    <a:pt x="2399168" y="516048"/>
                  </a:lnTo>
                  <a:lnTo>
                    <a:pt x="2399168" y="488887"/>
                  </a:lnTo>
                  <a:lnTo>
                    <a:pt x="2516863" y="488887"/>
                  </a:lnTo>
                  <a:lnTo>
                    <a:pt x="2516863" y="457200"/>
                  </a:lnTo>
                  <a:lnTo>
                    <a:pt x="2901636" y="457200"/>
                  </a:lnTo>
                  <a:lnTo>
                    <a:pt x="2901636" y="353085"/>
                  </a:lnTo>
                  <a:lnTo>
                    <a:pt x="3073651" y="353085"/>
                  </a:lnTo>
                  <a:lnTo>
                    <a:pt x="3073651" y="312345"/>
                  </a:lnTo>
                  <a:lnTo>
                    <a:pt x="3218507" y="312345"/>
                  </a:lnTo>
                  <a:lnTo>
                    <a:pt x="3218507" y="285184"/>
                  </a:lnTo>
                  <a:lnTo>
                    <a:pt x="3476531" y="285184"/>
                  </a:lnTo>
                  <a:lnTo>
                    <a:pt x="3553485" y="285184"/>
                  </a:lnTo>
                  <a:lnTo>
                    <a:pt x="3553485" y="208230"/>
                  </a:lnTo>
                  <a:lnTo>
                    <a:pt x="3752661" y="208230"/>
                  </a:lnTo>
                  <a:lnTo>
                    <a:pt x="3752661" y="126749"/>
                  </a:lnTo>
                  <a:lnTo>
                    <a:pt x="3942784" y="126749"/>
                  </a:lnTo>
                  <a:lnTo>
                    <a:pt x="3947311" y="86008"/>
                  </a:lnTo>
                  <a:lnTo>
                    <a:pt x="4295869" y="86008"/>
                  </a:lnTo>
                  <a:lnTo>
                    <a:pt x="4295869" y="45267"/>
                  </a:lnTo>
                  <a:lnTo>
                    <a:pt x="4454305" y="45267"/>
                  </a:lnTo>
                  <a:lnTo>
                    <a:pt x="4454305" y="0"/>
                  </a:lnTo>
                  <a:lnTo>
                    <a:pt x="4585580" y="0"/>
                  </a:lnTo>
                </a:path>
              </a:pathLst>
            </a:custGeom>
            <a:noFill/>
            <a:ln w="28575" cap="flat" cmpd="sng" algn="ctr">
              <a:solidFill>
                <a:srgbClr val="5F6A72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kern="0" dirty="0">
                <a:solidFill>
                  <a:srgbClr val="333333"/>
                </a:solidFill>
              </a:endParaRP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5497605" y="3566142"/>
            <a:ext cx="3174549" cy="1431671"/>
            <a:chOff x="2201875" y="3295498"/>
            <a:chExt cx="5383987" cy="1356969"/>
          </a:xfrm>
        </p:grpSpPr>
        <p:sp>
          <p:nvSpPr>
            <p:cNvPr id="104" name="Freeform 103"/>
            <p:cNvSpPr/>
            <p:nvPr/>
          </p:nvSpPr>
          <p:spPr>
            <a:xfrm>
              <a:off x="2202684" y="4129306"/>
              <a:ext cx="1028488" cy="523624"/>
            </a:xfrm>
            <a:custGeom>
              <a:avLst/>
              <a:gdLst>
                <a:gd name="connsiteX0" fmla="*/ 0 w 1027786"/>
                <a:gd name="connsiteY0" fmla="*/ 523037 h 523037"/>
                <a:gd name="connsiteX1" fmla="*/ 98755 w 1027786"/>
                <a:gd name="connsiteY1" fmla="*/ 523037 h 523037"/>
                <a:gd name="connsiteX2" fmla="*/ 98755 w 1027786"/>
                <a:gd name="connsiteY2" fmla="*/ 420624 h 523037"/>
                <a:gd name="connsiteX3" fmla="*/ 204826 w 1027786"/>
                <a:gd name="connsiteY3" fmla="*/ 420624 h 523037"/>
                <a:gd name="connsiteX4" fmla="*/ 204826 w 1027786"/>
                <a:gd name="connsiteY4" fmla="*/ 354788 h 523037"/>
                <a:gd name="connsiteX5" fmla="*/ 325527 w 1027786"/>
                <a:gd name="connsiteY5" fmla="*/ 354788 h 523037"/>
                <a:gd name="connsiteX6" fmla="*/ 325527 w 1027786"/>
                <a:gd name="connsiteY6" fmla="*/ 303581 h 523037"/>
                <a:gd name="connsiteX7" fmla="*/ 343815 w 1027786"/>
                <a:gd name="connsiteY7" fmla="*/ 303581 h 523037"/>
                <a:gd name="connsiteX8" fmla="*/ 343815 w 1027786"/>
                <a:gd name="connsiteY8" fmla="*/ 248717 h 523037"/>
                <a:gd name="connsiteX9" fmla="*/ 420624 w 1027786"/>
                <a:gd name="connsiteY9" fmla="*/ 248717 h 523037"/>
                <a:gd name="connsiteX10" fmla="*/ 420624 w 1027786"/>
                <a:gd name="connsiteY10" fmla="*/ 230429 h 523037"/>
                <a:gd name="connsiteX11" fmla="*/ 475488 w 1027786"/>
                <a:gd name="connsiteY11" fmla="*/ 230429 h 523037"/>
                <a:gd name="connsiteX12" fmla="*/ 475488 w 1027786"/>
                <a:gd name="connsiteY12" fmla="*/ 182880 h 523037"/>
                <a:gd name="connsiteX13" fmla="*/ 544983 w 1027786"/>
                <a:gd name="connsiteY13" fmla="*/ 182880 h 523037"/>
                <a:gd name="connsiteX14" fmla="*/ 544983 w 1027786"/>
                <a:gd name="connsiteY14" fmla="*/ 160935 h 523037"/>
                <a:gd name="connsiteX15" fmla="*/ 658368 w 1027786"/>
                <a:gd name="connsiteY15" fmla="*/ 160935 h 523037"/>
                <a:gd name="connsiteX16" fmla="*/ 658368 w 1027786"/>
                <a:gd name="connsiteY16" fmla="*/ 128016 h 523037"/>
                <a:gd name="connsiteX17" fmla="*/ 705917 w 1027786"/>
                <a:gd name="connsiteY17" fmla="*/ 128016 h 523037"/>
                <a:gd name="connsiteX18" fmla="*/ 705917 w 1027786"/>
                <a:gd name="connsiteY18" fmla="*/ 98756 h 523037"/>
                <a:gd name="connsiteX19" fmla="*/ 771754 w 1027786"/>
                <a:gd name="connsiteY19" fmla="*/ 98756 h 523037"/>
                <a:gd name="connsiteX20" fmla="*/ 771754 w 1027786"/>
                <a:gd name="connsiteY20" fmla="*/ 73152 h 523037"/>
                <a:gd name="connsiteX21" fmla="*/ 819303 w 1027786"/>
                <a:gd name="connsiteY21" fmla="*/ 69495 h 523037"/>
                <a:gd name="connsiteX22" fmla="*/ 819303 w 1027786"/>
                <a:gd name="connsiteY22" fmla="*/ 43892 h 523037"/>
                <a:gd name="connsiteX23" fmla="*/ 929031 w 1027786"/>
                <a:gd name="connsiteY23" fmla="*/ 43892 h 523037"/>
                <a:gd name="connsiteX24" fmla="*/ 929031 w 1027786"/>
                <a:gd name="connsiteY24" fmla="*/ 0 h 523037"/>
                <a:gd name="connsiteX25" fmla="*/ 1027786 w 1027786"/>
                <a:gd name="connsiteY25" fmla="*/ 0 h 52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27786" h="523037">
                  <a:moveTo>
                    <a:pt x="0" y="523037"/>
                  </a:moveTo>
                  <a:lnTo>
                    <a:pt x="98755" y="523037"/>
                  </a:lnTo>
                  <a:lnTo>
                    <a:pt x="98755" y="420624"/>
                  </a:lnTo>
                  <a:lnTo>
                    <a:pt x="204826" y="420624"/>
                  </a:lnTo>
                  <a:lnTo>
                    <a:pt x="204826" y="354788"/>
                  </a:lnTo>
                  <a:lnTo>
                    <a:pt x="325527" y="354788"/>
                  </a:lnTo>
                  <a:lnTo>
                    <a:pt x="325527" y="303581"/>
                  </a:lnTo>
                  <a:lnTo>
                    <a:pt x="343815" y="303581"/>
                  </a:lnTo>
                  <a:lnTo>
                    <a:pt x="343815" y="248717"/>
                  </a:lnTo>
                  <a:lnTo>
                    <a:pt x="420624" y="248717"/>
                  </a:lnTo>
                  <a:lnTo>
                    <a:pt x="420624" y="230429"/>
                  </a:lnTo>
                  <a:lnTo>
                    <a:pt x="475488" y="230429"/>
                  </a:lnTo>
                  <a:lnTo>
                    <a:pt x="475488" y="182880"/>
                  </a:lnTo>
                  <a:lnTo>
                    <a:pt x="544983" y="182880"/>
                  </a:lnTo>
                  <a:lnTo>
                    <a:pt x="544983" y="160935"/>
                  </a:lnTo>
                  <a:lnTo>
                    <a:pt x="658368" y="160935"/>
                  </a:lnTo>
                  <a:lnTo>
                    <a:pt x="658368" y="128016"/>
                  </a:lnTo>
                  <a:lnTo>
                    <a:pt x="705917" y="128016"/>
                  </a:lnTo>
                  <a:lnTo>
                    <a:pt x="705917" y="98756"/>
                  </a:lnTo>
                  <a:lnTo>
                    <a:pt x="771754" y="98756"/>
                  </a:lnTo>
                  <a:lnTo>
                    <a:pt x="771754" y="73152"/>
                  </a:lnTo>
                  <a:lnTo>
                    <a:pt x="819303" y="69495"/>
                  </a:lnTo>
                  <a:lnTo>
                    <a:pt x="819303" y="43892"/>
                  </a:lnTo>
                  <a:lnTo>
                    <a:pt x="929031" y="43892"/>
                  </a:lnTo>
                  <a:lnTo>
                    <a:pt x="929031" y="0"/>
                  </a:lnTo>
                  <a:lnTo>
                    <a:pt x="1027786" y="0"/>
                  </a:lnTo>
                </a:path>
              </a:pathLst>
            </a:custGeom>
            <a:noFill/>
            <a:ln w="28575" cap="flat" cmpd="sng" algn="ctr">
              <a:solidFill>
                <a:srgbClr val="00A0DF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kern="0" dirty="0">
                <a:solidFill>
                  <a:srgbClr val="333333"/>
                </a:solidFill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3204248" y="3295721"/>
              <a:ext cx="4380497" cy="838099"/>
            </a:xfrm>
            <a:custGeom>
              <a:avLst/>
              <a:gdLst>
                <a:gd name="connsiteX0" fmla="*/ 0 w 4381804"/>
                <a:gd name="connsiteY0" fmla="*/ 837590 h 837590"/>
                <a:gd name="connsiteX1" fmla="*/ 69494 w 4381804"/>
                <a:gd name="connsiteY1" fmla="*/ 837590 h 837590"/>
                <a:gd name="connsiteX2" fmla="*/ 73152 w 4381804"/>
                <a:gd name="connsiteY2" fmla="*/ 793699 h 837590"/>
                <a:gd name="connsiteX3" fmla="*/ 135331 w 4381804"/>
                <a:gd name="connsiteY3" fmla="*/ 793699 h 837590"/>
                <a:gd name="connsiteX4" fmla="*/ 135331 w 4381804"/>
                <a:gd name="connsiteY4" fmla="*/ 757123 h 837590"/>
                <a:gd name="connsiteX5" fmla="*/ 270662 w 4381804"/>
                <a:gd name="connsiteY5" fmla="*/ 757123 h 837590"/>
                <a:gd name="connsiteX6" fmla="*/ 270662 w 4381804"/>
                <a:gd name="connsiteY6" fmla="*/ 742492 h 837590"/>
                <a:gd name="connsiteX7" fmla="*/ 384048 w 4381804"/>
                <a:gd name="connsiteY7" fmla="*/ 742492 h 837590"/>
                <a:gd name="connsiteX8" fmla="*/ 384048 w 4381804"/>
                <a:gd name="connsiteY8" fmla="*/ 683971 h 837590"/>
                <a:gd name="connsiteX9" fmla="*/ 563270 w 4381804"/>
                <a:gd name="connsiteY9" fmla="*/ 683971 h 837590"/>
                <a:gd name="connsiteX10" fmla="*/ 566928 w 4381804"/>
                <a:gd name="connsiteY10" fmla="*/ 672998 h 837590"/>
                <a:gd name="connsiteX11" fmla="*/ 610819 w 4381804"/>
                <a:gd name="connsiteY11" fmla="*/ 672998 h 837590"/>
                <a:gd name="connsiteX12" fmla="*/ 614476 w 4381804"/>
                <a:gd name="connsiteY12" fmla="*/ 654710 h 837590"/>
                <a:gd name="connsiteX13" fmla="*/ 698601 w 4381804"/>
                <a:gd name="connsiteY13" fmla="*/ 654710 h 837590"/>
                <a:gd name="connsiteX14" fmla="*/ 698601 w 4381804"/>
                <a:gd name="connsiteY14" fmla="*/ 632764 h 837590"/>
                <a:gd name="connsiteX15" fmla="*/ 735177 w 4381804"/>
                <a:gd name="connsiteY15" fmla="*/ 629107 h 837590"/>
                <a:gd name="connsiteX16" fmla="*/ 738835 w 4381804"/>
                <a:gd name="connsiteY16" fmla="*/ 614476 h 837590"/>
                <a:gd name="connsiteX17" fmla="*/ 844905 w 4381804"/>
                <a:gd name="connsiteY17" fmla="*/ 610819 h 837590"/>
                <a:gd name="connsiteX18" fmla="*/ 844905 w 4381804"/>
                <a:gd name="connsiteY18" fmla="*/ 592531 h 837590"/>
                <a:gd name="connsiteX19" fmla="*/ 976579 w 4381804"/>
                <a:gd name="connsiteY19" fmla="*/ 592531 h 837590"/>
                <a:gd name="connsiteX20" fmla="*/ 983894 w 4381804"/>
                <a:gd name="connsiteY20" fmla="*/ 552297 h 837590"/>
                <a:gd name="connsiteX21" fmla="*/ 1086307 w 4381804"/>
                <a:gd name="connsiteY21" fmla="*/ 552297 h 837590"/>
                <a:gd name="connsiteX22" fmla="*/ 1089964 w 4381804"/>
                <a:gd name="connsiteY22" fmla="*/ 534009 h 837590"/>
                <a:gd name="connsiteX23" fmla="*/ 1232611 w 4381804"/>
                <a:gd name="connsiteY23" fmla="*/ 537667 h 837590"/>
                <a:gd name="connsiteX24" fmla="*/ 1232611 w 4381804"/>
                <a:gd name="connsiteY24" fmla="*/ 512064 h 837590"/>
                <a:gd name="connsiteX25" fmla="*/ 1269187 w 4381804"/>
                <a:gd name="connsiteY25" fmla="*/ 512064 h 837590"/>
                <a:gd name="connsiteX26" fmla="*/ 1269187 w 4381804"/>
                <a:gd name="connsiteY26" fmla="*/ 486460 h 837590"/>
                <a:gd name="connsiteX27" fmla="*/ 1320393 w 4381804"/>
                <a:gd name="connsiteY27" fmla="*/ 486460 h 837590"/>
                <a:gd name="connsiteX28" fmla="*/ 1324051 w 4381804"/>
                <a:gd name="connsiteY28" fmla="*/ 446227 h 837590"/>
                <a:gd name="connsiteX29" fmla="*/ 1433779 w 4381804"/>
                <a:gd name="connsiteY29" fmla="*/ 446227 h 837590"/>
                <a:gd name="connsiteX30" fmla="*/ 1433779 w 4381804"/>
                <a:gd name="connsiteY30" fmla="*/ 427939 h 837590"/>
                <a:gd name="connsiteX31" fmla="*/ 1532534 w 4381804"/>
                <a:gd name="connsiteY31" fmla="*/ 427939 h 837590"/>
                <a:gd name="connsiteX32" fmla="*/ 1550822 w 4381804"/>
                <a:gd name="connsiteY32" fmla="*/ 427939 h 837590"/>
                <a:gd name="connsiteX33" fmla="*/ 1550822 w 4381804"/>
                <a:gd name="connsiteY33" fmla="*/ 413308 h 837590"/>
                <a:gd name="connsiteX34" fmla="*/ 1638604 w 4381804"/>
                <a:gd name="connsiteY34" fmla="*/ 413308 h 837590"/>
                <a:gd name="connsiteX35" fmla="*/ 1645920 w 4381804"/>
                <a:gd name="connsiteY35" fmla="*/ 376732 h 837590"/>
                <a:gd name="connsiteX36" fmla="*/ 1861718 w 4381804"/>
                <a:gd name="connsiteY36" fmla="*/ 373075 h 837590"/>
                <a:gd name="connsiteX37" fmla="*/ 1861718 w 4381804"/>
                <a:gd name="connsiteY37" fmla="*/ 354787 h 837590"/>
                <a:gd name="connsiteX38" fmla="*/ 1986076 w 4381804"/>
                <a:gd name="connsiteY38" fmla="*/ 354787 h 837590"/>
                <a:gd name="connsiteX39" fmla="*/ 1986076 w 4381804"/>
                <a:gd name="connsiteY39" fmla="*/ 340156 h 837590"/>
                <a:gd name="connsiteX40" fmla="*/ 2070201 w 4381804"/>
                <a:gd name="connsiteY40" fmla="*/ 340156 h 837590"/>
                <a:gd name="connsiteX41" fmla="*/ 2073859 w 4381804"/>
                <a:gd name="connsiteY41" fmla="*/ 318211 h 837590"/>
                <a:gd name="connsiteX42" fmla="*/ 2157984 w 4381804"/>
                <a:gd name="connsiteY42" fmla="*/ 318211 h 837590"/>
                <a:gd name="connsiteX43" fmla="*/ 2157984 w 4381804"/>
                <a:gd name="connsiteY43" fmla="*/ 292608 h 837590"/>
                <a:gd name="connsiteX44" fmla="*/ 2355494 w 4381804"/>
                <a:gd name="connsiteY44" fmla="*/ 292608 h 837590"/>
                <a:gd name="connsiteX45" fmla="*/ 2381097 w 4381804"/>
                <a:gd name="connsiteY45" fmla="*/ 292608 h 837590"/>
                <a:gd name="connsiteX46" fmla="*/ 2381097 w 4381804"/>
                <a:gd name="connsiteY46" fmla="*/ 252374 h 837590"/>
                <a:gd name="connsiteX47" fmla="*/ 2465222 w 4381804"/>
                <a:gd name="connsiteY47" fmla="*/ 252374 h 837590"/>
                <a:gd name="connsiteX48" fmla="*/ 2465222 w 4381804"/>
                <a:gd name="connsiteY48" fmla="*/ 226771 h 837590"/>
                <a:gd name="connsiteX49" fmla="*/ 2563977 w 4381804"/>
                <a:gd name="connsiteY49" fmla="*/ 226771 h 837590"/>
                <a:gd name="connsiteX50" fmla="*/ 2622499 w 4381804"/>
                <a:gd name="connsiteY50" fmla="*/ 226771 h 837590"/>
                <a:gd name="connsiteX51" fmla="*/ 2622499 w 4381804"/>
                <a:gd name="connsiteY51" fmla="*/ 204825 h 837590"/>
                <a:gd name="connsiteX52" fmla="*/ 2717596 w 4381804"/>
                <a:gd name="connsiteY52" fmla="*/ 204825 h 837590"/>
                <a:gd name="connsiteX53" fmla="*/ 2772460 w 4381804"/>
                <a:gd name="connsiteY53" fmla="*/ 201168 h 837590"/>
                <a:gd name="connsiteX54" fmla="*/ 2772460 w 4381804"/>
                <a:gd name="connsiteY54" fmla="*/ 175564 h 837590"/>
                <a:gd name="connsiteX55" fmla="*/ 2948025 w 4381804"/>
                <a:gd name="connsiteY55" fmla="*/ 175564 h 837590"/>
                <a:gd name="connsiteX56" fmla="*/ 2948025 w 4381804"/>
                <a:gd name="connsiteY56" fmla="*/ 124358 h 837590"/>
                <a:gd name="connsiteX57" fmla="*/ 3236976 w 4381804"/>
                <a:gd name="connsiteY57" fmla="*/ 124358 h 837590"/>
                <a:gd name="connsiteX58" fmla="*/ 3236976 w 4381804"/>
                <a:gd name="connsiteY58" fmla="*/ 106070 h 837590"/>
                <a:gd name="connsiteX59" fmla="*/ 3383280 w 4381804"/>
                <a:gd name="connsiteY59" fmla="*/ 106070 h 837590"/>
                <a:gd name="connsiteX60" fmla="*/ 3383280 w 4381804"/>
                <a:gd name="connsiteY60" fmla="*/ 87782 h 837590"/>
                <a:gd name="connsiteX61" fmla="*/ 3672230 w 4381804"/>
                <a:gd name="connsiteY61" fmla="*/ 87782 h 837590"/>
                <a:gd name="connsiteX62" fmla="*/ 3672230 w 4381804"/>
                <a:gd name="connsiteY62" fmla="*/ 62179 h 837590"/>
                <a:gd name="connsiteX63" fmla="*/ 3792931 w 4381804"/>
                <a:gd name="connsiteY63" fmla="*/ 62179 h 837590"/>
                <a:gd name="connsiteX64" fmla="*/ 3792931 w 4381804"/>
                <a:gd name="connsiteY64" fmla="*/ 43891 h 837590"/>
                <a:gd name="connsiteX65" fmla="*/ 3924604 w 4381804"/>
                <a:gd name="connsiteY65" fmla="*/ 43891 h 837590"/>
                <a:gd name="connsiteX66" fmla="*/ 3920947 w 4381804"/>
                <a:gd name="connsiteY66" fmla="*/ 32918 h 837590"/>
                <a:gd name="connsiteX67" fmla="*/ 4085539 w 4381804"/>
                <a:gd name="connsiteY67" fmla="*/ 32918 h 837590"/>
                <a:gd name="connsiteX68" fmla="*/ 4089196 w 4381804"/>
                <a:gd name="connsiteY68" fmla="*/ 18288 h 837590"/>
                <a:gd name="connsiteX69" fmla="*/ 4308652 w 4381804"/>
                <a:gd name="connsiteY69" fmla="*/ 18288 h 837590"/>
                <a:gd name="connsiteX70" fmla="*/ 4308652 w 4381804"/>
                <a:gd name="connsiteY70" fmla="*/ 0 h 837590"/>
                <a:gd name="connsiteX71" fmla="*/ 4381804 w 4381804"/>
                <a:gd name="connsiteY71" fmla="*/ 0 h 83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381804" h="837590">
                  <a:moveTo>
                    <a:pt x="0" y="837590"/>
                  </a:moveTo>
                  <a:lnTo>
                    <a:pt x="69494" y="837590"/>
                  </a:lnTo>
                  <a:lnTo>
                    <a:pt x="73152" y="793699"/>
                  </a:lnTo>
                  <a:lnTo>
                    <a:pt x="135331" y="793699"/>
                  </a:lnTo>
                  <a:lnTo>
                    <a:pt x="135331" y="757123"/>
                  </a:lnTo>
                  <a:lnTo>
                    <a:pt x="270662" y="757123"/>
                  </a:lnTo>
                  <a:lnTo>
                    <a:pt x="270662" y="742492"/>
                  </a:lnTo>
                  <a:lnTo>
                    <a:pt x="384048" y="742492"/>
                  </a:lnTo>
                  <a:lnTo>
                    <a:pt x="384048" y="683971"/>
                  </a:lnTo>
                  <a:lnTo>
                    <a:pt x="563270" y="683971"/>
                  </a:lnTo>
                  <a:lnTo>
                    <a:pt x="566928" y="672998"/>
                  </a:lnTo>
                  <a:lnTo>
                    <a:pt x="610819" y="672998"/>
                  </a:lnTo>
                  <a:lnTo>
                    <a:pt x="614476" y="654710"/>
                  </a:lnTo>
                  <a:lnTo>
                    <a:pt x="698601" y="654710"/>
                  </a:lnTo>
                  <a:lnTo>
                    <a:pt x="698601" y="632764"/>
                  </a:lnTo>
                  <a:lnTo>
                    <a:pt x="735177" y="629107"/>
                  </a:lnTo>
                  <a:lnTo>
                    <a:pt x="738835" y="614476"/>
                  </a:lnTo>
                  <a:lnTo>
                    <a:pt x="844905" y="610819"/>
                  </a:lnTo>
                  <a:lnTo>
                    <a:pt x="844905" y="592531"/>
                  </a:lnTo>
                  <a:lnTo>
                    <a:pt x="976579" y="592531"/>
                  </a:lnTo>
                  <a:lnTo>
                    <a:pt x="983894" y="552297"/>
                  </a:lnTo>
                  <a:lnTo>
                    <a:pt x="1086307" y="552297"/>
                  </a:lnTo>
                  <a:lnTo>
                    <a:pt x="1089964" y="534009"/>
                  </a:lnTo>
                  <a:lnTo>
                    <a:pt x="1232611" y="537667"/>
                  </a:lnTo>
                  <a:lnTo>
                    <a:pt x="1232611" y="512064"/>
                  </a:lnTo>
                  <a:lnTo>
                    <a:pt x="1269187" y="512064"/>
                  </a:lnTo>
                  <a:lnTo>
                    <a:pt x="1269187" y="486460"/>
                  </a:lnTo>
                  <a:lnTo>
                    <a:pt x="1320393" y="486460"/>
                  </a:lnTo>
                  <a:lnTo>
                    <a:pt x="1324051" y="446227"/>
                  </a:lnTo>
                  <a:lnTo>
                    <a:pt x="1433779" y="446227"/>
                  </a:lnTo>
                  <a:lnTo>
                    <a:pt x="1433779" y="427939"/>
                  </a:lnTo>
                  <a:lnTo>
                    <a:pt x="1532534" y="427939"/>
                  </a:lnTo>
                  <a:lnTo>
                    <a:pt x="1550822" y="427939"/>
                  </a:lnTo>
                  <a:lnTo>
                    <a:pt x="1550822" y="413308"/>
                  </a:lnTo>
                  <a:lnTo>
                    <a:pt x="1638604" y="413308"/>
                  </a:lnTo>
                  <a:lnTo>
                    <a:pt x="1645920" y="376732"/>
                  </a:lnTo>
                  <a:lnTo>
                    <a:pt x="1861718" y="373075"/>
                  </a:lnTo>
                  <a:lnTo>
                    <a:pt x="1861718" y="354787"/>
                  </a:lnTo>
                  <a:lnTo>
                    <a:pt x="1986076" y="354787"/>
                  </a:lnTo>
                  <a:lnTo>
                    <a:pt x="1986076" y="340156"/>
                  </a:lnTo>
                  <a:lnTo>
                    <a:pt x="2070201" y="340156"/>
                  </a:lnTo>
                  <a:lnTo>
                    <a:pt x="2073859" y="318211"/>
                  </a:lnTo>
                  <a:lnTo>
                    <a:pt x="2157984" y="318211"/>
                  </a:lnTo>
                  <a:lnTo>
                    <a:pt x="2157984" y="292608"/>
                  </a:lnTo>
                  <a:lnTo>
                    <a:pt x="2355494" y="292608"/>
                  </a:lnTo>
                  <a:lnTo>
                    <a:pt x="2381097" y="292608"/>
                  </a:lnTo>
                  <a:lnTo>
                    <a:pt x="2381097" y="252374"/>
                  </a:lnTo>
                  <a:lnTo>
                    <a:pt x="2465222" y="252374"/>
                  </a:lnTo>
                  <a:lnTo>
                    <a:pt x="2465222" y="226771"/>
                  </a:lnTo>
                  <a:lnTo>
                    <a:pt x="2563977" y="226771"/>
                  </a:lnTo>
                  <a:lnTo>
                    <a:pt x="2622499" y="226771"/>
                  </a:lnTo>
                  <a:lnTo>
                    <a:pt x="2622499" y="204825"/>
                  </a:lnTo>
                  <a:lnTo>
                    <a:pt x="2717596" y="204825"/>
                  </a:lnTo>
                  <a:lnTo>
                    <a:pt x="2772460" y="201168"/>
                  </a:lnTo>
                  <a:lnTo>
                    <a:pt x="2772460" y="175564"/>
                  </a:lnTo>
                  <a:lnTo>
                    <a:pt x="2948025" y="175564"/>
                  </a:lnTo>
                  <a:lnTo>
                    <a:pt x="2948025" y="124358"/>
                  </a:lnTo>
                  <a:lnTo>
                    <a:pt x="3236976" y="124358"/>
                  </a:lnTo>
                  <a:lnTo>
                    <a:pt x="3236976" y="106070"/>
                  </a:lnTo>
                  <a:lnTo>
                    <a:pt x="3383280" y="106070"/>
                  </a:lnTo>
                  <a:lnTo>
                    <a:pt x="3383280" y="87782"/>
                  </a:lnTo>
                  <a:lnTo>
                    <a:pt x="3672230" y="87782"/>
                  </a:lnTo>
                  <a:lnTo>
                    <a:pt x="3672230" y="62179"/>
                  </a:lnTo>
                  <a:lnTo>
                    <a:pt x="3792931" y="62179"/>
                  </a:lnTo>
                  <a:lnTo>
                    <a:pt x="3792931" y="43891"/>
                  </a:lnTo>
                  <a:lnTo>
                    <a:pt x="3924604" y="43891"/>
                  </a:lnTo>
                  <a:lnTo>
                    <a:pt x="3920947" y="32918"/>
                  </a:lnTo>
                  <a:lnTo>
                    <a:pt x="4085539" y="32918"/>
                  </a:lnTo>
                  <a:lnTo>
                    <a:pt x="4089196" y="18288"/>
                  </a:lnTo>
                  <a:lnTo>
                    <a:pt x="4308652" y="18288"/>
                  </a:lnTo>
                  <a:lnTo>
                    <a:pt x="4308652" y="0"/>
                  </a:lnTo>
                  <a:lnTo>
                    <a:pt x="4381804" y="0"/>
                  </a:lnTo>
                </a:path>
              </a:pathLst>
            </a:custGeom>
            <a:noFill/>
            <a:ln w="28575" cap="flat" cmpd="sng" algn="ctr">
              <a:solidFill>
                <a:srgbClr val="00A0DF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kern="0" dirty="0">
                <a:solidFill>
                  <a:srgbClr val="333333"/>
                </a:solidFill>
              </a:endParaRPr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5504075" y="3419501"/>
            <a:ext cx="3189645" cy="1616901"/>
            <a:chOff x="2212848" y="3156509"/>
            <a:chExt cx="5409590" cy="1532534"/>
          </a:xfrm>
        </p:grpSpPr>
        <p:sp>
          <p:nvSpPr>
            <p:cNvPr id="107" name="Freeform 106"/>
            <p:cNvSpPr/>
            <p:nvPr/>
          </p:nvSpPr>
          <p:spPr>
            <a:xfrm>
              <a:off x="2213453" y="4073634"/>
              <a:ext cx="1141567" cy="615409"/>
            </a:xfrm>
            <a:custGeom>
              <a:avLst/>
              <a:gdLst>
                <a:gd name="connsiteX0" fmla="*/ 0 w 1141171"/>
                <a:gd name="connsiteY0" fmla="*/ 614477 h 614477"/>
                <a:gd name="connsiteX1" fmla="*/ 65837 w 1141171"/>
                <a:gd name="connsiteY1" fmla="*/ 614477 h 614477"/>
                <a:gd name="connsiteX2" fmla="*/ 65837 w 1141171"/>
                <a:gd name="connsiteY2" fmla="*/ 537668 h 614477"/>
                <a:gd name="connsiteX3" fmla="*/ 146304 w 1141171"/>
                <a:gd name="connsiteY3" fmla="*/ 537668 h 614477"/>
                <a:gd name="connsiteX4" fmla="*/ 146304 w 1141171"/>
                <a:gd name="connsiteY4" fmla="*/ 497434 h 614477"/>
                <a:gd name="connsiteX5" fmla="*/ 234086 w 1141171"/>
                <a:gd name="connsiteY5" fmla="*/ 497434 h 614477"/>
                <a:gd name="connsiteX6" fmla="*/ 234086 w 1141171"/>
                <a:gd name="connsiteY6" fmla="*/ 438912 h 614477"/>
                <a:gd name="connsiteX7" fmla="*/ 354787 w 1141171"/>
                <a:gd name="connsiteY7" fmla="*/ 438912 h 614477"/>
                <a:gd name="connsiteX8" fmla="*/ 354787 w 1141171"/>
                <a:gd name="connsiteY8" fmla="*/ 369418 h 614477"/>
                <a:gd name="connsiteX9" fmla="*/ 449885 w 1141171"/>
                <a:gd name="connsiteY9" fmla="*/ 369418 h 614477"/>
                <a:gd name="connsiteX10" fmla="*/ 449885 w 1141171"/>
                <a:gd name="connsiteY10" fmla="*/ 296266 h 614477"/>
                <a:gd name="connsiteX11" fmla="*/ 490118 w 1141171"/>
                <a:gd name="connsiteY11" fmla="*/ 292608 h 614477"/>
                <a:gd name="connsiteX12" fmla="*/ 490118 w 1141171"/>
                <a:gd name="connsiteY12" fmla="*/ 259690 h 614477"/>
                <a:gd name="connsiteX13" fmla="*/ 588874 w 1141171"/>
                <a:gd name="connsiteY13" fmla="*/ 259690 h 614477"/>
                <a:gd name="connsiteX14" fmla="*/ 585216 w 1141171"/>
                <a:gd name="connsiteY14" fmla="*/ 226772 h 614477"/>
                <a:gd name="connsiteX15" fmla="*/ 658368 w 1141171"/>
                <a:gd name="connsiteY15" fmla="*/ 223114 h 614477"/>
                <a:gd name="connsiteX16" fmla="*/ 658368 w 1141171"/>
                <a:gd name="connsiteY16" fmla="*/ 179223 h 614477"/>
                <a:gd name="connsiteX17" fmla="*/ 735178 w 1141171"/>
                <a:gd name="connsiteY17" fmla="*/ 175565 h 614477"/>
                <a:gd name="connsiteX18" fmla="*/ 738835 w 1141171"/>
                <a:gd name="connsiteY18" fmla="*/ 124359 h 614477"/>
                <a:gd name="connsiteX19" fmla="*/ 841248 w 1141171"/>
                <a:gd name="connsiteY19" fmla="*/ 124359 h 614477"/>
                <a:gd name="connsiteX20" fmla="*/ 841248 w 1141171"/>
                <a:gd name="connsiteY20" fmla="*/ 73152 h 614477"/>
                <a:gd name="connsiteX21" fmla="*/ 907085 w 1141171"/>
                <a:gd name="connsiteY21" fmla="*/ 73152 h 614477"/>
                <a:gd name="connsiteX22" fmla="*/ 907085 w 1141171"/>
                <a:gd name="connsiteY22" fmla="*/ 32919 h 614477"/>
                <a:gd name="connsiteX23" fmla="*/ 1002182 w 1141171"/>
                <a:gd name="connsiteY23" fmla="*/ 32919 h 614477"/>
                <a:gd name="connsiteX24" fmla="*/ 1002182 w 1141171"/>
                <a:gd name="connsiteY24" fmla="*/ 0 h 614477"/>
                <a:gd name="connsiteX25" fmla="*/ 1141171 w 1141171"/>
                <a:gd name="connsiteY25" fmla="*/ 0 h 61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41171" h="614477">
                  <a:moveTo>
                    <a:pt x="0" y="614477"/>
                  </a:moveTo>
                  <a:lnTo>
                    <a:pt x="65837" y="614477"/>
                  </a:lnTo>
                  <a:lnTo>
                    <a:pt x="65837" y="537668"/>
                  </a:lnTo>
                  <a:lnTo>
                    <a:pt x="146304" y="537668"/>
                  </a:lnTo>
                  <a:lnTo>
                    <a:pt x="146304" y="497434"/>
                  </a:lnTo>
                  <a:lnTo>
                    <a:pt x="234086" y="497434"/>
                  </a:lnTo>
                  <a:lnTo>
                    <a:pt x="234086" y="438912"/>
                  </a:lnTo>
                  <a:lnTo>
                    <a:pt x="354787" y="438912"/>
                  </a:lnTo>
                  <a:lnTo>
                    <a:pt x="354787" y="369418"/>
                  </a:lnTo>
                  <a:lnTo>
                    <a:pt x="449885" y="369418"/>
                  </a:lnTo>
                  <a:lnTo>
                    <a:pt x="449885" y="296266"/>
                  </a:lnTo>
                  <a:lnTo>
                    <a:pt x="490118" y="292608"/>
                  </a:lnTo>
                  <a:lnTo>
                    <a:pt x="490118" y="259690"/>
                  </a:lnTo>
                  <a:lnTo>
                    <a:pt x="588874" y="259690"/>
                  </a:lnTo>
                  <a:lnTo>
                    <a:pt x="585216" y="226772"/>
                  </a:lnTo>
                  <a:lnTo>
                    <a:pt x="658368" y="223114"/>
                  </a:lnTo>
                  <a:lnTo>
                    <a:pt x="658368" y="179223"/>
                  </a:lnTo>
                  <a:lnTo>
                    <a:pt x="735178" y="175565"/>
                  </a:lnTo>
                  <a:lnTo>
                    <a:pt x="738835" y="124359"/>
                  </a:lnTo>
                  <a:lnTo>
                    <a:pt x="841248" y="124359"/>
                  </a:lnTo>
                  <a:lnTo>
                    <a:pt x="841248" y="73152"/>
                  </a:lnTo>
                  <a:lnTo>
                    <a:pt x="907085" y="73152"/>
                  </a:lnTo>
                  <a:lnTo>
                    <a:pt x="907085" y="32919"/>
                  </a:lnTo>
                  <a:lnTo>
                    <a:pt x="1002182" y="32919"/>
                  </a:lnTo>
                  <a:lnTo>
                    <a:pt x="1002182" y="0"/>
                  </a:lnTo>
                  <a:lnTo>
                    <a:pt x="1141171" y="0"/>
                  </a:lnTo>
                </a:path>
              </a:pathLst>
            </a:custGeom>
            <a:noFill/>
            <a:ln w="28575" cap="flat" cmpd="sng" algn="ctr">
              <a:solidFill>
                <a:srgbClr val="782964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kern="0" dirty="0">
                <a:solidFill>
                  <a:srgbClr val="333333"/>
                </a:solidFill>
              </a:endParaRPr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3346945" y="3155787"/>
              <a:ext cx="4275493" cy="917847"/>
            </a:xfrm>
            <a:custGeom>
              <a:avLst/>
              <a:gdLst>
                <a:gd name="connsiteX0" fmla="*/ 0 w 4275734"/>
                <a:gd name="connsiteY0" fmla="*/ 918058 h 918058"/>
                <a:gd name="connsiteX1" fmla="*/ 120701 w 4275734"/>
                <a:gd name="connsiteY1" fmla="*/ 918058 h 918058"/>
                <a:gd name="connsiteX2" fmla="*/ 124358 w 4275734"/>
                <a:gd name="connsiteY2" fmla="*/ 859536 h 918058"/>
                <a:gd name="connsiteX3" fmla="*/ 223114 w 4275734"/>
                <a:gd name="connsiteY3" fmla="*/ 859536 h 918058"/>
                <a:gd name="connsiteX4" fmla="*/ 223114 w 4275734"/>
                <a:gd name="connsiteY4" fmla="*/ 815645 h 918058"/>
                <a:gd name="connsiteX5" fmla="*/ 325526 w 4275734"/>
                <a:gd name="connsiteY5" fmla="*/ 815645 h 918058"/>
                <a:gd name="connsiteX6" fmla="*/ 325526 w 4275734"/>
                <a:gd name="connsiteY6" fmla="*/ 775411 h 918058"/>
                <a:gd name="connsiteX7" fmla="*/ 581558 w 4275734"/>
                <a:gd name="connsiteY7" fmla="*/ 775411 h 918058"/>
                <a:gd name="connsiteX8" fmla="*/ 581558 w 4275734"/>
                <a:gd name="connsiteY8" fmla="*/ 731520 h 918058"/>
                <a:gd name="connsiteX9" fmla="*/ 680314 w 4275734"/>
                <a:gd name="connsiteY9" fmla="*/ 731520 h 918058"/>
                <a:gd name="connsiteX10" fmla="*/ 680314 w 4275734"/>
                <a:gd name="connsiteY10" fmla="*/ 694944 h 918058"/>
                <a:gd name="connsiteX11" fmla="*/ 852221 w 4275734"/>
                <a:gd name="connsiteY11" fmla="*/ 694944 h 918058"/>
                <a:gd name="connsiteX12" fmla="*/ 852221 w 4275734"/>
                <a:gd name="connsiteY12" fmla="*/ 651053 h 918058"/>
                <a:gd name="connsiteX13" fmla="*/ 976579 w 4275734"/>
                <a:gd name="connsiteY13" fmla="*/ 651053 h 918058"/>
                <a:gd name="connsiteX14" fmla="*/ 1046074 w 4275734"/>
                <a:gd name="connsiteY14" fmla="*/ 651053 h 918058"/>
                <a:gd name="connsiteX15" fmla="*/ 1046074 w 4275734"/>
                <a:gd name="connsiteY15" fmla="*/ 599847 h 918058"/>
                <a:gd name="connsiteX16" fmla="*/ 1309421 w 4275734"/>
                <a:gd name="connsiteY16" fmla="*/ 599847 h 918058"/>
                <a:gd name="connsiteX17" fmla="*/ 1309421 w 4275734"/>
                <a:gd name="connsiteY17" fmla="*/ 563271 h 918058"/>
                <a:gd name="connsiteX18" fmla="*/ 1506931 w 4275734"/>
                <a:gd name="connsiteY18" fmla="*/ 563271 h 918058"/>
                <a:gd name="connsiteX19" fmla="*/ 1506931 w 4275734"/>
                <a:gd name="connsiteY19" fmla="*/ 490119 h 918058"/>
                <a:gd name="connsiteX20" fmla="*/ 1623974 w 4275734"/>
                <a:gd name="connsiteY20" fmla="*/ 490119 h 918058"/>
                <a:gd name="connsiteX21" fmla="*/ 1623974 w 4275734"/>
                <a:gd name="connsiteY21" fmla="*/ 449885 h 918058"/>
                <a:gd name="connsiteX22" fmla="*/ 1751990 w 4275734"/>
                <a:gd name="connsiteY22" fmla="*/ 449885 h 918058"/>
                <a:gd name="connsiteX23" fmla="*/ 1751990 w 4275734"/>
                <a:gd name="connsiteY23" fmla="*/ 424282 h 918058"/>
                <a:gd name="connsiteX24" fmla="*/ 1854403 w 4275734"/>
                <a:gd name="connsiteY24" fmla="*/ 424282 h 918058"/>
                <a:gd name="connsiteX25" fmla="*/ 1854403 w 4275734"/>
                <a:gd name="connsiteY25" fmla="*/ 369418 h 918058"/>
                <a:gd name="connsiteX26" fmla="*/ 1967789 w 4275734"/>
                <a:gd name="connsiteY26" fmla="*/ 369418 h 918058"/>
                <a:gd name="connsiteX27" fmla="*/ 1967789 w 4275734"/>
                <a:gd name="connsiteY27" fmla="*/ 318211 h 918058"/>
                <a:gd name="connsiteX28" fmla="*/ 2106778 w 4275734"/>
                <a:gd name="connsiteY28" fmla="*/ 318211 h 918058"/>
                <a:gd name="connsiteX29" fmla="*/ 2106778 w 4275734"/>
                <a:gd name="connsiteY29" fmla="*/ 296266 h 918058"/>
                <a:gd name="connsiteX30" fmla="*/ 2296973 w 4275734"/>
                <a:gd name="connsiteY30" fmla="*/ 296266 h 918058"/>
                <a:gd name="connsiteX31" fmla="*/ 2468880 w 4275734"/>
                <a:gd name="connsiteY31" fmla="*/ 296266 h 918058"/>
                <a:gd name="connsiteX32" fmla="*/ 2468880 w 4275734"/>
                <a:gd name="connsiteY32" fmla="*/ 256032 h 918058"/>
                <a:gd name="connsiteX33" fmla="*/ 2607869 w 4275734"/>
                <a:gd name="connsiteY33" fmla="*/ 256032 h 918058"/>
                <a:gd name="connsiteX34" fmla="*/ 2607869 w 4275734"/>
                <a:gd name="connsiteY34" fmla="*/ 241402 h 918058"/>
                <a:gd name="connsiteX35" fmla="*/ 2827325 w 4275734"/>
                <a:gd name="connsiteY35" fmla="*/ 241402 h 918058"/>
                <a:gd name="connsiteX36" fmla="*/ 2885846 w 4275734"/>
                <a:gd name="connsiteY36" fmla="*/ 241402 h 918058"/>
                <a:gd name="connsiteX37" fmla="*/ 2885846 w 4275734"/>
                <a:gd name="connsiteY37" fmla="*/ 208483 h 918058"/>
                <a:gd name="connsiteX38" fmla="*/ 2999232 w 4275734"/>
                <a:gd name="connsiteY38" fmla="*/ 208483 h 918058"/>
                <a:gd name="connsiteX39" fmla="*/ 2999232 w 4275734"/>
                <a:gd name="connsiteY39" fmla="*/ 182880 h 918058"/>
                <a:gd name="connsiteX40" fmla="*/ 3149194 w 4275734"/>
                <a:gd name="connsiteY40" fmla="*/ 182880 h 918058"/>
                <a:gd name="connsiteX41" fmla="*/ 3149194 w 4275734"/>
                <a:gd name="connsiteY41" fmla="*/ 160935 h 918058"/>
                <a:gd name="connsiteX42" fmla="*/ 3284525 w 4275734"/>
                <a:gd name="connsiteY42" fmla="*/ 160935 h 918058"/>
                <a:gd name="connsiteX43" fmla="*/ 3284525 w 4275734"/>
                <a:gd name="connsiteY43" fmla="*/ 146304 h 918058"/>
                <a:gd name="connsiteX44" fmla="*/ 3419856 w 4275734"/>
                <a:gd name="connsiteY44" fmla="*/ 146304 h 918058"/>
                <a:gd name="connsiteX45" fmla="*/ 3419856 w 4275734"/>
                <a:gd name="connsiteY45" fmla="*/ 120701 h 918058"/>
                <a:gd name="connsiteX46" fmla="*/ 3544214 w 4275734"/>
                <a:gd name="connsiteY46" fmla="*/ 120701 h 918058"/>
                <a:gd name="connsiteX47" fmla="*/ 3544214 w 4275734"/>
                <a:gd name="connsiteY47" fmla="*/ 84125 h 918058"/>
                <a:gd name="connsiteX48" fmla="*/ 3712464 w 4275734"/>
                <a:gd name="connsiteY48" fmla="*/ 84125 h 918058"/>
                <a:gd name="connsiteX49" fmla="*/ 3716122 w 4275734"/>
                <a:gd name="connsiteY49" fmla="*/ 62179 h 918058"/>
                <a:gd name="connsiteX50" fmla="*/ 3807562 w 4275734"/>
                <a:gd name="connsiteY50" fmla="*/ 62179 h 918058"/>
                <a:gd name="connsiteX51" fmla="*/ 3807562 w 4275734"/>
                <a:gd name="connsiteY51" fmla="*/ 21946 h 918058"/>
                <a:gd name="connsiteX52" fmla="*/ 4129430 w 4275734"/>
                <a:gd name="connsiteY52" fmla="*/ 21946 h 918058"/>
                <a:gd name="connsiteX53" fmla="*/ 4129430 w 4275734"/>
                <a:gd name="connsiteY53" fmla="*/ 0 h 918058"/>
                <a:gd name="connsiteX54" fmla="*/ 4275734 w 4275734"/>
                <a:gd name="connsiteY54" fmla="*/ 0 h 91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275734" h="918058">
                  <a:moveTo>
                    <a:pt x="0" y="918058"/>
                  </a:moveTo>
                  <a:lnTo>
                    <a:pt x="120701" y="918058"/>
                  </a:lnTo>
                  <a:lnTo>
                    <a:pt x="124358" y="859536"/>
                  </a:lnTo>
                  <a:lnTo>
                    <a:pt x="223114" y="859536"/>
                  </a:lnTo>
                  <a:lnTo>
                    <a:pt x="223114" y="815645"/>
                  </a:lnTo>
                  <a:lnTo>
                    <a:pt x="325526" y="815645"/>
                  </a:lnTo>
                  <a:lnTo>
                    <a:pt x="325526" y="775411"/>
                  </a:lnTo>
                  <a:lnTo>
                    <a:pt x="581558" y="775411"/>
                  </a:lnTo>
                  <a:lnTo>
                    <a:pt x="581558" y="731520"/>
                  </a:lnTo>
                  <a:lnTo>
                    <a:pt x="680314" y="731520"/>
                  </a:lnTo>
                  <a:lnTo>
                    <a:pt x="680314" y="694944"/>
                  </a:lnTo>
                  <a:lnTo>
                    <a:pt x="852221" y="694944"/>
                  </a:lnTo>
                  <a:lnTo>
                    <a:pt x="852221" y="651053"/>
                  </a:lnTo>
                  <a:lnTo>
                    <a:pt x="976579" y="651053"/>
                  </a:lnTo>
                  <a:lnTo>
                    <a:pt x="1046074" y="651053"/>
                  </a:lnTo>
                  <a:lnTo>
                    <a:pt x="1046074" y="599847"/>
                  </a:lnTo>
                  <a:lnTo>
                    <a:pt x="1309421" y="599847"/>
                  </a:lnTo>
                  <a:lnTo>
                    <a:pt x="1309421" y="563271"/>
                  </a:lnTo>
                  <a:lnTo>
                    <a:pt x="1506931" y="563271"/>
                  </a:lnTo>
                  <a:lnTo>
                    <a:pt x="1506931" y="490119"/>
                  </a:lnTo>
                  <a:lnTo>
                    <a:pt x="1623974" y="490119"/>
                  </a:lnTo>
                  <a:lnTo>
                    <a:pt x="1623974" y="449885"/>
                  </a:lnTo>
                  <a:lnTo>
                    <a:pt x="1751990" y="449885"/>
                  </a:lnTo>
                  <a:lnTo>
                    <a:pt x="1751990" y="424282"/>
                  </a:lnTo>
                  <a:lnTo>
                    <a:pt x="1854403" y="424282"/>
                  </a:lnTo>
                  <a:lnTo>
                    <a:pt x="1854403" y="369418"/>
                  </a:lnTo>
                  <a:lnTo>
                    <a:pt x="1967789" y="369418"/>
                  </a:lnTo>
                  <a:lnTo>
                    <a:pt x="1967789" y="318211"/>
                  </a:lnTo>
                  <a:lnTo>
                    <a:pt x="2106778" y="318211"/>
                  </a:lnTo>
                  <a:lnTo>
                    <a:pt x="2106778" y="296266"/>
                  </a:lnTo>
                  <a:lnTo>
                    <a:pt x="2296973" y="296266"/>
                  </a:lnTo>
                  <a:lnTo>
                    <a:pt x="2468880" y="296266"/>
                  </a:lnTo>
                  <a:lnTo>
                    <a:pt x="2468880" y="256032"/>
                  </a:lnTo>
                  <a:lnTo>
                    <a:pt x="2607869" y="256032"/>
                  </a:lnTo>
                  <a:lnTo>
                    <a:pt x="2607869" y="241402"/>
                  </a:lnTo>
                  <a:lnTo>
                    <a:pt x="2827325" y="241402"/>
                  </a:lnTo>
                  <a:lnTo>
                    <a:pt x="2885846" y="241402"/>
                  </a:lnTo>
                  <a:lnTo>
                    <a:pt x="2885846" y="208483"/>
                  </a:lnTo>
                  <a:lnTo>
                    <a:pt x="2999232" y="208483"/>
                  </a:lnTo>
                  <a:lnTo>
                    <a:pt x="2999232" y="182880"/>
                  </a:lnTo>
                  <a:lnTo>
                    <a:pt x="3149194" y="182880"/>
                  </a:lnTo>
                  <a:lnTo>
                    <a:pt x="3149194" y="160935"/>
                  </a:lnTo>
                  <a:lnTo>
                    <a:pt x="3284525" y="160935"/>
                  </a:lnTo>
                  <a:lnTo>
                    <a:pt x="3284525" y="146304"/>
                  </a:lnTo>
                  <a:lnTo>
                    <a:pt x="3419856" y="146304"/>
                  </a:lnTo>
                  <a:lnTo>
                    <a:pt x="3419856" y="120701"/>
                  </a:lnTo>
                  <a:lnTo>
                    <a:pt x="3544214" y="120701"/>
                  </a:lnTo>
                  <a:lnTo>
                    <a:pt x="3544214" y="84125"/>
                  </a:lnTo>
                  <a:lnTo>
                    <a:pt x="3712464" y="84125"/>
                  </a:lnTo>
                  <a:lnTo>
                    <a:pt x="3716122" y="62179"/>
                  </a:lnTo>
                  <a:lnTo>
                    <a:pt x="3807562" y="62179"/>
                  </a:lnTo>
                  <a:lnTo>
                    <a:pt x="3807562" y="21946"/>
                  </a:lnTo>
                  <a:lnTo>
                    <a:pt x="4129430" y="21946"/>
                  </a:lnTo>
                  <a:lnTo>
                    <a:pt x="4129430" y="0"/>
                  </a:lnTo>
                  <a:lnTo>
                    <a:pt x="4275734" y="0"/>
                  </a:lnTo>
                </a:path>
              </a:pathLst>
            </a:custGeom>
            <a:noFill/>
            <a:ln w="28575" cap="flat" cmpd="sng" algn="ctr">
              <a:solidFill>
                <a:srgbClr val="782964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kern="0" dirty="0">
                <a:solidFill>
                  <a:srgbClr val="333333"/>
                </a:solidFill>
              </a:endParaRPr>
            </a:p>
          </p:txBody>
        </p:sp>
      </p:grpSp>
      <p:sp>
        <p:nvSpPr>
          <p:cNvPr id="109" name="TextBox 26"/>
          <p:cNvSpPr txBox="1">
            <a:spLocks noChangeArrowheads="1"/>
          </p:cNvSpPr>
          <p:nvPr/>
        </p:nvSpPr>
        <p:spPr bwMode="auto">
          <a:xfrm>
            <a:off x="5534756" y="1519258"/>
            <a:ext cx="3291868" cy="5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tabLst>
                <a:tab pos="114300" algn="l"/>
                <a:tab pos="1543050" algn="l"/>
              </a:tabLst>
            </a:pP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DMF bid=</a:t>
            </a:r>
            <a:r>
              <a:rPr lang="en-US" sz="1200" b="1" dirty="0" smtClean="0">
                <a:solidFill>
                  <a:srgbClr val="FF0000"/>
                </a:solidFill>
                <a:cs typeface="Arial" pitchFamily="34" charset="0"/>
              </a:rPr>
              <a:t>43% </a:t>
            </a: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risk reduction, </a:t>
            </a:r>
            <a:r>
              <a:rPr lang="en-US" sz="1200" b="1" i="1" dirty="0" smtClean="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≤</a:t>
            </a: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0.0001</a:t>
            </a:r>
            <a:r>
              <a:rPr lang="en-US" sz="1200" b="1" baseline="30000" dirty="0" smtClean="0">
                <a:solidFill>
                  <a:srgbClr val="000000"/>
                </a:solidFill>
                <a:cs typeface="Arial" pitchFamily="34" charset="0"/>
              </a:rPr>
              <a:t>†</a:t>
            </a:r>
            <a:endParaRPr lang="en-US" sz="1200" b="1" dirty="0">
              <a:solidFill>
                <a:srgbClr val="000000"/>
              </a:solidFill>
              <a:cs typeface="Arial" pitchFamily="34" charset="0"/>
            </a:endParaRPr>
          </a:p>
          <a:p>
            <a:pPr>
              <a:spcAft>
                <a:spcPts val="300"/>
              </a:spcAft>
              <a:tabLst>
                <a:tab pos="114300" algn="l"/>
                <a:tab pos="1543050" algn="l"/>
              </a:tabLst>
            </a:pP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DMF tid=</a:t>
            </a:r>
            <a:r>
              <a:rPr lang="en-US" sz="1200" b="1" dirty="0" smtClean="0">
                <a:solidFill>
                  <a:srgbClr val="FF0000"/>
                </a:solidFill>
                <a:cs typeface="Arial" pitchFamily="34" charset="0"/>
              </a:rPr>
              <a:t>47% </a:t>
            </a: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risk reduction, </a:t>
            </a:r>
            <a:r>
              <a:rPr lang="en-US" sz="1200" b="1" i="1" dirty="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≤</a:t>
            </a: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0.0001</a:t>
            </a:r>
            <a:r>
              <a:rPr lang="en-US" sz="1200" b="1" baseline="30000" dirty="0" smtClean="0">
                <a:solidFill>
                  <a:srgbClr val="000000"/>
                </a:solidFill>
                <a:cs typeface="Arial" pitchFamily="34" charset="0"/>
              </a:rPr>
              <a:t>†</a:t>
            </a:r>
            <a:endParaRPr lang="en-US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0" name="Rectangle 29"/>
          <p:cNvSpPr>
            <a:spLocks noChangeArrowheads="1"/>
          </p:cNvSpPr>
          <p:nvPr/>
        </p:nvSpPr>
        <p:spPr bwMode="auto">
          <a:xfrm>
            <a:off x="8021168" y="2226527"/>
            <a:ext cx="625492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tabLst>
                <a:tab pos="114300" algn="l"/>
                <a:tab pos="1543050" algn="l"/>
              </a:tabLst>
            </a:pP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0.437</a:t>
            </a:r>
            <a:r>
              <a:rPr lang="en-US" sz="1200" b="1" baseline="30000" dirty="0" smtClean="0">
                <a:solidFill>
                  <a:srgbClr val="000000"/>
                </a:solidFill>
                <a:cs typeface="Arial" pitchFamily="34" charset="0"/>
              </a:rPr>
              <a:t>‡</a:t>
            </a:r>
            <a:endParaRPr lang="en-US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" name="Rectangle 32"/>
          <p:cNvSpPr>
            <a:spLocks noChangeArrowheads="1"/>
          </p:cNvSpPr>
          <p:nvPr/>
        </p:nvSpPr>
        <p:spPr bwMode="auto">
          <a:xfrm>
            <a:off x="8021168" y="3098064"/>
            <a:ext cx="625492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tabLst>
                <a:tab pos="114300" algn="l"/>
                <a:tab pos="1543050" algn="l"/>
              </a:tabLst>
            </a:pP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0.280</a:t>
            </a:r>
            <a:r>
              <a:rPr lang="en-US" sz="1200" b="1" baseline="30000" dirty="0" smtClean="0">
                <a:solidFill>
                  <a:srgbClr val="000000"/>
                </a:solidFill>
                <a:cs typeface="Arial" pitchFamily="34" charset="0"/>
              </a:rPr>
              <a:t>‡</a:t>
            </a:r>
            <a:endParaRPr lang="en-US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2" name="Rectangle 33"/>
          <p:cNvSpPr>
            <a:spLocks noChangeArrowheads="1"/>
          </p:cNvSpPr>
          <p:nvPr/>
        </p:nvSpPr>
        <p:spPr bwMode="auto">
          <a:xfrm>
            <a:off x="8021168" y="3688271"/>
            <a:ext cx="625492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tabLst>
                <a:tab pos="114300" algn="l"/>
                <a:tab pos="1543050" algn="l"/>
              </a:tabLst>
            </a:pP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0.251</a:t>
            </a:r>
            <a:r>
              <a:rPr lang="en-US" sz="1200" b="1" baseline="30000" dirty="0" smtClean="0">
                <a:solidFill>
                  <a:srgbClr val="000000"/>
                </a:solidFill>
                <a:cs typeface="Arial" pitchFamily="34" charset="0"/>
              </a:rPr>
              <a:t>‡</a:t>
            </a:r>
            <a:endParaRPr lang="en-US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3" name="TextBox 34"/>
          <p:cNvSpPr txBox="1">
            <a:spLocks noChangeArrowheads="1"/>
          </p:cNvSpPr>
          <p:nvPr/>
        </p:nvSpPr>
        <p:spPr bwMode="auto">
          <a:xfrm>
            <a:off x="5883723" y="5368189"/>
            <a:ext cx="21194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Time on Study (weeks)</a:t>
            </a:r>
            <a:endParaRPr lang="en-GB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441041" y="4904833"/>
            <a:ext cx="197224" cy="31376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 smtClean="0">
              <a:solidFill>
                <a:srgbClr val="333333"/>
              </a:solidFill>
            </a:endParaRPr>
          </a:p>
        </p:txBody>
      </p:sp>
      <p:grpSp>
        <p:nvGrpSpPr>
          <p:cNvPr id="6" name="Group 38"/>
          <p:cNvGrpSpPr/>
          <p:nvPr/>
        </p:nvGrpSpPr>
        <p:grpSpPr>
          <a:xfrm>
            <a:off x="6928682" y="4276416"/>
            <a:ext cx="1191374" cy="689379"/>
            <a:chOff x="6750424" y="4212522"/>
            <a:chExt cx="1191374" cy="689379"/>
          </a:xfrm>
        </p:grpSpPr>
        <p:grpSp>
          <p:nvGrpSpPr>
            <p:cNvPr id="7" name="Group 35"/>
            <p:cNvGrpSpPr/>
            <p:nvPr/>
          </p:nvGrpSpPr>
          <p:grpSpPr>
            <a:xfrm>
              <a:off x="6750424" y="4212522"/>
              <a:ext cx="1172138" cy="276999"/>
              <a:chOff x="6750424" y="4212522"/>
              <a:chExt cx="1172138" cy="276999"/>
            </a:xfrm>
          </p:grpSpPr>
          <p:sp>
            <p:nvSpPr>
              <p:cNvPr id="123" name="Freeform 122"/>
              <p:cNvSpPr/>
              <p:nvPr/>
            </p:nvSpPr>
            <p:spPr>
              <a:xfrm>
                <a:off x="6750424" y="4351021"/>
                <a:ext cx="367552" cy="0"/>
              </a:xfrm>
              <a:custGeom>
                <a:avLst/>
                <a:gdLst>
                  <a:gd name="connsiteX0" fmla="*/ 0 w 367552"/>
                  <a:gd name="connsiteY0" fmla="*/ 0 h 0"/>
                  <a:gd name="connsiteX1" fmla="*/ 367552 w 367552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7552">
                    <a:moveTo>
                      <a:pt x="0" y="0"/>
                    </a:moveTo>
                    <a:lnTo>
                      <a:pt x="367552" y="0"/>
                    </a:lnTo>
                  </a:path>
                </a:pathLst>
              </a:custGeom>
              <a:noFill/>
              <a:ln w="28575" cap="flat" cmpd="sng" algn="ctr">
                <a:solidFill>
                  <a:srgbClr val="5F6A7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b="1" kern="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147991" y="4212522"/>
                <a:ext cx="77457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b="1" kern="0" dirty="0" smtClean="0">
                    <a:solidFill>
                      <a:srgbClr val="000000"/>
                    </a:solidFill>
                    <a:cs typeface="Arial" pitchFamily="34" charset="0"/>
                  </a:rPr>
                  <a:t>Placebo</a:t>
                </a:r>
                <a:endParaRPr lang="en-GB" b="1" kern="0" dirty="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" name="Group 36"/>
            <p:cNvGrpSpPr/>
            <p:nvPr/>
          </p:nvGrpSpPr>
          <p:grpSpPr>
            <a:xfrm>
              <a:off x="6750424" y="4418712"/>
              <a:ext cx="1191374" cy="276999"/>
              <a:chOff x="6750424" y="4418712"/>
              <a:chExt cx="1191374" cy="276999"/>
            </a:xfrm>
          </p:grpSpPr>
          <p:sp>
            <p:nvSpPr>
              <p:cNvPr id="121" name="Freeform 120"/>
              <p:cNvSpPr/>
              <p:nvPr/>
            </p:nvSpPr>
            <p:spPr>
              <a:xfrm>
                <a:off x="6750424" y="4557211"/>
                <a:ext cx="367552" cy="0"/>
              </a:xfrm>
              <a:custGeom>
                <a:avLst/>
                <a:gdLst>
                  <a:gd name="connsiteX0" fmla="*/ 0 w 367552"/>
                  <a:gd name="connsiteY0" fmla="*/ 0 h 0"/>
                  <a:gd name="connsiteX1" fmla="*/ 367552 w 367552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7552">
                    <a:moveTo>
                      <a:pt x="0" y="0"/>
                    </a:moveTo>
                    <a:lnTo>
                      <a:pt x="367552" y="0"/>
                    </a:lnTo>
                  </a:path>
                </a:pathLst>
              </a:custGeom>
              <a:noFill/>
              <a:ln w="28575" cap="flat" cmpd="sng" algn="ctr">
                <a:solidFill>
                  <a:srgbClr val="78296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b="1" kern="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7147991" y="4418712"/>
                <a:ext cx="79380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b="1" kern="0" dirty="0" smtClean="0">
                    <a:solidFill>
                      <a:srgbClr val="000000"/>
                    </a:solidFill>
                    <a:cs typeface="Arial" pitchFamily="34" charset="0"/>
                  </a:rPr>
                  <a:t>DMF bid</a:t>
                </a:r>
                <a:endParaRPr lang="en-GB" b="1" kern="0" dirty="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" name="Group 37"/>
            <p:cNvGrpSpPr/>
            <p:nvPr/>
          </p:nvGrpSpPr>
          <p:grpSpPr>
            <a:xfrm>
              <a:off x="6750424" y="4624902"/>
              <a:ext cx="1148093" cy="276999"/>
              <a:chOff x="6750424" y="4624902"/>
              <a:chExt cx="1148093" cy="276999"/>
            </a:xfrm>
          </p:grpSpPr>
          <p:sp>
            <p:nvSpPr>
              <p:cNvPr id="119" name="Freeform 118"/>
              <p:cNvSpPr/>
              <p:nvPr/>
            </p:nvSpPr>
            <p:spPr>
              <a:xfrm>
                <a:off x="6750424" y="4763401"/>
                <a:ext cx="367552" cy="0"/>
              </a:xfrm>
              <a:custGeom>
                <a:avLst/>
                <a:gdLst>
                  <a:gd name="connsiteX0" fmla="*/ 0 w 367552"/>
                  <a:gd name="connsiteY0" fmla="*/ 0 h 0"/>
                  <a:gd name="connsiteX1" fmla="*/ 367552 w 367552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7552">
                    <a:moveTo>
                      <a:pt x="0" y="0"/>
                    </a:moveTo>
                    <a:lnTo>
                      <a:pt x="367552" y="0"/>
                    </a:lnTo>
                  </a:path>
                </a:pathLst>
              </a:custGeom>
              <a:noFill/>
              <a:ln w="28575" cap="flat" cmpd="sng" algn="ctr">
                <a:solidFill>
                  <a:srgbClr val="00A0D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b="1" kern="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147991" y="4624902"/>
                <a:ext cx="7505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b="1" kern="0" dirty="0" smtClean="0">
                    <a:solidFill>
                      <a:srgbClr val="000000"/>
                    </a:solidFill>
                    <a:cs typeface="Arial" pitchFamily="34" charset="0"/>
                  </a:rPr>
                  <a:t>DMF tid</a:t>
                </a:r>
                <a:endParaRPr lang="en-GB" b="1" kern="0" dirty="0" smtClean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84971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457295" y="260648"/>
            <a:ext cx="8229600" cy="1143000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Ενοποιημένη ανάλυση</a:t>
            </a:r>
            <a:r>
              <a:rPr lang="en-GB" sz="2400" b="1" dirty="0" smtClean="0"/>
              <a:t>: </a:t>
            </a:r>
            <a:r>
              <a:rPr lang="el-GR" sz="2400" b="1" dirty="0" smtClean="0"/>
              <a:t>Εξέλιξη της αναπηρίας που παραμένει για 12 και 24 εβδομάδες</a:t>
            </a:r>
            <a:r>
              <a:rPr lang="en-GB" sz="2400" b="1" dirty="0" smtClean="0"/>
              <a:t>*</a:t>
            </a:r>
            <a:endParaRPr lang="en-US" sz="2400" b="1" dirty="0" smtClean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54358" y="5773443"/>
            <a:ext cx="8042703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50" dirty="0" smtClean="0">
                <a:solidFill>
                  <a:srgbClr val="000000"/>
                </a:solidFill>
                <a:cs typeface="Arial" pitchFamily="34" charset="0"/>
              </a:rPr>
              <a:t>Pooled </a:t>
            </a:r>
            <a:r>
              <a:rPr lang="en-US" sz="950" dirty="0">
                <a:solidFill>
                  <a:srgbClr val="000000"/>
                </a:solidFill>
                <a:cs typeface="Arial" pitchFamily="34" charset="0"/>
              </a:rPr>
              <a:t>ITT population</a:t>
            </a:r>
            <a:r>
              <a:rPr lang="en-US" sz="950" dirty="0" smtClean="0">
                <a:solidFill>
                  <a:srgbClr val="000000"/>
                </a:solidFill>
                <a:cs typeface="Arial" pitchFamily="34" charset="0"/>
              </a:rPr>
              <a:t>. </a:t>
            </a:r>
          </a:p>
          <a:p>
            <a:r>
              <a:rPr lang="en-US" sz="950" dirty="0" smtClean="0">
                <a:solidFill>
                  <a:srgbClr val="000000"/>
                </a:solidFill>
                <a:cs typeface="Arial" pitchFamily="34" charset="0"/>
              </a:rPr>
              <a:t>*</a:t>
            </a:r>
            <a:r>
              <a:rPr lang="en-GB" sz="950" dirty="0" smtClean="0">
                <a:solidFill>
                  <a:srgbClr val="000000"/>
                </a:solidFill>
                <a:cs typeface="Arial" pitchFamily="34" charset="0"/>
              </a:rPr>
              <a:t>Sustained progression </a:t>
            </a:r>
            <a:r>
              <a:rPr lang="en-GB" sz="950" dirty="0">
                <a:solidFill>
                  <a:srgbClr val="000000"/>
                </a:solidFill>
                <a:cs typeface="Arial" pitchFamily="34" charset="0"/>
              </a:rPr>
              <a:t>of disability </a:t>
            </a:r>
            <a:r>
              <a:rPr lang="en-GB" sz="950" dirty="0" smtClean="0">
                <a:solidFill>
                  <a:srgbClr val="000000"/>
                </a:solidFill>
                <a:cs typeface="Arial" pitchFamily="34" charset="0"/>
              </a:rPr>
              <a:t>was </a:t>
            </a:r>
            <a:r>
              <a:rPr lang="en-GB" sz="950" dirty="0">
                <a:solidFill>
                  <a:srgbClr val="000000"/>
                </a:solidFill>
                <a:cs typeface="Arial" pitchFamily="34" charset="0"/>
              </a:rPr>
              <a:t>defined as at least a 1.0-point increase on the EDSS from a baseline EDSS score ≥1.0 </a:t>
            </a:r>
            <a:r>
              <a:rPr lang="en-GB" sz="950" dirty="0" smtClean="0">
                <a:solidFill>
                  <a:srgbClr val="000000"/>
                </a:solidFill>
                <a:cs typeface="Arial" pitchFamily="34" charset="0"/>
              </a:rPr>
              <a:t>sustained for 12 weeks </a:t>
            </a:r>
            <a:r>
              <a:rPr lang="en-GB" sz="950" dirty="0">
                <a:solidFill>
                  <a:srgbClr val="000000"/>
                </a:solidFill>
                <a:cs typeface="Arial" pitchFamily="34" charset="0"/>
              </a:rPr>
              <a:t>or at least a 1.5-point increase on the EDSS </a:t>
            </a:r>
            <a:r>
              <a:rPr lang="en-GB" sz="950" dirty="0" smtClean="0">
                <a:solidFill>
                  <a:srgbClr val="000000"/>
                </a:solidFill>
                <a:cs typeface="Arial" pitchFamily="34" charset="0"/>
              </a:rPr>
              <a:t>from a </a:t>
            </a:r>
            <a:r>
              <a:rPr lang="en-GB" sz="950" dirty="0">
                <a:solidFill>
                  <a:srgbClr val="000000"/>
                </a:solidFill>
                <a:cs typeface="Arial" pitchFamily="34" charset="0"/>
              </a:rPr>
              <a:t>baseline EDSS score of 0.0 </a:t>
            </a:r>
            <a:r>
              <a:rPr lang="en-GB" sz="950" dirty="0" smtClean="0">
                <a:solidFill>
                  <a:srgbClr val="000000"/>
                </a:solidFill>
                <a:cs typeface="Arial" pitchFamily="34" charset="0"/>
              </a:rPr>
              <a:t>sustained for </a:t>
            </a:r>
            <a:r>
              <a:rPr lang="en-GB" sz="950" dirty="0">
                <a:solidFill>
                  <a:srgbClr val="000000"/>
                </a:solidFill>
                <a:cs typeface="Arial" pitchFamily="34" charset="0"/>
              </a:rPr>
              <a:t>12 </a:t>
            </a:r>
            <a:r>
              <a:rPr lang="en-GB" sz="950" dirty="0" smtClean="0">
                <a:solidFill>
                  <a:srgbClr val="000000"/>
                </a:solidFill>
                <a:cs typeface="Arial" pitchFamily="34" charset="0"/>
              </a:rPr>
              <a:t>weeks; </a:t>
            </a:r>
            <a:r>
              <a:rPr lang="en-GB" sz="950" baseline="30000" dirty="0" smtClean="0">
                <a:solidFill>
                  <a:srgbClr val="000000"/>
                </a:solidFill>
                <a:cs typeface="Arial" pitchFamily="34" charset="0"/>
              </a:rPr>
              <a:t>†</a:t>
            </a:r>
            <a:r>
              <a:rPr lang="en-GB" sz="950" i="1" dirty="0">
                <a:solidFill>
                  <a:srgbClr val="000000"/>
                </a:solidFill>
                <a:cs typeface="Arial" pitchFamily="34" charset="0"/>
              </a:rPr>
              <a:t>P </a:t>
            </a:r>
            <a:r>
              <a:rPr lang="en-GB" sz="950" dirty="0">
                <a:solidFill>
                  <a:srgbClr val="000000"/>
                </a:solidFill>
                <a:cs typeface="Arial" pitchFamily="34" charset="0"/>
              </a:rPr>
              <a:t>value based on a stratified Cox proportional hazards model; </a:t>
            </a:r>
            <a:r>
              <a:rPr lang="en-US" sz="950" baseline="30000" dirty="0">
                <a:solidFill>
                  <a:srgbClr val="000000"/>
                </a:solidFill>
                <a:cs typeface="Arial" pitchFamily="34" charset="0"/>
              </a:rPr>
              <a:t>‡</a:t>
            </a:r>
            <a:r>
              <a:rPr lang="en-GB" sz="950" dirty="0">
                <a:solidFill>
                  <a:srgbClr val="000000"/>
                </a:solidFill>
                <a:cs typeface="Arial" pitchFamily="34" charset="0"/>
              </a:rPr>
              <a:t>Kaplan-Meier estimate of the proportion of subjects </a:t>
            </a:r>
            <a:r>
              <a:rPr lang="en-GB" sz="950" dirty="0" smtClean="0">
                <a:solidFill>
                  <a:srgbClr val="000000"/>
                </a:solidFill>
                <a:cs typeface="Arial" pitchFamily="34" charset="0"/>
              </a:rPr>
              <a:t>sustained progression </a:t>
            </a:r>
            <a:r>
              <a:rPr lang="en-GB" sz="950" dirty="0">
                <a:solidFill>
                  <a:srgbClr val="000000"/>
                </a:solidFill>
                <a:cs typeface="Arial" pitchFamily="34" charset="0"/>
              </a:rPr>
              <a:t>within 2 years</a:t>
            </a:r>
            <a:r>
              <a:rPr lang="en-GB" sz="950" dirty="0" smtClean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r>
              <a:rPr lang="en-GB" sz="950" dirty="0" smtClean="0">
                <a:solidFill>
                  <a:srgbClr val="000000"/>
                </a:solidFill>
                <a:cs typeface="Arial" pitchFamily="34" charset="0"/>
              </a:rPr>
              <a:t>BL=baseline</a:t>
            </a:r>
            <a:r>
              <a:rPr lang="en-GB" sz="950" dirty="0">
                <a:solidFill>
                  <a:srgbClr val="000000"/>
                </a:solidFill>
                <a:cs typeface="Arial" pitchFamily="34" charset="0"/>
              </a:rPr>
              <a:t>; </a:t>
            </a:r>
            <a:r>
              <a:rPr lang="en-GB" sz="950" dirty="0" smtClean="0">
                <a:solidFill>
                  <a:srgbClr val="000000"/>
                </a:solidFill>
                <a:cs typeface="Arial" pitchFamily="34" charset="0"/>
              </a:rPr>
              <a:t>ITT=intention-to-treat.</a:t>
            </a:r>
            <a:br>
              <a:rPr lang="en-GB" sz="950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GB" sz="950" dirty="0" smtClean="0">
                <a:solidFill>
                  <a:srgbClr val="000000"/>
                </a:solidFill>
                <a:cs typeface="Arial" pitchFamily="34" charset="0"/>
              </a:rPr>
              <a:t>Gold R et al. Presented at ECTRIMS; October 10–13, 2012; Lyon, France. S151.</a:t>
            </a:r>
          </a:p>
        </p:txBody>
      </p:sp>
      <p:cxnSp>
        <p:nvCxnSpPr>
          <p:cNvPr id="308" name="Straight Connector 307"/>
          <p:cNvCxnSpPr/>
          <p:nvPr/>
        </p:nvCxnSpPr>
        <p:spPr>
          <a:xfrm rot="5400000">
            <a:off x="6754622" y="510857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309" name="Straight Connector 308"/>
          <p:cNvCxnSpPr/>
          <p:nvPr/>
        </p:nvCxnSpPr>
        <p:spPr>
          <a:xfrm rot="5400000">
            <a:off x="6367272" y="510857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310" name="Straight Connector 309"/>
          <p:cNvCxnSpPr/>
          <p:nvPr/>
        </p:nvCxnSpPr>
        <p:spPr>
          <a:xfrm rot="5400000">
            <a:off x="5981510" y="510857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311" name="Straight Connector 310"/>
          <p:cNvCxnSpPr/>
          <p:nvPr/>
        </p:nvCxnSpPr>
        <p:spPr>
          <a:xfrm rot="5400000">
            <a:off x="5594160" y="510857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312" name="Straight Connector 311"/>
          <p:cNvCxnSpPr/>
          <p:nvPr/>
        </p:nvCxnSpPr>
        <p:spPr>
          <a:xfrm rot="5400000">
            <a:off x="5206810" y="510857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313" name="Straight Connector 312"/>
          <p:cNvCxnSpPr/>
          <p:nvPr/>
        </p:nvCxnSpPr>
        <p:spPr>
          <a:xfrm rot="5400000">
            <a:off x="7140385" y="510857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314" name="Straight Connector 313"/>
          <p:cNvCxnSpPr/>
          <p:nvPr/>
        </p:nvCxnSpPr>
        <p:spPr>
          <a:xfrm rot="5400000">
            <a:off x="8300847" y="510857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315" name="Straight Connector 314"/>
          <p:cNvCxnSpPr/>
          <p:nvPr/>
        </p:nvCxnSpPr>
        <p:spPr>
          <a:xfrm rot="5400000">
            <a:off x="7913497" y="510857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316" name="Straight Connector 315"/>
          <p:cNvCxnSpPr/>
          <p:nvPr/>
        </p:nvCxnSpPr>
        <p:spPr>
          <a:xfrm rot="5400000">
            <a:off x="7527735" y="510857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317" name="Straight Connector 316"/>
          <p:cNvCxnSpPr/>
          <p:nvPr/>
        </p:nvCxnSpPr>
        <p:spPr>
          <a:xfrm rot="10800000">
            <a:off x="5199345" y="5055487"/>
            <a:ext cx="4445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5266674" y="4021409"/>
            <a:ext cx="3101408" cy="1030452"/>
            <a:chOff x="2248930" y="2990335"/>
            <a:chExt cx="5327527" cy="1687580"/>
          </a:xfrm>
        </p:grpSpPr>
        <p:sp>
          <p:nvSpPr>
            <p:cNvPr id="319" name="Freeform 318"/>
            <p:cNvSpPr/>
            <p:nvPr/>
          </p:nvSpPr>
          <p:spPr>
            <a:xfrm>
              <a:off x="4882210" y="2989844"/>
              <a:ext cx="2694247" cy="790701"/>
            </a:xfrm>
            <a:custGeom>
              <a:avLst/>
              <a:gdLst>
                <a:gd name="connsiteX0" fmla="*/ 3230409 w 3230409"/>
                <a:gd name="connsiteY0" fmla="*/ 0 h 790833"/>
                <a:gd name="connsiteX1" fmla="*/ 2563144 w 3230409"/>
                <a:gd name="connsiteY1" fmla="*/ 0 h 790833"/>
                <a:gd name="connsiteX2" fmla="*/ 2563144 w 3230409"/>
                <a:gd name="connsiteY2" fmla="*/ 60019 h 790833"/>
                <a:gd name="connsiteX3" fmla="*/ 2531370 w 3230409"/>
                <a:gd name="connsiteY3" fmla="*/ 60019 h 790833"/>
                <a:gd name="connsiteX4" fmla="*/ 2531370 w 3230409"/>
                <a:gd name="connsiteY4" fmla="*/ 130629 h 790833"/>
                <a:gd name="connsiteX5" fmla="*/ 2093588 w 3230409"/>
                <a:gd name="connsiteY5" fmla="*/ 130629 h 790833"/>
                <a:gd name="connsiteX6" fmla="*/ 2093588 w 3230409"/>
                <a:gd name="connsiteY6" fmla="*/ 155342 h 790833"/>
                <a:gd name="connsiteX7" fmla="*/ 1899410 w 3230409"/>
                <a:gd name="connsiteY7" fmla="*/ 155342 h 790833"/>
                <a:gd name="connsiteX8" fmla="*/ 1899410 w 3230409"/>
                <a:gd name="connsiteY8" fmla="*/ 183586 h 790833"/>
                <a:gd name="connsiteX9" fmla="*/ 1871166 w 3230409"/>
                <a:gd name="connsiteY9" fmla="*/ 183586 h 790833"/>
                <a:gd name="connsiteX10" fmla="*/ 1871166 w 3230409"/>
                <a:gd name="connsiteY10" fmla="*/ 240074 h 790833"/>
                <a:gd name="connsiteX11" fmla="*/ 1673458 w 3230409"/>
                <a:gd name="connsiteY11" fmla="*/ 240074 h 790833"/>
                <a:gd name="connsiteX12" fmla="*/ 1673458 w 3230409"/>
                <a:gd name="connsiteY12" fmla="*/ 285971 h 790833"/>
                <a:gd name="connsiteX13" fmla="*/ 1228615 w 3230409"/>
                <a:gd name="connsiteY13" fmla="*/ 285971 h 790833"/>
                <a:gd name="connsiteX14" fmla="*/ 1228615 w 3230409"/>
                <a:gd name="connsiteY14" fmla="*/ 321276 h 790833"/>
                <a:gd name="connsiteX15" fmla="*/ 1203901 w 3230409"/>
                <a:gd name="connsiteY15" fmla="*/ 321276 h 790833"/>
                <a:gd name="connsiteX16" fmla="*/ 1203901 w 3230409"/>
                <a:gd name="connsiteY16" fmla="*/ 409538 h 790833"/>
                <a:gd name="connsiteX17" fmla="*/ 1076803 w 3230409"/>
                <a:gd name="connsiteY17" fmla="*/ 409538 h 790833"/>
                <a:gd name="connsiteX18" fmla="*/ 1076803 w 3230409"/>
                <a:gd name="connsiteY18" fmla="*/ 434252 h 790833"/>
                <a:gd name="connsiteX19" fmla="*/ 981479 w 3230409"/>
                <a:gd name="connsiteY19" fmla="*/ 434252 h 790833"/>
                <a:gd name="connsiteX20" fmla="*/ 981479 w 3230409"/>
                <a:gd name="connsiteY20" fmla="*/ 458965 h 790833"/>
                <a:gd name="connsiteX21" fmla="*/ 808485 w 3230409"/>
                <a:gd name="connsiteY21" fmla="*/ 458965 h 790833"/>
                <a:gd name="connsiteX22" fmla="*/ 808485 w 3230409"/>
                <a:gd name="connsiteY22" fmla="*/ 483679 h 790833"/>
                <a:gd name="connsiteX23" fmla="*/ 579002 w 3230409"/>
                <a:gd name="connsiteY23" fmla="*/ 483679 h 790833"/>
                <a:gd name="connsiteX24" fmla="*/ 579002 w 3230409"/>
                <a:gd name="connsiteY24" fmla="*/ 522514 h 790833"/>
                <a:gd name="connsiteX25" fmla="*/ 536636 w 3230409"/>
                <a:gd name="connsiteY25" fmla="*/ 522514 h 790833"/>
                <a:gd name="connsiteX26" fmla="*/ 536636 w 3230409"/>
                <a:gd name="connsiteY26" fmla="*/ 790833 h 790833"/>
                <a:gd name="connsiteX27" fmla="*/ 0 w 3230409"/>
                <a:gd name="connsiteY27" fmla="*/ 787302 h 790833"/>
                <a:gd name="connsiteX0" fmla="*/ 2693773 w 2693773"/>
                <a:gd name="connsiteY0" fmla="*/ 0 h 790833"/>
                <a:gd name="connsiteX1" fmla="*/ 2026508 w 2693773"/>
                <a:gd name="connsiteY1" fmla="*/ 0 h 790833"/>
                <a:gd name="connsiteX2" fmla="*/ 2026508 w 2693773"/>
                <a:gd name="connsiteY2" fmla="*/ 60019 h 790833"/>
                <a:gd name="connsiteX3" fmla="*/ 1994734 w 2693773"/>
                <a:gd name="connsiteY3" fmla="*/ 60019 h 790833"/>
                <a:gd name="connsiteX4" fmla="*/ 1994734 w 2693773"/>
                <a:gd name="connsiteY4" fmla="*/ 130629 h 790833"/>
                <a:gd name="connsiteX5" fmla="*/ 1556952 w 2693773"/>
                <a:gd name="connsiteY5" fmla="*/ 130629 h 790833"/>
                <a:gd name="connsiteX6" fmla="*/ 1556952 w 2693773"/>
                <a:gd name="connsiteY6" fmla="*/ 155342 h 790833"/>
                <a:gd name="connsiteX7" fmla="*/ 1362774 w 2693773"/>
                <a:gd name="connsiteY7" fmla="*/ 155342 h 790833"/>
                <a:gd name="connsiteX8" fmla="*/ 1362774 w 2693773"/>
                <a:gd name="connsiteY8" fmla="*/ 183586 h 790833"/>
                <a:gd name="connsiteX9" fmla="*/ 1334530 w 2693773"/>
                <a:gd name="connsiteY9" fmla="*/ 183586 h 790833"/>
                <a:gd name="connsiteX10" fmla="*/ 1334530 w 2693773"/>
                <a:gd name="connsiteY10" fmla="*/ 240074 h 790833"/>
                <a:gd name="connsiteX11" fmla="*/ 1136822 w 2693773"/>
                <a:gd name="connsiteY11" fmla="*/ 240074 h 790833"/>
                <a:gd name="connsiteX12" fmla="*/ 1136822 w 2693773"/>
                <a:gd name="connsiteY12" fmla="*/ 285971 h 790833"/>
                <a:gd name="connsiteX13" fmla="*/ 691979 w 2693773"/>
                <a:gd name="connsiteY13" fmla="*/ 285971 h 790833"/>
                <a:gd name="connsiteX14" fmla="*/ 691979 w 2693773"/>
                <a:gd name="connsiteY14" fmla="*/ 321276 h 790833"/>
                <a:gd name="connsiteX15" fmla="*/ 667265 w 2693773"/>
                <a:gd name="connsiteY15" fmla="*/ 321276 h 790833"/>
                <a:gd name="connsiteX16" fmla="*/ 667265 w 2693773"/>
                <a:gd name="connsiteY16" fmla="*/ 409538 h 790833"/>
                <a:gd name="connsiteX17" fmla="*/ 540167 w 2693773"/>
                <a:gd name="connsiteY17" fmla="*/ 409538 h 790833"/>
                <a:gd name="connsiteX18" fmla="*/ 540167 w 2693773"/>
                <a:gd name="connsiteY18" fmla="*/ 434252 h 790833"/>
                <a:gd name="connsiteX19" fmla="*/ 444843 w 2693773"/>
                <a:gd name="connsiteY19" fmla="*/ 434252 h 790833"/>
                <a:gd name="connsiteX20" fmla="*/ 444843 w 2693773"/>
                <a:gd name="connsiteY20" fmla="*/ 458965 h 790833"/>
                <a:gd name="connsiteX21" fmla="*/ 271849 w 2693773"/>
                <a:gd name="connsiteY21" fmla="*/ 458965 h 790833"/>
                <a:gd name="connsiteX22" fmla="*/ 271849 w 2693773"/>
                <a:gd name="connsiteY22" fmla="*/ 483679 h 790833"/>
                <a:gd name="connsiteX23" fmla="*/ 42366 w 2693773"/>
                <a:gd name="connsiteY23" fmla="*/ 483679 h 790833"/>
                <a:gd name="connsiteX24" fmla="*/ 42366 w 2693773"/>
                <a:gd name="connsiteY24" fmla="*/ 522514 h 790833"/>
                <a:gd name="connsiteX25" fmla="*/ 0 w 2693773"/>
                <a:gd name="connsiteY25" fmla="*/ 522514 h 790833"/>
                <a:gd name="connsiteX26" fmla="*/ 0 w 2693773"/>
                <a:gd name="connsiteY26" fmla="*/ 790833 h 79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93773" h="790833">
                  <a:moveTo>
                    <a:pt x="2693773" y="0"/>
                  </a:moveTo>
                  <a:lnTo>
                    <a:pt x="2026508" y="0"/>
                  </a:lnTo>
                  <a:lnTo>
                    <a:pt x="2026508" y="60019"/>
                  </a:lnTo>
                  <a:lnTo>
                    <a:pt x="1994734" y="60019"/>
                  </a:lnTo>
                  <a:lnTo>
                    <a:pt x="1994734" y="130629"/>
                  </a:lnTo>
                  <a:lnTo>
                    <a:pt x="1556952" y="130629"/>
                  </a:lnTo>
                  <a:lnTo>
                    <a:pt x="1556952" y="155342"/>
                  </a:lnTo>
                  <a:lnTo>
                    <a:pt x="1362774" y="155342"/>
                  </a:lnTo>
                  <a:lnTo>
                    <a:pt x="1362774" y="183586"/>
                  </a:lnTo>
                  <a:lnTo>
                    <a:pt x="1334530" y="183586"/>
                  </a:lnTo>
                  <a:lnTo>
                    <a:pt x="1334530" y="240074"/>
                  </a:lnTo>
                  <a:lnTo>
                    <a:pt x="1136822" y="240074"/>
                  </a:lnTo>
                  <a:lnTo>
                    <a:pt x="1136822" y="285971"/>
                  </a:lnTo>
                  <a:lnTo>
                    <a:pt x="691979" y="285971"/>
                  </a:lnTo>
                  <a:lnTo>
                    <a:pt x="691979" y="321276"/>
                  </a:lnTo>
                  <a:lnTo>
                    <a:pt x="667265" y="321276"/>
                  </a:lnTo>
                  <a:lnTo>
                    <a:pt x="667265" y="409538"/>
                  </a:lnTo>
                  <a:lnTo>
                    <a:pt x="540167" y="409538"/>
                  </a:lnTo>
                  <a:lnTo>
                    <a:pt x="540167" y="434252"/>
                  </a:lnTo>
                  <a:lnTo>
                    <a:pt x="444843" y="434252"/>
                  </a:lnTo>
                  <a:lnTo>
                    <a:pt x="444843" y="458965"/>
                  </a:lnTo>
                  <a:lnTo>
                    <a:pt x="271849" y="458965"/>
                  </a:lnTo>
                  <a:lnTo>
                    <a:pt x="271849" y="483679"/>
                  </a:lnTo>
                  <a:lnTo>
                    <a:pt x="42366" y="483679"/>
                  </a:lnTo>
                  <a:lnTo>
                    <a:pt x="42366" y="522514"/>
                  </a:lnTo>
                  <a:lnTo>
                    <a:pt x="0" y="522514"/>
                  </a:lnTo>
                  <a:lnTo>
                    <a:pt x="0" y="790833"/>
                  </a:lnTo>
                </a:path>
              </a:pathLst>
            </a:custGeom>
            <a:noFill/>
            <a:ln w="28575" cap="flat" cmpd="sng" algn="ctr">
              <a:solidFill>
                <a:srgbClr val="782964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kern="0" dirty="0">
                <a:solidFill>
                  <a:srgbClr val="000000"/>
                </a:solidFill>
              </a:endParaRPr>
            </a:p>
          </p:txBody>
        </p:sp>
        <p:sp>
          <p:nvSpPr>
            <p:cNvPr id="320" name="Freeform 319"/>
            <p:cNvSpPr/>
            <p:nvPr/>
          </p:nvSpPr>
          <p:spPr>
            <a:xfrm>
              <a:off x="2247956" y="3777159"/>
              <a:ext cx="2636982" cy="900756"/>
            </a:xfrm>
            <a:custGeom>
              <a:avLst/>
              <a:gdLst>
                <a:gd name="connsiteX0" fmla="*/ 2637285 w 2637285"/>
                <a:gd name="connsiteY0" fmla="*/ 0 h 900278"/>
                <a:gd name="connsiteX1" fmla="*/ 2090057 w 2637285"/>
                <a:gd name="connsiteY1" fmla="*/ 0 h 900278"/>
                <a:gd name="connsiteX2" fmla="*/ 2090057 w 2637285"/>
                <a:gd name="connsiteY2" fmla="*/ 31775 h 900278"/>
                <a:gd name="connsiteX3" fmla="*/ 1977081 w 2637285"/>
                <a:gd name="connsiteY3" fmla="*/ 31775 h 900278"/>
                <a:gd name="connsiteX4" fmla="*/ 1977081 w 2637285"/>
                <a:gd name="connsiteY4" fmla="*/ 91793 h 900278"/>
                <a:gd name="connsiteX5" fmla="*/ 1945306 w 2637285"/>
                <a:gd name="connsiteY5" fmla="*/ 91793 h 900278"/>
                <a:gd name="connsiteX6" fmla="*/ 1945306 w 2637285"/>
                <a:gd name="connsiteY6" fmla="*/ 172995 h 900278"/>
                <a:gd name="connsiteX7" fmla="*/ 1737007 w 2637285"/>
                <a:gd name="connsiteY7" fmla="*/ 172995 h 900278"/>
                <a:gd name="connsiteX8" fmla="*/ 1737007 w 2637285"/>
                <a:gd name="connsiteY8" fmla="*/ 201239 h 900278"/>
                <a:gd name="connsiteX9" fmla="*/ 1560482 w 2637285"/>
                <a:gd name="connsiteY9" fmla="*/ 201239 h 900278"/>
                <a:gd name="connsiteX10" fmla="*/ 1560482 w 2637285"/>
                <a:gd name="connsiteY10" fmla="*/ 222422 h 900278"/>
                <a:gd name="connsiteX11" fmla="*/ 1362773 w 2637285"/>
                <a:gd name="connsiteY11" fmla="*/ 222422 h 900278"/>
                <a:gd name="connsiteX12" fmla="*/ 1362773 w 2637285"/>
                <a:gd name="connsiteY12" fmla="*/ 250666 h 900278"/>
                <a:gd name="connsiteX13" fmla="*/ 1292163 w 2637285"/>
                <a:gd name="connsiteY13" fmla="*/ 250666 h 900278"/>
                <a:gd name="connsiteX14" fmla="*/ 1292163 w 2637285"/>
                <a:gd name="connsiteY14" fmla="*/ 402477 h 900278"/>
                <a:gd name="connsiteX15" fmla="*/ 1235675 w 2637285"/>
                <a:gd name="connsiteY15" fmla="*/ 402477 h 900278"/>
                <a:gd name="connsiteX16" fmla="*/ 1235675 w 2637285"/>
                <a:gd name="connsiteY16" fmla="*/ 434252 h 900278"/>
                <a:gd name="connsiteX17" fmla="*/ 759058 w 2637285"/>
                <a:gd name="connsiteY17" fmla="*/ 434252 h 900278"/>
                <a:gd name="connsiteX18" fmla="*/ 759058 w 2637285"/>
                <a:gd name="connsiteY18" fmla="*/ 462496 h 900278"/>
                <a:gd name="connsiteX19" fmla="*/ 695509 w 2637285"/>
                <a:gd name="connsiteY19" fmla="*/ 462496 h 900278"/>
                <a:gd name="connsiteX20" fmla="*/ 695509 w 2637285"/>
                <a:gd name="connsiteY20" fmla="*/ 494270 h 900278"/>
                <a:gd name="connsiteX21" fmla="*/ 639021 w 2637285"/>
                <a:gd name="connsiteY21" fmla="*/ 494270 h 900278"/>
                <a:gd name="connsiteX22" fmla="*/ 639021 w 2637285"/>
                <a:gd name="connsiteY22" fmla="*/ 677856 h 900278"/>
                <a:gd name="connsiteX23" fmla="*/ 596655 w 2637285"/>
                <a:gd name="connsiteY23" fmla="*/ 677856 h 900278"/>
                <a:gd name="connsiteX24" fmla="*/ 596655 w 2637285"/>
                <a:gd name="connsiteY24" fmla="*/ 741405 h 900278"/>
                <a:gd name="connsiteX25" fmla="*/ 504862 w 2637285"/>
                <a:gd name="connsiteY25" fmla="*/ 741405 h 900278"/>
                <a:gd name="connsiteX26" fmla="*/ 504862 w 2637285"/>
                <a:gd name="connsiteY26" fmla="*/ 759058 h 900278"/>
                <a:gd name="connsiteX27" fmla="*/ 395416 w 2637285"/>
                <a:gd name="connsiteY27" fmla="*/ 759058 h 900278"/>
                <a:gd name="connsiteX28" fmla="*/ 395416 w 2637285"/>
                <a:gd name="connsiteY28" fmla="*/ 783771 h 900278"/>
                <a:gd name="connsiteX29" fmla="*/ 345989 w 2637285"/>
                <a:gd name="connsiteY29" fmla="*/ 783771 h 900278"/>
                <a:gd name="connsiteX30" fmla="*/ 342458 w 2637285"/>
                <a:gd name="connsiteY30" fmla="*/ 812016 h 900278"/>
                <a:gd name="connsiteX31" fmla="*/ 250665 w 2637285"/>
                <a:gd name="connsiteY31" fmla="*/ 812016 h 900278"/>
                <a:gd name="connsiteX32" fmla="*/ 250665 w 2637285"/>
                <a:gd name="connsiteY32" fmla="*/ 836729 h 900278"/>
                <a:gd name="connsiteX33" fmla="*/ 201238 w 2637285"/>
                <a:gd name="connsiteY33" fmla="*/ 836729 h 900278"/>
                <a:gd name="connsiteX34" fmla="*/ 201238 w 2637285"/>
                <a:gd name="connsiteY34" fmla="*/ 872034 h 900278"/>
                <a:gd name="connsiteX35" fmla="*/ 112976 w 2637285"/>
                <a:gd name="connsiteY35" fmla="*/ 872034 h 900278"/>
                <a:gd name="connsiteX36" fmla="*/ 112976 w 2637285"/>
                <a:gd name="connsiteY36" fmla="*/ 900278 h 900278"/>
                <a:gd name="connsiteX37" fmla="*/ 0 w 2637285"/>
                <a:gd name="connsiteY37" fmla="*/ 900278 h 90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637285" h="900278">
                  <a:moveTo>
                    <a:pt x="2637285" y="0"/>
                  </a:moveTo>
                  <a:lnTo>
                    <a:pt x="2090057" y="0"/>
                  </a:lnTo>
                  <a:lnTo>
                    <a:pt x="2090057" y="31775"/>
                  </a:lnTo>
                  <a:lnTo>
                    <a:pt x="1977081" y="31775"/>
                  </a:lnTo>
                  <a:lnTo>
                    <a:pt x="1977081" y="91793"/>
                  </a:lnTo>
                  <a:lnTo>
                    <a:pt x="1945306" y="91793"/>
                  </a:lnTo>
                  <a:lnTo>
                    <a:pt x="1945306" y="172995"/>
                  </a:lnTo>
                  <a:lnTo>
                    <a:pt x="1737007" y="172995"/>
                  </a:lnTo>
                  <a:lnTo>
                    <a:pt x="1737007" y="201239"/>
                  </a:lnTo>
                  <a:lnTo>
                    <a:pt x="1560482" y="201239"/>
                  </a:lnTo>
                  <a:lnTo>
                    <a:pt x="1560482" y="222422"/>
                  </a:lnTo>
                  <a:lnTo>
                    <a:pt x="1362773" y="222422"/>
                  </a:lnTo>
                  <a:lnTo>
                    <a:pt x="1362773" y="250666"/>
                  </a:lnTo>
                  <a:lnTo>
                    <a:pt x="1292163" y="250666"/>
                  </a:lnTo>
                  <a:lnTo>
                    <a:pt x="1292163" y="402477"/>
                  </a:lnTo>
                  <a:lnTo>
                    <a:pt x="1235675" y="402477"/>
                  </a:lnTo>
                  <a:lnTo>
                    <a:pt x="1235675" y="434252"/>
                  </a:lnTo>
                  <a:lnTo>
                    <a:pt x="759058" y="434252"/>
                  </a:lnTo>
                  <a:lnTo>
                    <a:pt x="759058" y="462496"/>
                  </a:lnTo>
                  <a:lnTo>
                    <a:pt x="695509" y="462496"/>
                  </a:lnTo>
                  <a:lnTo>
                    <a:pt x="695509" y="494270"/>
                  </a:lnTo>
                  <a:lnTo>
                    <a:pt x="639021" y="494270"/>
                  </a:lnTo>
                  <a:lnTo>
                    <a:pt x="639021" y="677856"/>
                  </a:lnTo>
                  <a:lnTo>
                    <a:pt x="596655" y="677856"/>
                  </a:lnTo>
                  <a:lnTo>
                    <a:pt x="596655" y="741405"/>
                  </a:lnTo>
                  <a:lnTo>
                    <a:pt x="504862" y="741405"/>
                  </a:lnTo>
                  <a:lnTo>
                    <a:pt x="504862" y="759058"/>
                  </a:lnTo>
                  <a:lnTo>
                    <a:pt x="395416" y="759058"/>
                  </a:lnTo>
                  <a:lnTo>
                    <a:pt x="395416" y="783771"/>
                  </a:lnTo>
                  <a:lnTo>
                    <a:pt x="345989" y="783771"/>
                  </a:lnTo>
                  <a:lnTo>
                    <a:pt x="342458" y="812016"/>
                  </a:lnTo>
                  <a:lnTo>
                    <a:pt x="250665" y="812016"/>
                  </a:lnTo>
                  <a:lnTo>
                    <a:pt x="250665" y="836729"/>
                  </a:lnTo>
                  <a:lnTo>
                    <a:pt x="201238" y="836729"/>
                  </a:lnTo>
                  <a:lnTo>
                    <a:pt x="201238" y="872034"/>
                  </a:lnTo>
                  <a:lnTo>
                    <a:pt x="112976" y="872034"/>
                  </a:lnTo>
                  <a:lnTo>
                    <a:pt x="112976" y="900278"/>
                  </a:lnTo>
                  <a:lnTo>
                    <a:pt x="0" y="900278"/>
                  </a:lnTo>
                </a:path>
              </a:pathLst>
            </a:custGeom>
            <a:noFill/>
            <a:ln w="28575" cap="flat" cmpd="sng" algn="ctr">
              <a:solidFill>
                <a:srgbClr val="782964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kern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91"/>
          <p:cNvGrpSpPr>
            <a:grpSpLocks/>
          </p:cNvGrpSpPr>
          <p:nvPr/>
        </p:nvGrpSpPr>
        <p:grpSpPr bwMode="auto">
          <a:xfrm>
            <a:off x="5250232" y="3583789"/>
            <a:ext cx="3111683" cy="1465915"/>
            <a:chOff x="2220686" y="2284235"/>
            <a:chExt cx="5345178" cy="2400741"/>
          </a:xfrm>
        </p:grpSpPr>
        <p:sp>
          <p:nvSpPr>
            <p:cNvPr id="322" name="Freeform 321"/>
            <p:cNvSpPr/>
            <p:nvPr/>
          </p:nvSpPr>
          <p:spPr>
            <a:xfrm>
              <a:off x="2234322" y="2284235"/>
              <a:ext cx="5282142" cy="2400887"/>
            </a:xfrm>
            <a:custGeom>
              <a:avLst/>
              <a:gdLst>
                <a:gd name="connsiteX0" fmla="*/ 5281631 w 5281631"/>
                <a:gd name="connsiteY0" fmla="*/ 0 h 2400741"/>
                <a:gd name="connsiteX1" fmla="*/ 4819135 w 5281631"/>
                <a:gd name="connsiteY1" fmla="*/ 0 h 2400741"/>
                <a:gd name="connsiteX2" fmla="*/ 4819135 w 5281631"/>
                <a:gd name="connsiteY2" fmla="*/ 42366 h 2400741"/>
                <a:gd name="connsiteX3" fmla="*/ 4642610 w 5281631"/>
                <a:gd name="connsiteY3" fmla="*/ 42366 h 2400741"/>
                <a:gd name="connsiteX4" fmla="*/ 4642610 w 5281631"/>
                <a:gd name="connsiteY4" fmla="*/ 102384 h 2400741"/>
                <a:gd name="connsiteX5" fmla="*/ 4105973 w 5281631"/>
                <a:gd name="connsiteY5" fmla="*/ 102384 h 2400741"/>
                <a:gd name="connsiteX6" fmla="*/ 4105973 w 5281631"/>
                <a:gd name="connsiteY6" fmla="*/ 130628 h 2400741"/>
                <a:gd name="connsiteX7" fmla="*/ 4017711 w 5281631"/>
                <a:gd name="connsiteY7" fmla="*/ 130628 h 2400741"/>
                <a:gd name="connsiteX8" fmla="*/ 4017711 w 5281631"/>
                <a:gd name="connsiteY8" fmla="*/ 169464 h 2400741"/>
                <a:gd name="connsiteX9" fmla="*/ 3978875 w 5281631"/>
                <a:gd name="connsiteY9" fmla="*/ 169464 h 2400741"/>
                <a:gd name="connsiteX10" fmla="*/ 3978875 w 5281631"/>
                <a:gd name="connsiteY10" fmla="*/ 285970 h 2400741"/>
                <a:gd name="connsiteX11" fmla="*/ 3925918 w 5281631"/>
                <a:gd name="connsiteY11" fmla="*/ 285970 h 2400741"/>
                <a:gd name="connsiteX12" fmla="*/ 3925918 w 5281631"/>
                <a:gd name="connsiteY12" fmla="*/ 314214 h 2400741"/>
                <a:gd name="connsiteX13" fmla="*/ 3654069 w 5281631"/>
                <a:gd name="connsiteY13" fmla="*/ 314214 h 2400741"/>
                <a:gd name="connsiteX14" fmla="*/ 3654069 w 5281631"/>
                <a:gd name="connsiteY14" fmla="*/ 367172 h 2400741"/>
                <a:gd name="connsiteX15" fmla="*/ 3371629 w 5281631"/>
                <a:gd name="connsiteY15" fmla="*/ 367172 h 2400741"/>
                <a:gd name="connsiteX16" fmla="*/ 3371629 w 5281631"/>
                <a:gd name="connsiteY16" fmla="*/ 391885 h 2400741"/>
                <a:gd name="connsiteX17" fmla="*/ 3311611 w 5281631"/>
                <a:gd name="connsiteY17" fmla="*/ 391885 h 2400741"/>
                <a:gd name="connsiteX18" fmla="*/ 3311611 w 5281631"/>
                <a:gd name="connsiteY18" fmla="*/ 833198 h 2400741"/>
                <a:gd name="connsiteX19" fmla="*/ 2693773 w 5281631"/>
                <a:gd name="connsiteY19" fmla="*/ 833198 h 2400741"/>
                <a:gd name="connsiteX20" fmla="*/ 2693773 w 5281631"/>
                <a:gd name="connsiteY20" fmla="*/ 875564 h 2400741"/>
                <a:gd name="connsiteX21" fmla="*/ 2672590 w 5281631"/>
                <a:gd name="connsiteY21" fmla="*/ 875564 h 2400741"/>
                <a:gd name="connsiteX22" fmla="*/ 2672590 w 5281631"/>
                <a:gd name="connsiteY22" fmla="*/ 1009723 h 2400741"/>
                <a:gd name="connsiteX23" fmla="*/ 2630224 w 5281631"/>
                <a:gd name="connsiteY23" fmla="*/ 1009723 h 2400741"/>
                <a:gd name="connsiteX24" fmla="*/ 2630224 w 5281631"/>
                <a:gd name="connsiteY24" fmla="*/ 1122699 h 2400741"/>
                <a:gd name="connsiteX25" fmla="*/ 2598449 w 5281631"/>
                <a:gd name="connsiteY25" fmla="*/ 1122699 h 2400741"/>
                <a:gd name="connsiteX26" fmla="*/ 2598449 w 5281631"/>
                <a:gd name="connsiteY26" fmla="*/ 1186248 h 2400741"/>
                <a:gd name="connsiteX27" fmla="*/ 2234807 w 5281631"/>
                <a:gd name="connsiteY27" fmla="*/ 1186248 h 2400741"/>
                <a:gd name="connsiteX28" fmla="*/ 2234807 w 5281631"/>
                <a:gd name="connsiteY28" fmla="*/ 1221553 h 2400741"/>
                <a:gd name="connsiteX29" fmla="*/ 2033569 w 5281631"/>
                <a:gd name="connsiteY29" fmla="*/ 1221553 h 2400741"/>
                <a:gd name="connsiteX30" fmla="*/ 2033569 w 5281631"/>
                <a:gd name="connsiteY30" fmla="*/ 1246267 h 2400741"/>
                <a:gd name="connsiteX31" fmla="*/ 1970020 w 5281631"/>
                <a:gd name="connsiteY31" fmla="*/ 1246267 h 2400741"/>
                <a:gd name="connsiteX32" fmla="*/ 1970020 w 5281631"/>
                <a:gd name="connsiteY32" fmla="*/ 1309816 h 2400741"/>
                <a:gd name="connsiteX33" fmla="*/ 1948837 w 5281631"/>
                <a:gd name="connsiteY33" fmla="*/ 1309816 h 2400741"/>
                <a:gd name="connsiteX34" fmla="*/ 1948837 w 5281631"/>
                <a:gd name="connsiteY34" fmla="*/ 1359243 h 2400741"/>
                <a:gd name="connsiteX35" fmla="*/ 1948837 w 5281631"/>
                <a:gd name="connsiteY35" fmla="*/ 1412201 h 2400741"/>
                <a:gd name="connsiteX36" fmla="*/ 1772312 w 5281631"/>
                <a:gd name="connsiteY36" fmla="*/ 1412201 h 2400741"/>
                <a:gd name="connsiteX37" fmla="*/ 1772312 w 5281631"/>
                <a:gd name="connsiteY37" fmla="*/ 1436914 h 2400741"/>
                <a:gd name="connsiteX38" fmla="*/ 1676988 w 5281631"/>
                <a:gd name="connsiteY38" fmla="*/ 1436914 h 2400741"/>
                <a:gd name="connsiteX39" fmla="*/ 1676988 w 5281631"/>
                <a:gd name="connsiteY39" fmla="*/ 1454567 h 2400741"/>
                <a:gd name="connsiteX40" fmla="*/ 1518116 w 5281631"/>
                <a:gd name="connsiteY40" fmla="*/ 1454567 h 2400741"/>
                <a:gd name="connsiteX41" fmla="*/ 1518116 w 5281631"/>
                <a:gd name="connsiteY41" fmla="*/ 1493402 h 2400741"/>
                <a:gd name="connsiteX42" fmla="*/ 1362773 w 5281631"/>
                <a:gd name="connsiteY42" fmla="*/ 1493402 h 2400741"/>
                <a:gd name="connsiteX43" fmla="*/ 1362773 w 5281631"/>
                <a:gd name="connsiteY43" fmla="*/ 1532238 h 2400741"/>
                <a:gd name="connsiteX44" fmla="*/ 1313346 w 5281631"/>
                <a:gd name="connsiteY44" fmla="*/ 1528707 h 2400741"/>
                <a:gd name="connsiteX45" fmla="*/ 1313346 w 5281631"/>
                <a:gd name="connsiteY45" fmla="*/ 1789964 h 2400741"/>
                <a:gd name="connsiteX46" fmla="*/ 1210962 w 5281631"/>
                <a:gd name="connsiteY46" fmla="*/ 1789964 h 2400741"/>
                <a:gd name="connsiteX47" fmla="*/ 1210962 w 5281631"/>
                <a:gd name="connsiteY47" fmla="*/ 1814678 h 2400741"/>
                <a:gd name="connsiteX48" fmla="*/ 1023845 w 5281631"/>
                <a:gd name="connsiteY48" fmla="*/ 1814678 h 2400741"/>
                <a:gd name="connsiteX49" fmla="*/ 1023845 w 5281631"/>
                <a:gd name="connsiteY49" fmla="*/ 1846452 h 2400741"/>
                <a:gd name="connsiteX50" fmla="*/ 744936 w 5281631"/>
                <a:gd name="connsiteY50" fmla="*/ 1846452 h 2400741"/>
                <a:gd name="connsiteX51" fmla="*/ 744936 w 5281631"/>
                <a:gd name="connsiteY51" fmla="*/ 1871166 h 2400741"/>
                <a:gd name="connsiteX52" fmla="*/ 670795 w 5281631"/>
                <a:gd name="connsiteY52" fmla="*/ 1871166 h 2400741"/>
                <a:gd name="connsiteX53" fmla="*/ 670795 w 5281631"/>
                <a:gd name="connsiteY53" fmla="*/ 1920593 h 2400741"/>
                <a:gd name="connsiteX54" fmla="*/ 639021 w 5281631"/>
                <a:gd name="connsiteY54" fmla="*/ 1920593 h 2400741"/>
                <a:gd name="connsiteX55" fmla="*/ 639021 w 5281631"/>
                <a:gd name="connsiteY55" fmla="*/ 2210094 h 2400741"/>
                <a:gd name="connsiteX56" fmla="*/ 582533 w 5281631"/>
                <a:gd name="connsiteY56" fmla="*/ 2210094 h 2400741"/>
                <a:gd name="connsiteX57" fmla="*/ 582533 w 5281631"/>
                <a:gd name="connsiteY57" fmla="*/ 2266582 h 2400741"/>
                <a:gd name="connsiteX58" fmla="*/ 515453 w 5281631"/>
                <a:gd name="connsiteY58" fmla="*/ 2263051 h 2400741"/>
                <a:gd name="connsiteX59" fmla="*/ 511923 w 5281631"/>
                <a:gd name="connsiteY59" fmla="*/ 2298357 h 2400741"/>
                <a:gd name="connsiteX60" fmla="*/ 388355 w 5281631"/>
                <a:gd name="connsiteY60" fmla="*/ 2294826 h 2400741"/>
                <a:gd name="connsiteX61" fmla="*/ 384824 w 5281631"/>
                <a:gd name="connsiteY61" fmla="*/ 2319540 h 2400741"/>
                <a:gd name="connsiteX62" fmla="*/ 271848 w 5281631"/>
                <a:gd name="connsiteY62" fmla="*/ 2323070 h 2400741"/>
                <a:gd name="connsiteX63" fmla="*/ 271848 w 5281631"/>
                <a:gd name="connsiteY63" fmla="*/ 2347784 h 2400741"/>
                <a:gd name="connsiteX64" fmla="*/ 218891 w 5281631"/>
                <a:gd name="connsiteY64" fmla="*/ 2337192 h 2400741"/>
                <a:gd name="connsiteX65" fmla="*/ 218891 w 5281631"/>
                <a:gd name="connsiteY65" fmla="*/ 2383089 h 2400741"/>
                <a:gd name="connsiteX66" fmla="*/ 116506 w 5281631"/>
                <a:gd name="connsiteY66" fmla="*/ 2383089 h 2400741"/>
                <a:gd name="connsiteX67" fmla="*/ 116506 w 5281631"/>
                <a:gd name="connsiteY67" fmla="*/ 2400741 h 2400741"/>
                <a:gd name="connsiteX68" fmla="*/ 0 w 5281631"/>
                <a:gd name="connsiteY68" fmla="*/ 2400741 h 240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5281631" h="2400741">
                  <a:moveTo>
                    <a:pt x="5281631" y="0"/>
                  </a:moveTo>
                  <a:lnTo>
                    <a:pt x="4819135" y="0"/>
                  </a:lnTo>
                  <a:lnTo>
                    <a:pt x="4819135" y="42366"/>
                  </a:lnTo>
                  <a:lnTo>
                    <a:pt x="4642610" y="42366"/>
                  </a:lnTo>
                  <a:lnTo>
                    <a:pt x="4642610" y="102384"/>
                  </a:lnTo>
                  <a:lnTo>
                    <a:pt x="4105973" y="102384"/>
                  </a:lnTo>
                  <a:lnTo>
                    <a:pt x="4105973" y="130628"/>
                  </a:lnTo>
                  <a:lnTo>
                    <a:pt x="4017711" y="130628"/>
                  </a:lnTo>
                  <a:lnTo>
                    <a:pt x="4017711" y="169464"/>
                  </a:lnTo>
                  <a:lnTo>
                    <a:pt x="3978875" y="169464"/>
                  </a:lnTo>
                  <a:lnTo>
                    <a:pt x="3978875" y="285970"/>
                  </a:lnTo>
                  <a:lnTo>
                    <a:pt x="3925918" y="285970"/>
                  </a:lnTo>
                  <a:lnTo>
                    <a:pt x="3925918" y="314214"/>
                  </a:lnTo>
                  <a:lnTo>
                    <a:pt x="3654069" y="314214"/>
                  </a:lnTo>
                  <a:lnTo>
                    <a:pt x="3654069" y="367172"/>
                  </a:lnTo>
                  <a:lnTo>
                    <a:pt x="3371629" y="367172"/>
                  </a:lnTo>
                  <a:lnTo>
                    <a:pt x="3371629" y="391885"/>
                  </a:lnTo>
                  <a:lnTo>
                    <a:pt x="3311611" y="391885"/>
                  </a:lnTo>
                  <a:lnTo>
                    <a:pt x="3311611" y="833198"/>
                  </a:lnTo>
                  <a:lnTo>
                    <a:pt x="2693773" y="833198"/>
                  </a:lnTo>
                  <a:lnTo>
                    <a:pt x="2693773" y="875564"/>
                  </a:lnTo>
                  <a:lnTo>
                    <a:pt x="2672590" y="875564"/>
                  </a:lnTo>
                  <a:lnTo>
                    <a:pt x="2672590" y="1009723"/>
                  </a:lnTo>
                  <a:lnTo>
                    <a:pt x="2630224" y="1009723"/>
                  </a:lnTo>
                  <a:lnTo>
                    <a:pt x="2630224" y="1122699"/>
                  </a:lnTo>
                  <a:lnTo>
                    <a:pt x="2598449" y="1122699"/>
                  </a:lnTo>
                  <a:lnTo>
                    <a:pt x="2598449" y="1186248"/>
                  </a:lnTo>
                  <a:lnTo>
                    <a:pt x="2234807" y="1186248"/>
                  </a:lnTo>
                  <a:lnTo>
                    <a:pt x="2234807" y="1221553"/>
                  </a:lnTo>
                  <a:lnTo>
                    <a:pt x="2033569" y="1221553"/>
                  </a:lnTo>
                  <a:lnTo>
                    <a:pt x="2033569" y="1246267"/>
                  </a:lnTo>
                  <a:lnTo>
                    <a:pt x="1970020" y="1246267"/>
                  </a:lnTo>
                  <a:lnTo>
                    <a:pt x="1970020" y="1309816"/>
                  </a:lnTo>
                  <a:lnTo>
                    <a:pt x="1948837" y="1309816"/>
                  </a:lnTo>
                  <a:lnTo>
                    <a:pt x="1948837" y="1359243"/>
                  </a:lnTo>
                  <a:lnTo>
                    <a:pt x="1948837" y="1412201"/>
                  </a:lnTo>
                  <a:lnTo>
                    <a:pt x="1772312" y="1412201"/>
                  </a:lnTo>
                  <a:lnTo>
                    <a:pt x="1772312" y="1436914"/>
                  </a:lnTo>
                  <a:lnTo>
                    <a:pt x="1676988" y="1436914"/>
                  </a:lnTo>
                  <a:lnTo>
                    <a:pt x="1676988" y="1454567"/>
                  </a:lnTo>
                  <a:lnTo>
                    <a:pt x="1518116" y="1454567"/>
                  </a:lnTo>
                  <a:lnTo>
                    <a:pt x="1518116" y="1493402"/>
                  </a:lnTo>
                  <a:lnTo>
                    <a:pt x="1362773" y="1493402"/>
                  </a:lnTo>
                  <a:lnTo>
                    <a:pt x="1362773" y="1532238"/>
                  </a:lnTo>
                  <a:lnTo>
                    <a:pt x="1313346" y="1528707"/>
                  </a:lnTo>
                  <a:lnTo>
                    <a:pt x="1313346" y="1789964"/>
                  </a:lnTo>
                  <a:lnTo>
                    <a:pt x="1210962" y="1789964"/>
                  </a:lnTo>
                  <a:lnTo>
                    <a:pt x="1210962" y="1814678"/>
                  </a:lnTo>
                  <a:lnTo>
                    <a:pt x="1023845" y="1814678"/>
                  </a:lnTo>
                  <a:lnTo>
                    <a:pt x="1023845" y="1846452"/>
                  </a:lnTo>
                  <a:lnTo>
                    <a:pt x="744936" y="1846452"/>
                  </a:lnTo>
                  <a:lnTo>
                    <a:pt x="744936" y="1871166"/>
                  </a:lnTo>
                  <a:lnTo>
                    <a:pt x="670795" y="1871166"/>
                  </a:lnTo>
                  <a:lnTo>
                    <a:pt x="670795" y="1920593"/>
                  </a:lnTo>
                  <a:lnTo>
                    <a:pt x="639021" y="1920593"/>
                  </a:lnTo>
                  <a:lnTo>
                    <a:pt x="639021" y="2210094"/>
                  </a:lnTo>
                  <a:lnTo>
                    <a:pt x="582533" y="2210094"/>
                  </a:lnTo>
                  <a:lnTo>
                    <a:pt x="582533" y="2266582"/>
                  </a:lnTo>
                  <a:lnTo>
                    <a:pt x="515453" y="2263051"/>
                  </a:lnTo>
                  <a:lnTo>
                    <a:pt x="511923" y="2298357"/>
                  </a:lnTo>
                  <a:lnTo>
                    <a:pt x="388355" y="2294826"/>
                  </a:lnTo>
                  <a:lnTo>
                    <a:pt x="384824" y="2319540"/>
                  </a:lnTo>
                  <a:lnTo>
                    <a:pt x="271848" y="2323070"/>
                  </a:lnTo>
                  <a:lnTo>
                    <a:pt x="271848" y="2347784"/>
                  </a:lnTo>
                  <a:lnTo>
                    <a:pt x="218891" y="2337192"/>
                  </a:lnTo>
                  <a:lnTo>
                    <a:pt x="218891" y="2383089"/>
                  </a:lnTo>
                  <a:lnTo>
                    <a:pt x="116506" y="2383089"/>
                  </a:lnTo>
                  <a:lnTo>
                    <a:pt x="116506" y="2400741"/>
                  </a:lnTo>
                  <a:lnTo>
                    <a:pt x="0" y="2400741"/>
                  </a:lnTo>
                </a:path>
              </a:pathLst>
            </a:custGeom>
            <a:noFill/>
            <a:ln w="28575" cap="flat" cmpd="sng" algn="ctr">
              <a:solidFill>
                <a:srgbClr val="5F6A72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kern="0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53"/>
            <p:cNvGrpSpPr>
              <a:grpSpLocks/>
            </p:cNvGrpSpPr>
            <p:nvPr/>
          </p:nvGrpSpPr>
          <p:grpSpPr bwMode="auto">
            <a:xfrm>
              <a:off x="2220686" y="3029169"/>
              <a:ext cx="5345178" cy="1624030"/>
              <a:chOff x="2220686" y="3043293"/>
              <a:chExt cx="5345178" cy="1624030"/>
            </a:xfrm>
          </p:grpSpPr>
          <p:sp>
            <p:nvSpPr>
              <p:cNvPr id="324" name="Freeform 323"/>
              <p:cNvSpPr/>
              <p:nvPr/>
            </p:nvSpPr>
            <p:spPr>
              <a:xfrm>
                <a:off x="4208649" y="3043345"/>
                <a:ext cx="3356901" cy="943084"/>
              </a:xfrm>
              <a:custGeom>
                <a:avLst/>
                <a:gdLst>
                  <a:gd name="connsiteX0" fmla="*/ 3544624 w 3544624"/>
                  <a:gd name="connsiteY0" fmla="*/ 0 h 953236"/>
                  <a:gd name="connsiteX1" fmla="*/ 2937377 w 3544624"/>
                  <a:gd name="connsiteY1" fmla="*/ 0 h 953236"/>
                  <a:gd name="connsiteX2" fmla="*/ 2937377 w 3544624"/>
                  <a:gd name="connsiteY2" fmla="*/ 56488 h 953236"/>
                  <a:gd name="connsiteX3" fmla="*/ 2880889 w 3544624"/>
                  <a:gd name="connsiteY3" fmla="*/ 56488 h 953236"/>
                  <a:gd name="connsiteX4" fmla="*/ 2880889 w 3544624"/>
                  <a:gd name="connsiteY4" fmla="*/ 105915 h 953236"/>
                  <a:gd name="connsiteX5" fmla="*/ 2453699 w 3544624"/>
                  <a:gd name="connsiteY5" fmla="*/ 105915 h 953236"/>
                  <a:gd name="connsiteX6" fmla="*/ 2453699 w 3544624"/>
                  <a:gd name="connsiteY6" fmla="*/ 144751 h 953236"/>
                  <a:gd name="connsiteX7" fmla="*/ 2263051 w 3544624"/>
                  <a:gd name="connsiteY7" fmla="*/ 144751 h 953236"/>
                  <a:gd name="connsiteX8" fmla="*/ 2263051 w 3544624"/>
                  <a:gd name="connsiteY8" fmla="*/ 169464 h 953236"/>
                  <a:gd name="connsiteX9" fmla="*/ 2220685 w 3544624"/>
                  <a:gd name="connsiteY9" fmla="*/ 169464 h 953236"/>
                  <a:gd name="connsiteX10" fmla="*/ 2220685 w 3544624"/>
                  <a:gd name="connsiteY10" fmla="*/ 268318 h 953236"/>
                  <a:gd name="connsiteX11" fmla="*/ 1680519 w 3544624"/>
                  <a:gd name="connsiteY11" fmla="*/ 268318 h 953236"/>
                  <a:gd name="connsiteX12" fmla="*/ 1680519 w 3544624"/>
                  <a:gd name="connsiteY12" fmla="*/ 293032 h 953236"/>
                  <a:gd name="connsiteX13" fmla="*/ 1648744 w 3544624"/>
                  <a:gd name="connsiteY13" fmla="*/ 296562 h 953236"/>
                  <a:gd name="connsiteX14" fmla="*/ 1648744 w 3544624"/>
                  <a:gd name="connsiteY14" fmla="*/ 324806 h 953236"/>
                  <a:gd name="connsiteX15" fmla="*/ 1609909 w 3544624"/>
                  <a:gd name="connsiteY15" fmla="*/ 324806 h 953236"/>
                  <a:gd name="connsiteX16" fmla="*/ 1609909 w 3544624"/>
                  <a:gd name="connsiteY16" fmla="*/ 349520 h 953236"/>
                  <a:gd name="connsiteX17" fmla="*/ 1574604 w 3544624"/>
                  <a:gd name="connsiteY17" fmla="*/ 353050 h 953236"/>
                  <a:gd name="connsiteX18" fmla="*/ 1574604 w 3544624"/>
                  <a:gd name="connsiteY18" fmla="*/ 406008 h 953236"/>
                  <a:gd name="connsiteX19" fmla="*/ 1556951 w 3544624"/>
                  <a:gd name="connsiteY19" fmla="*/ 406008 h 953236"/>
                  <a:gd name="connsiteX20" fmla="*/ 1556951 w 3544624"/>
                  <a:gd name="connsiteY20" fmla="*/ 483679 h 953236"/>
                  <a:gd name="connsiteX21" fmla="*/ 1542829 w 3544624"/>
                  <a:gd name="connsiteY21" fmla="*/ 483679 h 953236"/>
                  <a:gd name="connsiteX22" fmla="*/ 1542829 w 3544624"/>
                  <a:gd name="connsiteY22" fmla="*/ 554289 h 953236"/>
                  <a:gd name="connsiteX23" fmla="*/ 1503994 w 3544624"/>
                  <a:gd name="connsiteY23" fmla="*/ 554289 h 953236"/>
                  <a:gd name="connsiteX24" fmla="*/ 1500463 w 3544624"/>
                  <a:gd name="connsiteY24" fmla="*/ 624899 h 953236"/>
                  <a:gd name="connsiteX25" fmla="*/ 946174 w 3544624"/>
                  <a:gd name="connsiteY25" fmla="*/ 624899 h 953236"/>
                  <a:gd name="connsiteX26" fmla="*/ 946174 w 3544624"/>
                  <a:gd name="connsiteY26" fmla="*/ 646082 h 953236"/>
                  <a:gd name="connsiteX27" fmla="*/ 932052 w 3544624"/>
                  <a:gd name="connsiteY27" fmla="*/ 649613 h 953236"/>
                  <a:gd name="connsiteX28" fmla="*/ 928522 w 3544624"/>
                  <a:gd name="connsiteY28" fmla="*/ 667265 h 953236"/>
                  <a:gd name="connsiteX29" fmla="*/ 921461 w 3544624"/>
                  <a:gd name="connsiteY29" fmla="*/ 667265 h 953236"/>
                  <a:gd name="connsiteX30" fmla="*/ 917930 w 3544624"/>
                  <a:gd name="connsiteY30" fmla="*/ 699040 h 953236"/>
                  <a:gd name="connsiteX31" fmla="*/ 886156 w 3544624"/>
                  <a:gd name="connsiteY31" fmla="*/ 702570 h 953236"/>
                  <a:gd name="connsiteX32" fmla="*/ 886156 w 3544624"/>
                  <a:gd name="connsiteY32" fmla="*/ 759058 h 953236"/>
                  <a:gd name="connsiteX33" fmla="*/ 868503 w 3544624"/>
                  <a:gd name="connsiteY33" fmla="*/ 759058 h 953236"/>
                  <a:gd name="connsiteX34" fmla="*/ 868503 w 3544624"/>
                  <a:gd name="connsiteY34" fmla="*/ 797894 h 953236"/>
                  <a:gd name="connsiteX35" fmla="*/ 822607 w 3544624"/>
                  <a:gd name="connsiteY35" fmla="*/ 797894 h 953236"/>
                  <a:gd name="connsiteX36" fmla="*/ 826137 w 3544624"/>
                  <a:gd name="connsiteY36" fmla="*/ 822607 h 953236"/>
                  <a:gd name="connsiteX37" fmla="*/ 631960 w 3544624"/>
                  <a:gd name="connsiteY37" fmla="*/ 822607 h 953236"/>
                  <a:gd name="connsiteX38" fmla="*/ 631960 w 3544624"/>
                  <a:gd name="connsiteY38" fmla="*/ 843790 h 953236"/>
                  <a:gd name="connsiteX39" fmla="*/ 247135 w 3544624"/>
                  <a:gd name="connsiteY39" fmla="*/ 843790 h 953236"/>
                  <a:gd name="connsiteX40" fmla="*/ 247135 w 3544624"/>
                  <a:gd name="connsiteY40" fmla="*/ 861443 h 953236"/>
                  <a:gd name="connsiteX41" fmla="*/ 204769 w 3544624"/>
                  <a:gd name="connsiteY41" fmla="*/ 857912 h 953236"/>
                  <a:gd name="connsiteX42" fmla="*/ 204769 w 3544624"/>
                  <a:gd name="connsiteY42" fmla="*/ 910870 h 953236"/>
                  <a:gd name="connsiteX43" fmla="*/ 187116 w 3544624"/>
                  <a:gd name="connsiteY43" fmla="*/ 910870 h 953236"/>
                  <a:gd name="connsiteX44" fmla="*/ 187116 w 3544624"/>
                  <a:gd name="connsiteY44" fmla="*/ 942644 h 953236"/>
                  <a:gd name="connsiteX45" fmla="*/ 0 w 3544624"/>
                  <a:gd name="connsiteY45" fmla="*/ 953236 h 953236"/>
                  <a:gd name="connsiteX0" fmla="*/ 3357508 w 3357508"/>
                  <a:gd name="connsiteY0" fmla="*/ 0 h 942644"/>
                  <a:gd name="connsiteX1" fmla="*/ 2750261 w 3357508"/>
                  <a:gd name="connsiteY1" fmla="*/ 0 h 942644"/>
                  <a:gd name="connsiteX2" fmla="*/ 2750261 w 3357508"/>
                  <a:gd name="connsiteY2" fmla="*/ 56488 h 942644"/>
                  <a:gd name="connsiteX3" fmla="*/ 2693773 w 3357508"/>
                  <a:gd name="connsiteY3" fmla="*/ 56488 h 942644"/>
                  <a:gd name="connsiteX4" fmla="*/ 2693773 w 3357508"/>
                  <a:gd name="connsiteY4" fmla="*/ 105915 h 942644"/>
                  <a:gd name="connsiteX5" fmla="*/ 2266583 w 3357508"/>
                  <a:gd name="connsiteY5" fmla="*/ 105915 h 942644"/>
                  <a:gd name="connsiteX6" fmla="*/ 2266583 w 3357508"/>
                  <a:gd name="connsiteY6" fmla="*/ 144751 h 942644"/>
                  <a:gd name="connsiteX7" fmla="*/ 2075935 w 3357508"/>
                  <a:gd name="connsiteY7" fmla="*/ 144751 h 942644"/>
                  <a:gd name="connsiteX8" fmla="*/ 2075935 w 3357508"/>
                  <a:gd name="connsiteY8" fmla="*/ 169464 h 942644"/>
                  <a:gd name="connsiteX9" fmla="*/ 2033569 w 3357508"/>
                  <a:gd name="connsiteY9" fmla="*/ 169464 h 942644"/>
                  <a:gd name="connsiteX10" fmla="*/ 2033569 w 3357508"/>
                  <a:gd name="connsiteY10" fmla="*/ 268318 h 942644"/>
                  <a:gd name="connsiteX11" fmla="*/ 1493403 w 3357508"/>
                  <a:gd name="connsiteY11" fmla="*/ 268318 h 942644"/>
                  <a:gd name="connsiteX12" fmla="*/ 1493403 w 3357508"/>
                  <a:gd name="connsiteY12" fmla="*/ 293032 h 942644"/>
                  <a:gd name="connsiteX13" fmla="*/ 1461628 w 3357508"/>
                  <a:gd name="connsiteY13" fmla="*/ 296562 h 942644"/>
                  <a:gd name="connsiteX14" fmla="*/ 1461628 w 3357508"/>
                  <a:gd name="connsiteY14" fmla="*/ 324806 h 942644"/>
                  <a:gd name="connsiteX15" fmla="*/ 1422793 w 3357508"/>
                  <a:gd name="connsiteY15" fmla="*/ 324806 h 942644"/>
                  <a:gd name="connsiteX16" fmla="*/ 1422793 w 3357508"/>
                  <a:gd name="connsiteY16" fmla="*/ 349520 h 942644"/>
                  <a:gd name="connsiteX17" fmla="*/ 1387488 w 3357508"/>
                  <a:gd name="connsiteY17" fmla="*/ 353050 h 942644"/>
                  <a:gd name="connsiteX18" fmla="*/ 1387488 w 3357508"/>
                  <a:gd name="connsiteY18" fmla="*/ 406008 h 942644"/>
                  <a:gd name="connsiteX19" fmla="*/ 1369835 w 3357508"/>
                  <a:gd name="connsiteY19" fmla="*/ 406008 h 942644"/>
                  <a:gd name="connsiteX20" fmla="*/ 1369835 w 3357508"/>
                  <a:gd name="connsiteY20" fmla="*/ 483679 h 942644"/>
                  <a:gd name="connsiteX21" fmla="*/ 1355713 w 3357508"/>
                  <a:gd name="connsiteY21" fmla="*/ 483679 h 942644"/>
                  <a:gd name="connsiteX22" fmla="*/ 1355713 w 3357508"/>
                  <a:gd name="connsiteY22" fmla="*/ 554289 h 942644"/>
                  <a:gd name="connsiteX23" fmla="*/ 1316878 w 3357508"/>
                  <a:gd name="connsiteY23" fmla="*/ 554289 h 942644"/>
                  <a:gd name="connsiteX24" fmla="*/ 1313347 w 3357508"/>
                  <a:gd name="connsiteY24" fmla="*/ 624899 h 942644"/>
                  <a:gd name="connsiteX25" fmla="*/ 759058 w 3357508"/>
                  <a:gd name="connsiteY25" fmla="*/ 624899 h 942644"/>
                  <a:gd name="connsiteX26" fmla="*/ 759058 w 3357508"/>
                  <a:gd name="connsiteY26" fmla="*/ 646082 h 942644"/>
                  <a:gd name="connsiteX27" fmla="*/ 744936 w 3357508"/>
                  <a:gd name="connsiteY27" fmla="*/ 649613 h 942644"/>
                  <a:gd name="connsiteX28" fmla="*/ 741406 w 3357508"/>
                  <a:gd name="connsiteY28" fmla="*/ 667265 h 942644"/>
                  <a:gd name="connsiteX29" fmla="*/ 734345 w 3357508"/>
                  <a:gd name="connsiteY29" fmla="*/ 667265 h 942644"/>
                  <a:gd name="connsiteX30" fmla="*/ 730814 w 3357508"/>
                  <a:gd name="connsiteY30" fmla="*/ 699040 h 942644"/>
                  <a:gd name="connsiteX31" fmla="*/ 699040 w 3357508"/>
                  <a:gd name="connsiteY31" fmla="*/ 702570 h 942644"/>
                  <a:gd name="connsiteX32" fmla="*/ 699040 w 3357508"/>
                  <a:gd name="connsiteY32" fmla="*/ 759058 h 942644"/>
                  <a:gd name="connsiteX33" fmla="*/ 681387 w 3357508"/>
                  <a:gd name="connsiteY33" fmla="*/ 759058 h 942644"/>
                  <a:gd name="connsiteX34" fmla="*/ 681387 w 3357508"/>
                  <a:gd name="connsiteY34" fmla="*/ 797894 h 942644"/>
                  <a:gd name="connsiteX35" fmla="*/ 635491 w 3357508"/>
                  <a:gd name="connsiteY35" fmla="*/ 797894 h 942644"/>
                  <a:gd name="connsiteX36" fmla="*/ 639021 w 3357508"/>
                  <a:gd name="connsiteY36" fmla="*/ 822607 h 942644"/>
                  <a:gd name="connsiteX37" fmla="*/ 444844 w 3357508"/>
                  <a:gd name="connsiteY37" fmla="*/ 822607 h 942644"/>
                  <a:gd name="connsiteX38" fmla="*/ 444844 w 3357508"/>
                  <a:gd name="connsiteY38" fmla="*/ 843790 h 942644"/>
                  <a:gd name="connsiteX39" fmla="*/ 60019 w 3357508"/>
                  <a:gd name="connsiteY39" fmla="*/ 843790 h 942644"/>
                  <a:gd name="connsiteX40" fmla="*/ 60019 w 3357508"/>
                  <a:gd name="connsiteY40" fmla="*/ 861443 h 942644"/>
                  <a:gd name="connsiteX41" fmla="*/ 17653 w 3357508"/>
                  <a:gd name="connsiteY41" fmla="*/ 857912 h 942644"/>
                  <a:gd name="connsiteX42" fmla="*/ 17653 w 3357508"/>
                  <a:gd name="connsiteY42" fmla="*/ 910870 h 942644"/>
                  <a:gd name="connsiteX43" fmla="*/ 0 w 3357508"/>
                  <a:gd name="connsiteY43" fmla="*/ 910870 h 942644"/>
                  <a:gd name="connsiteX44" fmla="*/ 0 w 3357508"/>
                  <a:gd name="connsiteY44" fmla="*/ 942644 h 942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357508" h="942644">
                    <a:moveTo>
                      <a:pt x="3357508" y="0"/>
                    </a:moveTo>
                    <a:lnTo>
                      <a:pt x="2750261" y="0"/>
                    </a:lnTo>
                    <a:lnTo>
                      <a:pt x="2750261" y="56488"/>
                    </a:lnTo>
                    <a:lnTo>
                      <a:pt x="2693773" y="56488"/>
                    </a:lnTo>
                    <a:lnTo>
                      <a:pt x="2693773" y="105915"/>
                    </a:lnTo>
                    <a:lnTo>
                      <a:pt x="2266583" y="105915"/>
                    </a:lnTo>
                    <a:lnTo>
                      <a:pt x="2266583" y="144751"/>
                    </a:lnTo>
                    <a:lnTo>
                      <a:pt x="2075935" y="144751"/>
                    </a:lnTo>
                    <a:lnTo>
                      <a:pt x="2075935" y="169464"/>
                    </a:lnTo>
                    <a:lnTo>
                      <a:pt x="2033569" y="169464"/>
                    </a:lnTo>
                    <a:lnTo>
                      <a:pt x="2033569" y="268318"/>
                    </a:lnTo>
                    <a:lnTo>
                      <a:pt x="1493403" y="268318"/>
                    </a:lnTo>
                    <a:lnTo>
                      <a:pt x="1493403" y="293032"/>
                    </a:lnTo>
                    <a:lnTo>
                      <a:pt x="1461628" y="296562"/>
                    </a:lnTo>
                    <a:lnTo>
                      <a:pt x="1461628" y="324806"/>
                    </a:lnTo>
                    <a:lnTo>
                      <a:pt x="1422793" y="324806"/>
                    </a:lnTo>
                    <a:lnTo>
                      <a:pt x="1422793" y="349520"/>
                    </a:lnTo>
                    <a:lnTo>
                      <a:pt x="1387488" y="353050"/>
                    </a:lnTo>
                    <a:lnTo>
                      <a:pt x="1387488" y="406008"/>
                    </a:lnTo>
                    <a:lnTo>
                      <a:pt x="1369835" y="406008"/>
                    </a:lnTo>
                    <a:lnTo>
                      <a:pt x="1369835" y="483679"/>
                    </a:lnTo>
                    <a:lnTo>
                      <a:pt x="1355713" y="483679"/>
                    </a:lnTo>
                    <a:lnTo>
                      <a:pt x="1355713" y="554289"/>
                    </a:lnTo>
                    <a:lnTo>
                      <a:pt x="1316878" y="554289"/>
                    </a:lnTo>
                    <a:lnTo>
                      <a:pt x="1313347" y="624899"/>
                    </a:lnTo>
                    <a:lnTo>
                      <a:pt x="759058" y="624899"/>
                    </a:lnTo>
                    <a:lnTo>
                      <a:pt x="759058" y="646082"/>
                    </a:lnTo>
                    <a:lnTo>
                      <a:pt x="744936" y="649613"/>
                    </a:lnTo>
                    <a:lnTo>
                      <a:pt x="741406" y="667265"/>
                    </a:lnTo>
                    <a:lnTo>
                      <a:pt x="734345" y="667265"/>
                    </a:lnTo>
                    <a:lnTo>
                      <a:pt x="730814" y="699040"/>
                    </a:lnTo>
                    <a:lnTo>
                      <a:pt x="699040" y="702570"/>
                    </a:lnTo>
                    <a:lnTo>
                      <a:pt x="699040" y="759058"/>
                    </a:lnTo>
                    <a:lnTo>
                      <a:pt x="681387" y="759058"/>
                    </a:lnTo>
                    <a:lnTo>
                      <a:pt x="681387" y="797894"/>
                    </a:lnTo>
                    <a:lnTo>
                      <a:pt x="635491" y="797894"/>
                    </a:lnTo>
                    <a:lnTo>
                      <a:pt x="639021" y="822607"/>
                    </a:lnTo>
                    <a:lnTo>
                      <a:pt x="444844" y="822607"/>
                    </a:lnTo>
                    <a:lnTo>
                      <a:pt x="444844" y="843790"/>
                    </a:lnTo>
                    <a:lnTo>
                      <a:pt x="60019" y="843790"/>
                    </a:lnTo>
                    <a:lnTo>
                      <a:pt x="60019" y="861443"/>
                    </a:lnTo>
                    <a:lnTo>
                      <a:pt x="17653" y="857912"/>
                    </a:lnTo>
                    <a:lnTo>
                      <a:pt x="17653" y="910870"/>
                    </a:lnTo>
                    <a:lnTo>
                      <a:pt x="0" y="910870"/>
                    </a:lnTo>
                    <a:lnTo>
                      <a:pt x="0" y="942644"/>
                    </a:lnTo>
                  </a:path>
                </a:pathLst>
              </a:custGeom>
              <a:noFill/>
              <a:ln w="28575" cap="flat" cmpd="sng" algn="ctr">
                <a:solidFill>
                  <a:srgbClr val="00A0D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GB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5" name="Freeform 324"/>
              <p:cNvSpPr/>
              <p:nvPr/>
            </p:nvSpPr>
            <p:spPr>
              <a:xfrm>
                <a:off x="2220686" y="3986429"/>
                <a:ext cx="2001597" cy="680646"/>
              </a:xfrm>
              <a:custGeom>
                <a:avLst/>
                <a:gdLst>
                  <a:gd name="connsiteX0" fmla="*/ 2001794 w 2001794"/>
                  <a:gd name="connsiteY0" fmla="*/ 0 h 681387"/>
                  <a:gd name="connsiteX1" fmla="*/ 1800556 w 2001794"/>
                  <a:gd name="connsiteY1" fmla="*/ 0 h 681387"/>
                  <a:gd name="connsiteX2" fmla="*/ 1800556 w 2001794"/>
                  <a:gd name="connsiteY2" fmla="*/ 24714 h 681387"/>
                  <a:gd name="connsiteX3" fmla="*/ 1634622 w 2001794"/>
                  <a:gd name="connsiteY3" fmla="*/ 24714 h 681387"/>
                  <a:gd name="connsiteX4" fmla="*/ 1634622 w 2001794"/>
                  <a:gd name="connsiteY4" fmla="*/ 49427 h 681387"/>
                  <a:gd name="connsiteX5" fmla="*/ 1447506 w 2001794"/>
                  <a:gd name="connsiteY5" fmla="*/ 49427 h 681387"/>
                  <a:gd name="connsiteX6" fmla="*/ 1447506 w 2001794"/>
                  <a:gd name="connsiteY6" fmla="*/ 74141 h 681387"/>
                  <a:gd name="connsiteX7" fmla="*/ 1412200 w 2001794"/>
                  <a:gd name="connsiteY7" fmla="*/ 74141 h 681387"/>
                  <a:gd name="connsiteX8" fmla="*/ 1412200 w 2001794"/>
                  <a:gd name="connsiteY8" fmla="*/ 95324 h 681387"/>
                  <a:gd name="connsiteX9" fmla="*/ 1398078 w 2001794"/>
                  <a:gd name="connsiteY9" fmla="*/ 98854 h 681387"/>
                  <a:gd name="connsiteX10" fmla="*/ 1398078 w 2001794"/>
                  <a:gd name="connsiteY10" fmla="*/ 116507 h 681387"/>
                  <a:gd name="connsiteX11" fmla="*/ 1373365 w 2001794"/>
                  <a:gd name="connsiteY11" fmla="*/ 116507 h 681387"/>
                  <a:gd name="connsiteX12" fmla="*/ 1373365 w 2001794"/>
                  <a:gd name="connsiteY12" fmla="*/ 144751 h 681387"/>
                  <a:gd name="connsiteX13" fmla="*/ 1362773 w 2001794"/>
                  <a:gd name="connsiteY13" fmla="*/ 144751 h 681387"/>
                  <a:gd name="connsiteX14" fmla="*/ 1362773 w 2001794"/>
                  <a:gd name="connsiteY14" fmla="*/ 222422 h 681387"/>
                  <a:gd name="connsiteX15" fmla="*/ 1345121 w 2001794"/>
                  <a:gd name="connsiteY15" fmla="*/ 222422 h 681387"/>
                  <a:gd name="connsiteX16" fmla="*/ 1345121 w 2001794"/>
                  <a:gd name="connsiteY16" fmla="*/ 289501 h 681387"/>
                  <a:gd name="connsiteX17" fmla="*/ 1154474 w 2001794"/>
                  <a:gd name="connsiteY17" fmla="*/ 289501 h 681387"/>
                  <a:gd name="connsiteX18" fmla="*/ 1150943 w 2001794"/>
                  <a:gd name="connsiteY18" fmla="*/ 314215 h 681387"/>
                  <a:gd name="connsiteX19" fmla="*/ 1150943 w 2001794"/>
                  <a:gd name="connsiteY19" fmla="*/ 314215 h 681387"/>
                  <a:gd name="connsiteX20" fmla="*/ 900278 w 2001794"/>
                  <a:gd name="connsiteY20" fmla="*/ 314215 h 681387"/>
                  <a:gd name="connsiteX21" fmla="*/ 900278 w 2001794"/>
                  <a:gd name="connsiteY21" fmla="*/ 360111 h 681387"/>
                  <a:gd name="connsiteX22" fmla="*/ 730814 w 2001794"/>
                  <a:gd name="connsiteY22" fmla="*/ 360111 h 681387"/>
                  <a:gd name="connsiteX23" fmla="*/ 730814 w 2001794"/>
                  <a:gd name="connsiteY23" fmla="*/ 402477 h 681387"/>
                  <a:gd name="connsiteX24" fmla="*/ 709631 w 2001794"/>
                  <a:gd name="connsiteY24" fmla="*/ 402477 h 681387"/>
                  <a:gd name="connsiteX25" fmla="*/ 709631 w 2001794"/>
                  <a:gd name="connsiteY25" fmla="*/ 430721 h 681387"/>
                  <a:gd name="connsiteX26" fmla="*/ 691978 w 2001794"/>
                  <a:gd name="connsiteY26" fmla="*/ 430721 h 681387"/>
                  <a:gd name="connsiteX27" fmla="*/ 695509 w 2001794"/>
                  <a:gd name="connsiteY27" fmla="*/ 483679 h 681387"/>
                  <a:gd name="connsiteX28" fmla="*/ 677856 w 2001794"/>
                  <a:gd name="connsiteY28" fmla="*/ 483679 h 681387"/>
                  <a:gd name="connsiteX29" fmla="*/ 670795 w 2001794"/>
                  <a:gd name="connsiteY29" fmla="*/ 564880 h 681387"/>
                  <a:gd name="connsiteX30" fmla="*/ 437782 w 2001794"/>
                  <a:gd name="connsiteY30" fmla="*/ 561350 h 681387"/>
                  <a:gd name="connsiteX31" fmla="*/ 437782 w 2001794"/>
                  <a:gd name="connsiteY31" fmla="*/ 579002 h 681387"/>
                  <a:gd name="connsiteX32" fmla="*/ 187116 w 2001794"/>
                  <a:gd name="connsiteY32" fmla="*/ 579002 h 681387"/>
                  <a:gd name="connsiteX33" fmla="*/ 183586 w 2001794"/>
                  <a:gd name="connsiteY33" fmla="*/ 628430 h 681387"/>
                  <a:gd name="connsiteX34" fmla="*/ 109445 w 2001794"/>
                  <a:gd name="connsiteY34" fmla="*/ 624899 h 681387"/>
                  <a:gd name="connsiteX35" fmla="*/ 109445 w 2001794"/>
                  <a:gd name="connsiteY35" fmla="*/ 646082 h 681387"/>
                  <a:gd name="connsiteX36" fmla="*/ 84732 w 2001794"/>
                  <a:gd name="connsiteY36" fmla="*/ 642552 h 681387"/>
                  <a:gd name="connsiteX37" fmla="*/ 81201 w 2001794"/>
                  <a:gd name="connsiteY37" fmla="*/ 660204 h 681387"/>
                  <a:gd name="connsiteX38" fmla="*/ 67079 w 2001794"/>
                  <a:gd name="connsiteY38" fmla="*/ 663735 h 681387"/>
                  <a:gd name="connsiteX39" fmla="*/ 67079 w 2001794"/>
                  <a:gd name="connsiteY39" fmla="*/ 681387 h 681387"/>
                  <a:gd name="connsiteX40" fmla="*/ 0 w 2001794"/>
                  <a:gd name="connsiteY40" fmla="*/ 681387 h 681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001794" h="681387">
                    <a:moveTo>
                      <a:pt x="2001794" y="0"/>
                    </a:moveTo>
                    <a:lnTo>
                      <a:pt x="1800556" y="0"/>
                    </a:lnTo>
                    <a:lnTo>
                      <a:pt x="1800556" y="24714"/>
                    </a:lnTo>
                    <a:lnTo>
                      <a:pt x="1634622" y="24714"/>
                    </a:lnTo>
                    <a:lnTo>
                      <a:pt x="1634622" y="49427"/>
                    </a:lnTo>
                    <a:lnTo>
                      <a:pt x="1447506" y="49427"/>
                    </a:lnTo>
                    <a:lnTo>
                      <a:pt x="1447506" y="74141"/>
                    </a:lnTo>
                    <a:lnTo>
                      <a:pt x="1412200" y="74141"/>
                    </a:lnTo>
                    <a:lnTo>
                      <a:pt x="1412200" y="95324"/>
                    </a:lnTo>
                    <a:lnTo>
                      <a:pt x="1398078" y="98854"/>
                    </a:lnTo>
                    <a:lnTo>
                      <a:pt x="1398078" y="116507"/>
                    </a:lnTo>
                    <a:lnTo>
                      <a:pt x="1373365" y="116507"/>
                    </a:lnTo>
                    <a:lnTo>
                      <a:pt x="1373365" y="144751"/>
                    </a:lnTo>
                    <a:lnTo>
                      <a:pt x="1362773" y="144751"/>
                    </a:lnTo>
                    <a:lnTo>
                      <a:pt x="1362773" y="222422"/>
                    </a:lnTo>
                    <a:lnTo>
                      <a:pt x="1345121" y="222422"/>
                    </a:lnTo>
                    <a:lnTo>
                      <a:pt x="1345121" y="289501"/>
                    </a:lnTo>
                    <a:lnTo>
                      <a:pt x="1154474" y="289501"/>
                    </a:lnTo>
                    <a:lnTo>
                      <a:pt x="1150943" y="314215"/>
                    </a:lnTo>
                    <a:lnTo>
                      <a:pt x="1150943" y="314215"/>
                    </a:lnTo>
                    <a:lnTo>
                      <a:pt x="900278" y="314215"/>
                    </a:lnTo>
                    <a:lnTo>
                      <a:pt x="900278" y="360111"/>
                    </a:lnTo>
                    <a:lnTo>
                      <a:pt x="730814" y="360111"/>
                    </a:lnTo>
                    <a:lnTo>
                      <a:pt x="730814" y="402477"/>
                    </a:lnTo>
                    <a:lnTo>
                      <a:pt x="709631" y="402477"/>
                    </a:lnTo>
                    <a:lnTo>
                      <a:pt x="709631" y="430721"/>
                    </a:lnTo>
                    <a:lnTo>
                      <a:pt x="691978" y="430721"/>
                    </a:lnTo>
                    <a:lnTo>
                      <a:pt x="695509" y="483679"/>
                    </a:lnTo>
                    <a:lnTo>
                      <a:pt x="677856" y="483679"/>
                    </a:lnTo>
                    <a:lnTo>
                      <a:pt x="670795" y="564880"/>
                    </a:lnTo>
                    <a:lnTo>
                      <a:pt x="437782" y="561350"/>
                    </a:lnTo>
                    <a:lnTo>
                      <a:pt x="437782" y="579002"/>
                    </a:lnTo>
                    <a:lnTo>
                      <a:pt x="187116" y="579002"/>
                    </a:lnTo>
                    <a:lnTo>
                      <a:pt x="183586" y="628430"/>
                    </a:lnTo>
                    <a:lnTo>
                      <a:pt x="109445" y="624899"/>
                    </a:lnTo>
                    <a:lnTo>
                      <a:pt x="109445" y="646082"/>
                    </a:lnTo>
                    <a:lnTo>
                      <a:pt x="84732" y="642552"/>
                    </a:lnTo>
                    <a:lnTo>
                      <a:pt x="81201" y="660204"/>
                    </a:lnTo>
                    <a:lnTo>
                      <a:pt x="67079" y="663735"/>
                    </a:lnTo>
                    <a:lnTo>
                      <a:pt x="67079" y="681387"/>
                    </a:lnTo>
                    <a:lnTo>
                      <a:pt x="0" y="681387"/>
                    </a:lnTo>
                  </a:path>
                </a:pathLst>
              </a:custGeom>
              <a:noFill/>
              <a:ln w="28575" cap="flat" cmpd="sng" algn="ctr">
                <a:solidFill>
                  <a:srgbClr val="00A0D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GB" kern="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26" name="TextBox 115"/>
          <p:cNvSpPr txBox="1">
            <a:spLocks noChangeArrowheads="1"/>
          </p:cNvSpPr>
          <p:nvPr/>
        </p:nvSpPr>
        <p:spPr bwMode="auto">
          <a:xfrm>
            <a:off x="4781833" y="2942906"/>
            <a:ext cx="4333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0.2</a:t>
            </a:r>
            <a:endParaRPr lang="en-GB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327" name="Straight Connector 326"/>
          <p:cNvCxnSpPr/>
          <p:nvPr/>
        </p:nvCxnSpPr>
        <p:spPr>
          <a:xfrm rot="10800000">
            <a:off x="5199345" y="3098172"/>
            <a:ext cx="4445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328" name="Straight Connector 327"/>
          <p:cNvCxnSpPr/>
          <p:nvPr/>
        </p:nvCxnSpPr>
        <p:spPr>
          <a:xfrm rot="10800000">
            <a:off x="5199345" y="4097395"/>
            <a:ext cx="4445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329" name="TextBox 80"/>
          <p:cNvSpPr txBox="1">
            <a:spLocks noChangeArrowheads="1"/>
          </p:cNvSpPr>
          <p:nvPr/>
        </p:nvSpPr>
        <p:spPr bwMode="auto">
          <a:xfrm>
            <a:off x="5462397" y="5145558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12</a:t>
            </a:r>
            <a:endParaRPr lang="en-GB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30" name="TextBox 81"/>
          <p:cNvSpPr txBox="1">
            <a:spLocks noChangeArrowheads="1"/>
          </p:cNvSpPr>
          <p:nvPr/>
        </p:nvSpPr>
        <p:spPr bwMode="auto">
          <a:xfrm>
            <a:off x="5848160" y="5145558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24</a:t>
            </a:r>
            <a:endParaRPr lang="en-GB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31" name="TextBox 82"/>
          <p:cNvSpPr txBox="1">
            <a:spLocks noChangeArrowheads="1"/>
          </p:cNvSpPr>
          <p:nvPr/>
        </p:nvSpPr>
        <p:spPr bwMode="auto">
          <a:xfrm>
            <a:off x="6224397" y="5145558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36</a:t>
            </a:r>
            <a:endParaRPr lang="en-GB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32" name="TextBox 83"/>
          <p:cNvSpPr txBox="1">
            <a:spLocks noChangeArrowheads="1"/>
          </p:cNvSpPr>
          <p:nvPr/>
        </p:nvSpPr>
        <p:spPr bwMode="auto">
          <a:xfrm>
            <a:off x="6610160" y="5145558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48</a:t>
            </a:r>
            <a:endParaRPr lang="en-GB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33" name="TextBox 84"/>
          <p:cNvSpPr txBox="1">
            <a:spLocks noChangeArrowheads="1"/>
          </p:cNvSpPr>
          <p:nvPr/>
        </p:nvSpPr>
        <p:spPr bwMode="auto">
          <a:xfrm>
            <a:off x="6994335" y="5145558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60</a:t>
            </a:r>
            <a:endParaRPr lang="en-GB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34" name="TextBox 85"/>
          <p:cNvSpPr txBox="1">
            <a:spLocks noChangeArrowheads="1"/>
          </p:cNvSpPr>
          <p:nvPr/>
        </p:nvSpPr>
        <p:spPr bwMode="auto">
          <a:xfrm>
            <a:off x="7380097" y="5145558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72</a:t>
            </a:r>
            <a:endParaRPr lang="en-GB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35" name="TextBox 86"/>
          <p:cNvSpPr txBox="1">
            <a:spLocks noChangeArrowheads="1"/>
          </p:cNvSpPr>
          <p:nvPr/>
        </p:nvSpPr>
        <p:spPr bwMode="auto">
          <a:xfrm>
            <a:off x="7769035" y="5145558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84</a:t>
            </a:r>
            <a:endParaRPr lang="en-GB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36" name="TextBox 87"/>
          <p:cNvSpPr txBox="1">
            <a:spLocks noChangeArrowheads="1"/>
          </p:cNvSpPr>
          <p:nvPr/>
        </p:nvSpPr>
        <p:spPr bwMode="auto">
          <a:xfrm>
            <a:off x="8153210" y="5145558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96</a:t>
            </a:r>
            <a:endParaRPr lang="en-GB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37" name="TextBox 88"/>
          <p:cNvSpPr txBox="1">
            <a:spLocks noChangeArrowheads="1"/>
          </p:cNvSpPr>
          <p:nvPr/>
        </p:nvSpPr>
        <p:spPr bwMode="auto">
          <a:xfrm>
            <a:off x="5748373" y="5456379"/>
            <a:ext cx="21194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Time on Study (weeks)</a:t>
            </a:r>
            <a:endParaRPr lang="en-GB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38" name="TextBox 89"/>
          <p:cNvSpPr txBox="1">
            <a:spLocks noChangeArrowheads="1"/>
          </p:cNvSpPr>
          <p:nvPr/>
        </p:nvSpPr>
        <p:spPr bwMode="auto">
          <a:xfrm>
            <a:off x="4939106" y="4901500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0</a:t>
            </a:r>
            <a:endParaRPr lang="en-GB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39" name="Freeform 338"/>
          <p:cNvSpPr/>
          <p:nvPr/>
        </p:nvSpPr>
        <p:spPr>
          <a:xfrm flipH="1">
            <a:off x="5243795" y="2024084"/>
            <a:ext cx="0" cy="3060000"/>
          </a:xfrm>
          <a:custGeom>
            <a:avLst/>
            <a:gdLst>
              <a:gd name="connsiteX0" fmla="*/ 0 w 12700"/>
              <a:gd name="connsiteY0" fmla="*/ 0 h 3371850"/>
              <a:gd name="connsiteX1" fmla="*/ 12700 w 12700"/>
              <a:gd name="connsiteY1" fmla="*/ 3371850 h 337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00" h="3371850">
                <a:moveTo>
                  <a:pt x="0" y="0"/>
                </a:moveTo>
                <a:cubicBezTo>
                  <a:pt x="4233" y="1123950"/>
                  <a:pt x="8467" y="2247900"/>
                  <a:pt x="12700" y="3371850"/>
                </a:cubicBez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GB" b="1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40" name="TextBox 97"/>
          <p:cNvSpPr txBox="1">
            <a:spLocks noChangeArrowheads="1"/>
          </p:cNvSpPr>
          <p:nvPr/>
        </p:nvSpPr>
        <p:spPr bwMode="auto">
          <a:xfrm>
            <a:off x="5036947" y="5145558"/>
            <a:ext cx="423514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kern="0" dirty="0" smtClean="0">
                <a:solidFill>
                  <a:srgbClr val="000000"/>
                </a:solidFill>
                <a:cs typeface="Arial" pitchFamily="34" charset="0"/>
              </a:rPr>
              <a:t>BL</a:t>
            </a:r>
            <a:endParaRPr lang="en-GB" sz="1400" b="1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41" name="Rectangle 99"/>
          <p:cNvSpPr>
            <a:spLocks noChangeArrowheads="1"/>
          </p:cNvSpPr>
          <p:nvPr/>
        </p:nvSpPr>
        <p:spPr bwMode="auto">
          <a:xfrm>
            <a:off x="4834629" y="1513316"/>
            <a:ext cx="39469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600" b="1" kern="0" dirty="0" smtClean="0">
                <a:solidFill>
                  <a:srgbClr val="005CAB"/>
                </a:solidFill>
                <a:cs typeface="Arial" pitchFamily="34" charset="0"/>
              </a:rPr>
              <a:t>Εξέλιξη της αναπηρίας (24</a:t>
            </a:r>
            <a:r>
              <a:rPr lang="en-GB" sz="1600" b="1" kern="0" dirty="0" smtClean="0">
                <a:solidFill>
                  <a:srgbClr val="005CAB"/>
                </a:solidFill>
                <a:cs typeface="Arial" pitchFamily="34" charset="0"/>
              </a:rPr>
              <a:t>-</a:t>
            </a:r>
            <a:r>
              <a:rPr lang="el-GR" sz="1600" b="1" kern="0" dirty="0" smtClean="0">
                <a:solidFill>
                  <a:srgbClr val="005CAB"/>
                </a:solidFill>
                <a:cs typeface="Arial" pitchFamily="34" charset="0"/>
              </a:rPr>
              <a:t>εβδομάδες)</a:t>
            </a:r>
            <a:endParaRPr lang="en-GB" sz="1600" b="1" dirty="0">
              <a:solidFill>
                <a:srgbClr val="005CAB"/>
              </a:solidFill>
              <a:cs typeface="Arial" pitchFamily="34" charset="0"/>
            </a:endParaRPr>
          </a:p>
        </p:txBody>
      </p:sp>
      <p:sp>
        <p:nvSpPr>
          <p:cNvPr id="342" name="Rectangle 109"/>
          <p:cNvSpPr>
            <a:spLocks noChangeArrowheads="1"/>
          </p:cNvSpPr>
          <p:nvPr/>
        </p:nvSpPr>
        <p:spPr bwMode="auto">
          <a:xfrm>
            <a:off x="7904123" y="4104074"/>
            <a:ext cx="625492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tabLst>
                <a:tab pos="114300" algn="l"/>
                <a:tab pos="1543050" algn="l"/>
              </a:tabLst>
            </a:pP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0.104</a:t>
            </a:r>
            <a:r>
              <a:rPr lang="en-US" sz="1200" b="1" baseline="30000" dirty="0" smtClean="0">
                <a:solidFill>
                  <a:srgbClr val="000000"/>
                </a:solidFill>
                <a:cs typeface="Arial" pitchFamily="34" charset="0"/>
              </a:rPr>
              <a:t>‡</a:t>
            </a:r>
            <a:endParaRPr lang="en-US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43" name="Rectangle 110"/>
          <p:cNvSpPr>
            <a:spLocks noChangeArrowheads="1"/>
          </p:cNvSpPr>
          <p:nvPr/>
        </p:nvSpPr>
        <p:spPr bwMode="auto">
          <a:xfrm>
            <a:off x="7904123" y="3732068"/>
            <a:ext cx="625492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tabLst>
                <a:tab pos="114300" algn="l"/>
                <a:tab pos="1543050" algn="l"/>
              </a:tabLst>
            </a:pP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0.105</a:t>
            </a:r>
            <a:r>
              <a:rPr lang="en-US" sz="1200" b="1" baseline="30000" dirty="0" smtClean="0">
                <a:solidFill>
                  <a:srgbClr val="000000"/>
                </a:solidFill>
                <a:cs typeface="Arial" pitchFamily="34" charset="0"/>
              </a:rPr>
              <a:t>‡</a:t>
            </a:r>
            <a:endParaRPr lang="en-US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44" name="Rectangle 111"/>
          <p:cNvSpPr>
            <a:spLocks noChangeArrowheads="1"/>
          </p:cNvSpPr>
          <p:nvPr/>
        </p:nvSpPr>
        <p:spPr bwMode="auto">
          <a:xfrm>
            <a:off x="7904123" y="3321190"/>
            <a:ext cx="625492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tabLst>
                <a:tab pos="114300" algn="l"/>
                <a:tab pos="1543050" algn="l"/>
              </a:tabLst>
            </a:pP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0.148</a:t>
            </a:r>
            <a:r>
              <a:rPr lang="en-US" sz="1200" b="1" baseline="30000" dirty="0" smtClean="0">
                <a:solidFill>
                  <a:srgbClr val="000000"/>
                </a:solidFill>
                <a:cs typeface="Arial" pitchFamily="34" charset="0"/>
              </a:rPr>
              <a:t>‡</a:t>
            </a:r>
            <a:endParaRPr lang="en-US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45" name="TextBox 113"/>
          <p:cNvSpPr txBox="1">
            <a:spLocks noChangeArrowheads="1"/>
          </p:cNvSpPr>
          <p:nvPr/>
        </p:nvSpPr>
        <p:spPr bwMode="auto">
          <a:xfrm>
            <a:off x="5257430" y="1975141"/>
            <a:ext cx="3569070" cy="5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tabLst>
                <a:tab pos="114300" algn="l"/>
                <a:tab pos="1543050" algn="l"/>
              </a:tabLst>
            </a:pP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DMF bid=</a:t>
            </a:r>
            <a:r>
              <a:rPr lang="en-US" sz="1200" b="1" dirty="0" smtClean="0">
                <a:solidFill>
                  <a:srgbClr val="FF0000"/>
                </a:solidFill>
                <a:cs typeface="Arial" pitchFamily="34" charset="0"/>
              </a:rPr>
              <a:t>29% </a:t>
            </a: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risk reduction, </a:t>
            </a:r>
            <a:r>
              <a:rPr lang="en-US" sz="1200" b="1" i="1" dirty="0" smtClean="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=0.0278</a:t>
            </a:r>
            <a:r>
              <a:rPr lang="en-US" sz="1200" b="1" baseline="30000" dirty="0" smtClean="0">
                <a:solidFill>
                  <a:srgbClr val="000000"/>
                </a:solidFill>
                <a:cs typeface="Arial" pitchFamily="34" charset="0"/>
              </a:rPr>
              <a:t>†</a:t>
            </a:r>
            <a:endParaRPr lang="en-US" sz="12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>
              <a:spcAft>
                <a:spcPts val="300"/>
              </a:spcAft>
              <a:tabLst>
                <a:tab pos="114300" algn="l"/>
                <a:tab pos="1543050" algn="l"/>
              </a:tabLst>
            </a:pP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DMF tid=</a:t>
            </a:r>
            <a:r>
              <a:rPr lang="en-US" sz="1200" b="1" dirty="0" smtClean="0">
                <a:solidFill>
                  <a:srgbClr val="FF0000"/>
                </a:solidFill>
                <a:cs typeface="Arial" pitchFamily="34" charset="0"/>
              </a:rPr>
              <a:t>32%</a:t>
            </a: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 risk reduction, </a:t>
            </a:r>
            <a:r>
              <a:rPr lang="en-US" sz="1200" b="1" i="1" dirty="0" smtClean="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=0.0177</a:t>
            </a:r>
            <a:r>
              <a:rPr lang="en-US" sz="1200" b="1" baseline="30000" dirty="0" smtClean="0">
                <a:solidFill>
                  <a:srgbClr val="000000"/>
                </a:solidFill>
                <a:cs typeface="Arial" pitchFamily="34" charset="0"/>
              </a:rPr>
              <a:t>†</a:t>
            </a:r>
            <a:endParaRPr lang="en-US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46" name="TextBox 114"/>
          <p:cNvSpPr txBox="1">
            <a:spLocks noChangeArrowheads="1"/>
          </p:cNvSpPr>
          <p:nvPr/>
        </p:nvSpPr>
        <p:spPr bwMode="auto">
          <a:xfrm>
            <a:off x="4782089" y="3941820"/>
            <a:ext cx="4331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0.1</a:t>
            </a:r>
            <a:endParaRPr lang="en-GB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5" name="Group 90"/>
          <p:cNvGrpSpPr/>
          <p:nvPr/>
        </p:nvGrpSpPr>
        <p:grpSpPr>
          <a:xfrm>
            <a:off x="5386566" y="2697390"/>
            <a:ext cx="1191374" cy="689379"/>
            <a:chOff x="6750424" y="4212522"/>
            <a:chExt cx="1191374" cy="689379"/>
          </a:xfrm>
        </p:grpSpPr>
        <p:grpSp>
          <p:nvGrpSpPr>
            <p:cNvPr id="6" name="Group 35"/>
            <p:cNvGrpSpPr/>
            <p:nvPr/>
          </p:nvGrpSpPr>
          <p:grpSpPr>
            <a:xfrm>
              <a:off x="6750424" y="4212522"/>
              <a:ext cx="1172138" cy="276999"/>
              <a:chOff x="6750424" y="4212522"/>
              <a:chExt cx="1172138" cy="276999"/>
            </a:xfrm>
          </p:grpSpPr>
          <p:sp>
            <p:nvSpPr>
              <p:cNvPr id="355" name="Freeform 354"/>
              <p:cNvSpPr/>
              <p:nvPr/>
            </p:nvSpPr>
            <p:spPr>
              <a:xfrm>
                <a:off x="6750424" y="4351021"/>
                <a:ext cx="367552" cy="0"/>
              </a:xfrm>
              <a:custGeom>
                <a:avLst/>
                <a:gdLst>
                  <a:gd name="connsiteX0" fmla="*/ 0 w 367552"/>
                  <a:gd name="connsiteY0" fmla="*/ 0 h 0"/>
                  <a:gd name="connsiteX1" fmla="*/ 367552 w 367552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7552">
                    <a:moveTo>
                      <a:pt x="0" y="0"/>
                    </a:moveTo>
                    <a:lnTo>
                      <a:pt x="367552" y="0"/>
                    </a:lnTo>
                  </a:path>
                </a:pathLst>
              </a:custGeom>
              <a:noFill/>
              <a:ln w="28575" cap="flat" cmpd="sng" algn="ctr">
                <a:solidFill>
                  <a:srgbClr val="5F6A7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b="1" kern="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6" name="Rectangle 355"/>
              <p:cNvSpPr/>
              <p:nvPr/>
            </p:nvSpPr>
            <p:spPr>
              <a:xfrm>
                <a:off x="7147991" y="4212522"/>
                <a:ext cx="77457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b="1" kern="0" dirty="0" smtClean="0">
                    <a:solidFill>
                      <a:srgbClr val="000000"/>
                    </a:solidFill>
                    <a:cs typeface="Arial" pitchFamily="34" charset="0"/>
                  </a:rPr>
                  <a:t>Placebo</a:t>
                </a:r>
                <a:endParaRPr lang="en-GB" b="1" kern="0" dirty="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36"/>
            <p:cNvGrpSpPr/>
            <p:nvPr/>
          </p:nvGrpSpPr>
          <p:grpSpPr>
            <a:xfrm>
              <a:off x="6750424" y="4418712"/>
              <a:ext cx="1191374" cy="276999"/>
              <a:chOff x="6750424" y="4418712"/>
              <a:chExt cx="1191374" cy="276999"/>
            </a:xfrm>
          </p:grpSpPr>
          <p:sp>
            <p:nvSpPr>
              <p:cNvPr id="353" name="Freeform 352"/>
              <p:cNvSpPr/>
              <p:nvPr/>
            </p:nvSpPr>
            <p:spPr>
              <a:xfrm>
                <a:off x="6750424" y="4557211"/>
                <a:ext cx="367552" cy="0"/>
              </a:xfrm>
              <a:custGeom>
                <a:avLst/>
                <a:gdLst>
                  <a:gd name="connsiteX0" fmla="*/ 0 w 367552"/>
                  <a:gd name="connsiteY0" fmla="*/ 0 h 0"/>
                  <a:gd name="connsiteX1" fmla="*/ 367552 w 367552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7552">
                    <a:moveTo>
                      <a:pt x="0" y="0"/>
                    </a:moveTo>
                    <a:lnTo>
                      <a:pt x="367552" y="0"/>
                    </a:lnTo>
                  </a:path>
                </a:pathLst>
              </a:custGeom>
              <a:noFill/>
              <a:ln w="28575" cap="flat" cmpd="sng" algn="ctr">
                <a:solidFill>
                  <a:srgbClr val="78296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b="1" kern="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7147991" y="4418712"/>
                <a:ext cx="79380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b="1" kern="0" dirty="0" smtClean="0">
                    <a:solidFill>
                      <a:srgbClr val="000000"/>
                    </a:solidFill>
                    <a:cs typeface="Arial" pitchFamily="34" charset="0"/>
                  </a:rPr>
                  <a:t>DMF bid</a:t>
                </a:r>
                <a:endParaRPr lang="en-GB" b="1" kern="0" dirty="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" name="Group 37"/>
            <p:cNvGrpSpPr/>
            <p:nvPr/>
          </p:nvGrpSpPr>
          <p:grpSpPr>
            <a:xfrm>
              <a:off x="6750424" y="4624902"/>
              <a:ext cx="1148093" cy="276999"/>
              <a:chOff x="6750424" y="4624902"/>
              <a:chExt cx="1148093" cy="276999"/>
            </a:xfrm>
          </p:grpSpPr>
          <p:sp>
            <p:nvSpPr>
              <p:cNvPr id="351" name="Freeform 350"/>
              <p:cNvSpPr/>
              <p:nvPr/>
            </p:nvSpPr>
            <p:spPr>
              <a:xfrm>
                <a:off x="6750424" y="4763401"/>
                <a:ext cx="367552" cy="0"/>
              </a:xfrm>
              <a:custGeom>
                <a:avLst/>
                <a:gdLst>
                  <a:gd name="connsiteX0" fmla="*/ 0 w 367552"/>
                  <a:gd name="connsiteY0" fmla="*/ 0 h 0"/>
                  <a:gd name="connsiteX1" fmla="*/ 367552 w 367552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7552">
                    <a:moveTo>
                      <a:pt x="0" y="0"/>
                    </a:moveTo>
                    <a:lnTo>
                      <a:pt x="367552" y="0"/>
                    </a:lnTo>
                  </a:path>
                </a:pathLst>
              </a:custGeom>
              <a:noFill/>
              <a:ln w="28575" cap="flat" cmpd="sng" algn="ctr">
                <a:solidFill>
                  <a:srgbClr val="00A0D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b="1" kern="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7147991" y="4624902"/>
                <a:ext cx="7505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b="1" kern="0" dirty="0" smtClean="0">
                    <a:solidFill>
                      <a:srgbClr val="000000"/>
                    </a:solidFill>
                    <a:cs typeface="Arial" pitchFamily="34" charset="0"/>
                  </a:rPr>
                  <a:t>DMF tid</a:t>
                </a:r>
                <a:endParaRPr lang="en-GB" b="1" kern="0" dirty="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58" name="TextBox 41"/>
          <p:cNvSpPr txBox="1">
            <a:spLocks noChangeArrowheads="1"/>
          </p:cNvSpPr>
          <p:nvPr/>
        </p:nvSpPr>
        <p:spPr bwMode="auto">
          <a:xfrm rot="16200000">
            <a:off x="-1032055" y="3264754"/>
            <a:ext cx="29787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kern="0" dirty="0" smtClean="0">
                <a:solidFill>
                  <a:srgbClr val="000000"/>
                </a:solidFill>
                <a:cs typeface="Arial" pitchFamily="34" charset="0"/>
              </a:rPr>
              <a:t>Proportion of Subjects with</a:t>
            </a:r>
            <a:br>
              <a:rPr lang="en-US" sz="1400" b="1" kern="0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1400" b="1" kern="0" dirty="0" smtClean="0">
                <a:solidFill>
                  <a:srgbClr val="000000"/>
                </a:solidFill>
                <a:cs typeface="Arial" pitchFamily="34" charset="0"/>
              </a:rPr>
              <a:t>Sustained Disability Progression</a:t>
            </a:r>
            <a:endParaRPr lang="en-GB" sz="1400" b="1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59" name="Freeform 358"/>
          <p:cNvSpPr/>
          <p:nvPr/>
        </p:nvSpPr>
        <p:spPr>
          <a:xfrm>
            <a:off x="1098995" y="2811990"/>
            <a:ext cx="3133725" cy="2227263"/>
          </a:xfrm>
          <a:custGeom>
            <a:avLst/>
            <a:gdLst>
              <a:gd name="connsiteX0" fmla="*/ 5426382 w 5426382"/>
              <a:gd name="connsiteY0" fmla="*/ 0 h 2227747"/>
              <a:gd name="connsiteX1" fmla="*/ 5348711 w 5426382"/>
              <a:gd name="connsiteY1" fmla="*/ 0 h 2227747"/>
              <a:gd name="connsiteX2" fmla="*/ 5352241 w 5426382"/>
              <a:gd name="connsiteY2" fmla="*/ 109445 h 2227747"/>
              <a:gd name="connsiteX3" fmla="*/ 5274570 w 5426382"/>
              <a:gd name="connsiteY3" fmla="*/ 112976 h 2227747"/>
              <a:gd name="connsiteX4" fmla="*/ 5274570 w 5426382"/>
              <a:gd name="connsiteY4" fmla="*/ 127098 h 2227747"/>
              <a:gd name="connsiteX5" fmla="*/ 5098045 w 5426382"/>
              <a:gd name="connsiteY5" fmla="*/ 127098 h 2227747"/>
              <a:gd name="connsiteX6" fmla="*/ 5098045 w 5426382"/>
              <a:gd name="connsiteY6" fmla="*/ 148281 h 2227747"/>
              <a:gd name="connsiteX7" fmla="*/ 5020374 w 5426382"/>
              <a:gd name="connsiteY7" fmla="*/ 148281 h 2227747"/>
              <a:gd name="connsiteX8" fmla="*/ 5020374 w 5426382"/>
              <a:gd name="connsiteY8" fmla="*/ 176525 h 2227747"/>
              <a:gd name="connsiteX9" fmla="*/ 4960355 w 5426382"/>
              <a:gd name="connsiteY9" fmla="*/ 176525 h 2227747"/>
              <a:gd name="connsiteX10" fmla="*/ 4960355 w 5426382"/>
              <a:gd name="connsiteY10" fmla="*/ 201238 h 2227747"/>
              <a:gd name="connsiteX11" fmla="*/ 4910928 w 5426382"/>
              <a:gd name="connsiteY11" fmla="*/ 201238 h 2227747"/>
              <a:gd name="connsiteX12" fmla="*/ 4907398 w 5426382"/>
              <a:gd name="connsiteY12" fmla="*/ 225952 h 2227747"/>
              <a:gd name="connsiteX13" fmla="*/ 4695568 w 5426382"/>
              <a:gd name="connsiteY13" fmla="*/ 225952 h 2227747"/>
              <a:gd name="connsiteX14" fmla="*/ 4695568 w 5426382"/>
              <a:gd name="connsiteY14" fmla="*/ 367172 h 2227747"/>
              <a:gd name="connsiteX15" fmla="*/ 4568470 w 5426382"/>
              <a:gd name="connsiteY15" fmla="*/ 367172 h 2227747"/>
              <a:gd name="connsiteX16" fmla="*/ 4568470 w 5426382"/>
              <a:gd name="connsiteY16" fmla="*/ 384825 h 2227747"/>
              <a:gd name="connsiteX17" fmla="*/ 4504921 w 5426382"/>
              <a:gd name="connsiteY17" fmla="*/ 388355 h 2227747"/>
              <a:gd name="connsiteX18" fmla="*/ 4504921 w 5426382"/>
              <a:gd name="connsiteY18" fmla="*/ 406008 h 2227747"/>
              <a:gd name="connsiteX19" fmla="*/ 4331926 w 5426382"/>
              <a:gd name="connsiteY19" fmla="*/ 406008 h 2227747"/>
              <a:gd name="connsiteX20" fmla="*/ 4331926 w 5426382"/>
              <a:gd name="connsiteY20" fmla="*/ 427191 h 2227747"/>
              <a:gd name="connsiteX21" fmla="*/ 4155401 w 5426382"/>
              <a:gd name="connsiteY21" fmla="*/ 427191 h 2227747"/>
              <a:gd name="connsiteX22" fmla="*/ 4155401 w 5426382"/>
              <a:gd name="connsiteY22" fmla="*/ 448374 h 2227747"/>
              <a:gd name="connsiteX23" fmla="*/ 4067138 w 5426382"/>
              <a:gd name="connsiteY23" fmla="*/ 448374 h 2227747"/>
              <a:gd name="connsiteX24" fmla="*/ 4067138 w 5426382"/>
              <a:gd name="connsiteY24" fmla="*/ 473087 h 2227747"/>
              <a:gd name="connsiteX25" fmla="*/ 4024772 w 5426382"/>
              <a:gd name="connsiteY25" fmla="*/ 473087 h 2227747"/>
              <a:gd name="connsiteX26" fmla="*/ 4024772 w 5426382"/>
              <a:gd name="connsiteY26" fmla="*/ 540167 h 2227747"/>
              <a:gd name="connsiteX27" fmla="*/ 3989467 w 5426382"/>
              <a:gd name="connsiteY27" fmla="*/ 540167 h 2227747"/>
              <a:gd name="connsiteX28" fmla="*/ 3989467 w 5426382"/>
              <a:gd name="connsiteY28" fmla="*/ 589594 h 2227747"/>
              <a:gd name="connsiteX29" fmla="*/ 3961223 w 5426382"/>
              <a:gd name="connsiteY29" fmla="*/ 589594 h 2227747"/>
              <a:gd name="connsiteX30" fmla="*/ 3961223 w 5426382"/>
              <a:gd name="connsiteY30" fmla="*/ 610777 h 2227747"/>
              <a:gd name="connsiteX31" fmla="*/ 3692905 w 5426382"/>
              <a:gd name="connsiteY31" fmla="*/ 610777 h 2227747"/>
              <a:gd name="connsiteX32" fmla="*/ 3692905 w 5426382"/>
              <a:gd name="connsiteY32" fmla="*/ 646082 h 2227747"/>
              <a:gd name="connsiteX33" fmla="*/ 3438709 w 5426382"/>
              <a:gd name="connsiteY33" fmla="*/ 646082 h 2227747"/>
              <a:gd name="connsiteX34" fmla="*/ 3438709 w 5426382"/>
              <a:gd name="connsiteY34" fmla="*/ 677856 h 2227747"/>
              <a:gd name="connsiteX35" fmla="*/ 3353977 w 5426382"/>
              <a:gd name="connsiteY35" fmla="*/ 677856 h 2227747"/>
              <a:gd name="connsiteX36" fmla="*/ 3353977 w 5426382"/>
              <a:gd name="connsiteY36" fmla="*/ 946174 h 2227747"/>
              <a:gd name="connsiteX37" fmla="*/ 3262184 w 5426382"/>
              <a:gd name="connsiteY37" fmla="*/ 949705 h 2227747"/>
              <a:gd name="connsiteX38" fmla="*/ 3262184 w 5426382"/>
              <a:gd name="connsiteY38" fmla="*/ 963827 h 2227747"/>
              <a:gd name="connsiteX39" fmla="*/ 3128025 w 5426382"/>
              <a:gd name="connsiteY39" fmla="*/ 963827 h 2227747"/>
              <a:gd name="connsiteX40" fmla="*/ 3128025 w 5426382"/>
              <a:gd name="connsiteY40" fmla="*/ 992071 h 2227747"/>
              <a:gd name="connsiteX41" fmla="*/ 2838524 w 5426382"/>
              <a:gd name="connsiteY41" fmla="*/ 992071 h 2227747"/>
              <a:gd name="connsiteX42" fmla="*/ 2838524 w 5426382"/>
              <a:gd name="connsiteY42" fmla="*/ 1013254 h 2227747"/>
              <a:gd name="connsiteX43" fmla="*/ 2750261 w 5426382"/>
              <a:gd name="connsiteY43" fmla="*/ 1013254 h 2227747"/>
              <a:gd name="connsiteX44" fmla="*/ 2750261 w 5426382"/>
              <a:gd name="connsiteY44" fmla="*/ 1034437 h 2227747"/>
              <a:gd name="connsiteX45" fmla="*/ 2700834 w 5426382"/>
              <a:gd name="connsiteY45" fmla="*/ 1034437 h 2227747"/>
              <a:gd name="connsiteX46" fmla="*/ 2700834 w 5426382"/>
              <a:gd name="connsiteY46" fmla="*/ 1087394 h 2227747"/>
              <a:gd name="connsiteX47" fmla="*/ 2665529 w 5426382"/>
              <a:gd name="connsiteY47" fmla="*/ 1087394 h 2227747"/>
              <a:gd name="connsiteX48" fmla="*/ 2665529 w 5426382"/>
              <a:gd name="connsiteY48" fmla="*/ 1168596 h 2227747"/>
              <a:gd name="connsiteX49" fmla="*/ 2665529 w 5426382"/>
              <a:gd name="connsiteY49" fmla="*/ 1207432 h 2227747"/>
              <a:gd name="connsiteX50" fmla="*/ 2626694 w 5426382"/>
              <a:gd name="connsiteY50" fmla="*/ 1207432 h 2227747"/>
              <a:gd name="connsiteX51" fmla="*/ 2626694 w 5426382"/>
              <a:gd name="connsiteY51" fmla="*/ 1256859 h 2227747"/>
              <a:gd name="connsiteX52" fmla="*/ 2259521 w 5426382"/>
              <a:gd name="connsiteY52" fmla="*/ 1256859 h 2227747"/>
              <a:gd name="connsiteX53" fmla="*/ 2255991 w 5426382"/>
              <a:gd name="connsiteY53" fmla="*/ 1285103 h 2227747"/>
              <a:gd name="connsiteX54" fmla="*/ 2072405 w 5426382"/>
              <a:gd name="connsiteY54" fmla="*/ 1285103 h 2227747"/>
              <a:gd name="connsiteX55" fmla="*/ 2072405 w 5426382"/>
              <a:gd name="connsiteY55" fmla="*/ 1309816 h 2227747"/>
              <a:gd name="connsiteX56" fmla="*/ 2012386 w 5426382"/>
              <a:gd name="connsiteY56" fmla="*/ 1309816 h 2227747"/>
              <a:gd name="connsiteX57" fmla="*/ 2012386 w 5426382"/>
              <a:gd name="connsiteY57" fmla="*/ 1412201 h 2227747"/>
              <a:gd name="connsiteX58" fmla="*/ 1948837 w 5426382"/>
              <a:gd name="connsiteY58" fmla="*/ 1412201 h 2227747"/>
              <a:gd name="connsiteX59" fmla="*/ 1948837 w 5426382"/>
              <a:gd name="connsiteY59" fmla="*/ 1461628 h 2227747"/>
              <a:gd name="connsiteX60" fmla="*/ 1715824 w 5426382"/>
              <a:gd name="connsiteY60" fmla="*/ 1461628 h 2227747"/>
              <a:gd name="connsiteX61" fmla="*/ 1715824 w 5426382"/>
              <a:gd name="connsiteY61" fmla="*/ 1500463 h 2227747"/>
              <a:gd name="connsiteX62" fmla="*/ 1539299 w 5426382"/>
              <a:gd name="connsiteY62" fmla="*/ 1500463 h 2227747"/>
              <a:gd name="connsiteX63" fmla="*/ 1535769 w 5426382"/>
              <a:gd name="connsiteY63" fmla="*/ 1528707 h 2227747"/>
              <a:gd name="connsiteX64" fmla="*/ 1380426 w 5426382"/>
              <a:gd name="connsiteY64" fmla="*/ 1528707 h 2227747"/>
              <a:gd name="connsiteX65" fmla="*/ 1380426 w 5426382"/>
              <a:gd name="connsiteY65" fmla="*/ 1567543 h 2227747"/>
              <a:gd name="connsiteX66" fmla="*/ 1320408 w 5426382"/>
              <a:gd name="connsiteY66" fmla="*/ 1567543 h 2227747"/>
              <a:gd name="connsiteX67" fmla="*/ 1320408 w 5426382"/>
              <a:gd name="connsiteY67" fmla="*/ 1715824 h 2227747"/>
              <a:gd name="connsiteX68" fmla="*/ 1210962 w 5426382"/>
              <a:gd name="connsiteY68" fmla="*/ 1715824 h 2227747"/>
              <a:gd name="connsiteX69" fmla="*/ 1210962 w 5426382"/>
              <a:gd name="connsiteY69" fmla="*/ 1737007 h 2227747"/>
              <a:gd name="connsiteX70" fmla="*/ 1030907 w 5426382"/>
              <a:gd name="connsiteY70" fmla="*/ 1737007 h 2227747"/>
              <a:gd name="connsiteX71" fmla="*/ 1030907 w 5426382"/>
              <a:gd name="connsiteY71" fmla="*/ 1765251 h 2227747"/>
              <a:gd name="connsiteX72" fmla="*/ 872034 w 5426382"/>
              <a:gd name="connsiteY72" fmla="*/ 1765251 h 2227747"/>
              <a:gd name="connsiteX73" fmla="*/ 872034 w 5426382"/>
              <a:gd name="connsiteY73" fmla="*/ 1797025 h 2227747"/>
              <a:gd name="connsiteX74" fmla="*/ 691979 w 5426382"/>
              <a:gd name="connsiteY74" fmla="*/ 1797025 h 2227747"/>
              <a:gd name="connsiteX75" fmla="*/ 691979 w 5426382"/>
              <a:gd name="connsiteY75" fmla="*/ 1853513 h 2227747"/>
              <a:gd name="connsiteX76" fmla="*/ 660204 w 5426382"/>
              <a:gd name="connsiteY76" fmla="*/ 1857044 h 2227747"/>
              <a:gd name="connsiteX77" fmla="*/ 660204 w 5426382"/>
              <a:gd name="connsiteY77" fmla="*/ 2079465 h 2227747"/>
              <a:gd name="connsiteX78" fmla="*/ 550759 w 5426382"/>
              <a:gd name="connsiteY78" fmla="*/ 2079465 h 2227747"/>
              <a:gd name="connsiteX79" fmla="*/ 550759 w 5426382"/>
              <a:gd name="connsiteY79" fmla="*/ 2139484 h 2227747"/>
              <a:gd name="connsiteX80" fmla="*/ 434252 w 5426382"/>
              <a:gd name="connsiteY80" fmla="*/ 2139484 h 2227747"/>
              <a:gd name="connsiteX81" fmla="*/ 434252 w 5426382"/>
              <a:gd name="connsiteY81" fmla="*/ 2164198 h 2227747"/>
              <a:gd name="connsiteX82" fmla="*/ 254196 w 5426382"/>
              <a:gd name="connsiteY82" fmla="*/ 2164198 h 2227747"/>
              <a:gd name="connsiteX83" fmla="*/ 250666 w 5426382"/>
              <a:gd name="connsiteY83" fmla="*/ 2195972 h 2227747"/>
              <a:gd name="connsiteX84" fmla="*/ 134159 w 5426382"/>
              <a:gd name="connsiteY84" fmla="*/ 2195972 h 2227747"/>
              <a:gd name="connsiteX85" fmla="*/ 134159 w 5426382"/>
              <a:gd name="connsiteY85" fmla="*/ 2227747 h 2227747"/>
              <a:gd name="connsiteX86" fmla="*/ 0 w 5426382"/>
              <a:gd name="connsiteY86" fmla="*/ 2227747 h 222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5426382" h="2227747">
                <a:moveTo>
                  <a:pt x="5426382" y="0"/>
                </a:moveTo>
                <a:lnTo>
                  <a:pt x="5348711" y="0"/>
                </a:lnTo>
                <a:lnTo>
                  <a:pt x="5352241" y="109445"/>
                </a:lnTo>
                <a:lnTo>
                  <a:pt x="5274570" y="112976"/>
                </a:lnTo>
                <a:lnTo>
                  <a:pt x="5274570" y="127098"/>
                </a:lnTo>
                <a:lnTo>
                  <a:pt x="5098045" y="127098"/>
                </a:lnTo>
                <a:lnTo>
                  <a:pt x="5098045" y="148281"/>
                </a:lnTo>
                <a:lnTo>
                  <a:pt x="5020374" y="148281"/>
                </a:lnTo>
                <a:lnTo>
                  <a:pt x="5020374" y="176525"/>
                </a:lnTo>
                <a:lnTo>
                  <a:pt x="4960355" y="176525"/>
                </a:lnTo>
                <a:lnTo>
                  <a:pt x="4960355" y="201238"/>
                </a:lnTo>
                <a:lnTo>
                  <a:pt x="4910928" y="201238"/>
                </a:lnTo>
                <a:lnTo>
                  <a:pt x="4907398" y="225952"/>
                </a:lnTo>
                <a:lnTo>
                  <a:pt x="4695568" y="225952"/>
                </a:lnTo>
                <a:lnTo>
                  <a:pt x="4695568" y="367172"/>
                </a:lnTo>
                <a:lnTo>
                  <a:pt x="4568470" y="367172"/>
                </a:lnTo>
                <a:lnTo>
                  <a:pt x="4568470" y="384825"/>
                </a:lnTo>
                <a:lnTo>
                  <a:pt x="4504921" y="388355"/>
                </a:lnTo>
                <a:lnTo>
                  <a:pt x="4504921" y="406008"/>
                </a:lnTo>
                <a:lnTo>
                  <a:pt x="4331926" y="406008"/>
                </a:lnTo>
                <a:lnTo>
                  <a:pt x="4331926" y="427191"/>
                </a:lnTo>
                <a:lnTo>
                  <a:pt x="4155401" y="427191"/>
                </a:lnTo>
                <a:lnTo>
                  <a:pt x="4155401" y="448374"/>
                </a:lnTo>
                <a:lnTo>
                  <a:pt x="4067138" y="448374"/>
                </a:lnTo>
                <a:lnTo>
                  <a:pt x="4067138" y="473087"/>
                </a:lnTo>
                <a:lnTo>
                  <a:pt x="4024772" y="473087"/>
                </a:lnTo>
                <a:lnTo>
                  <a:pt x="4024772" y="540167"/>
                </a:lnTo>
                <a:lnTo>
                  <a:pt x="3989467" y="540167"/>
                </a:lnTo>
                <a:lnTo>
                  <a:pt x="3989467" y="589594"/>
                </a:lnTo>
                <a:lnTo>
                  <a:pt x="3961223" y="589594"/>
                </a:lnTo>
                <a:lnTo>
                  <a:pt x="3961223" y="610777"/>
                </a:lnTo>
                <a:lnTo>
                  <a:pt x="3692905" y="610777"/>
                </a:lnTo>
                <a:lnTo>
                  <a:pt x="3692905" y="646082"/>
                </a:lnTo>
                <a:lnTo>
                  <a:pt x="3438709" y="646082"/>
                </a:lnTo>
                <a:lnTo>
                  <a:pt x="3438709" y="677856"/>
                </a:lnTo>
                <a:lnTo>
                  <a:pt x="3353977" y="677856"/>
                </a:lnTo>
                <a:lnTo>
                  <a:pt x="3353977" y="946174"/>
                </a:lnTo>
                <a:lnTo>
                  <a:pt x="3262184" y="949705"/>
                </a:lnTo>
                <a:lnTo>
                  <a:pt x="3262184" y="963827"/>
                </a:lnTo>
                <a:lnTo>
                  <a:pt x="3128025" y="963827"/>
                </a:lnTo>
                <a:lnTo>
                  <a:pt x="3128025" y="992071"/>
                </a:lnTo>
                <a:lnTo>
                  <a:pt x="2838524" y="992071"/>
                </a:lnTo>
                <a:lnTo>
                  <a:pt x="2838524" y="1013254"/>
                </a:lnTo>
                <a:lnTo>
                  <a:pt x="2750261" y="1013254"/>
                </a:lnTo>
                <a:lnTo>
                  <a:pt x="2750261" y="1034437"/>
                </a:lnTo>
                <a:lnTo>
                  <a:pt x="2700834" y="1034437"/>
                </a:lnTo>
                <a:lnTo>
                  <a:pt x="2700834" y="1087394"/>
                </a:lnTo>
                <a:lnTo>
                  <a:pt x="2665529" y="1087394"/>
                </a:lnTo>
                <a:lnTo>
                  <a:pt x="2665529" y="1168596"/>
                </a:lnTo>
                <a:lnTo>
                  <a:pt x="2665529" y="1207432"/>
                </a:lnTo>
                <a:lnTo>
                  <a:pt x="2626694" y="1207432"/>
                </a:lnTo>
                <a:lnTo>
                  <a:pt x="2626694" y="1256859"/>
                </a:lnTo>
                <a:lnTo>
                  <a:pt x="2259521" y="1256859"/>
                </a:lnTo>
                <a:lnTo>
                  <a:pt x="2255991" y="1285103"/>
                </a:lnTo>
                <a:lnTo>
                  <a:pt x="2072405" y="1285103"/>
                </a:lnTo>
                <a:lnTo>
                  <a:pt x="2072405" y="1309816"/>
                </a:lnTo>
                <a:lnTo>
                  <a:pt x="2012386" y="1309816"/>
                </a:lnTo>
                <a:lnTo>
                  <a:pt x="2012386" y="1412201"/>
                </a:lnTo>
                <a:lnTo>
                  <a:pt x="1948837" y="1412201"/>
                </a:lnTo>
                <a:lnTo>
                  <a:pt x="1948837" y="1461628"/>
                </a:lnTo>
                <a:lnTo>
                  <a:pt x="1715824" y="1461628"/>
                </a:lnTo>
                <a:lnTo>
                  <a:pt x="1715824" y="1500463"/>
                </a:lnTo>
                <a:lnTo>
                  <a:pt x="1539299" y="1500463"/>
                </a:lnTo>
                <a:lnTo>
                  <a:pt x="1535769" y="1528707"/>
                </a:lnTo>
                <a:lnTo>
                  <a:pt x="1380426" y="1528707"/>
                </a:lnTo>
                <a:lnTo>
                  <a:pt x="1380426" y="1567543"/>
                </a:lnTo>
                <a:lnTo>
                  <a:pt x="1320408" y="1567543"/>
                </a:lnTo>
                <a:lnTo>
                  <a:pt x="1320408" y="1715824"/>
                </a:lnTo>
                <a:lnTo>
                  <a:pt x="1210962" y="1715824"/>
                </a:lnTo>
                <a:lnTo>
                  <a:pt x="1210962" y="1737007"/>
                </a:lnTo>
                <a:lnTo>
                  <a:pt x="1030907" y="1737007"/>
                </a:lnTo>
                <a:lnTo>
                  <a:pt x="1030907" y="1765251"/>
                </a:lnTo>
                <a:lnTo>
                  <a:pt x="872034" y="1765251"/>
                </a:lnTo>
                <a:lnTo>
                  <a:pt x="872034" y="1797025"/>
                </a:lnTo>
                <a:lnTo>
                  <a:pt x="691979" y="1797025"/>
                </a:lnTo>
                <a:lnTo>
                  <a:pt x="691979" y="1853513"/>
                </a:lnTo>
                <a:lnTo>
                  <a:pt x="660204" y="1857044"/>
                </a:lnTo>
                <a:lnTo>
                  <a:pt x="660204" y="2079465"/>
                </a:lnTo>
                <a:lnTo>
                  <a:pt x="550759" y="2079465"/>
                </a:lnTo>
                <a:lnTo>
                  <a:pt x="550759" y="2139484"/>
                </a:lnTo>
                <a:lnTo>
                  <a:pt x="434252" y="2139484"/>
                </a:lnTo>
                <a:lnTo>
                  <a:pt x="434252" y="2164198"/>
                </a:lnTo>
                <a:lnTo>
                  <a:pt x="254196" y="2164198"/>
                </a:lnTo>
                <a:lnTo>
                  <a:pt x="250666" y="2195972"/>
                </a:lnTo>
                <a:lnTo>
                  <a:pt x="134159" y="2195972"/>
                </a:lnTo>
                <a:lnTo>
                  <a:pt x="134159" y="2227747"/>
                </a:lnTo>
                <a:lnTo>
                  <a:pt x="0" y="2227747"/>
                </a:lnTo>
              </a:path>
            </a:pathLst>
          </a:custGeom>
          <a:noFill/>
          <a:ln w="28575" cap="flat" cmpd="sng" algn="ctr">
            <a:solidFill>
              <a:srgbClr val="5F6A72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GB" b="1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60" name="Freeform 359"/>
          <p:cNvSpPr/>
          <p:nvPr/>
        </p:nvSpPr>
        <p:spPr>
          <a:xfrm>
            <a:off x="1026566" y="5051962"/>
            <a:ext cx="3276000" cy="0"/>
          </a:xfrm>
          <a:custGeom>
            <a:avLst/>
            <a:gdLst>
              <a:gd name="connsiteX0" fmla="*/ 0 w 6324600"/>
              <a:gd name="connsiteY0" fmla="*/ 0 h 12700"/>
              <a:gd name="connsiteX1" fmla="*/ 6324600 w 6324600"/>
              <a:gd name="connsiteY1" fmla="*/ 1270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24600" h="12700">
                <a:moveTo>
                  <a:pt x="0" y="0"/>
                </a:moveTo>
                <a:lnTo>
                  <a:pt x="6324600" y="127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GB" b="1" kern="0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361" name="Straight Connector 360"/>
          <p:cNvCxnSpPr/>
          <p:nvPr/>
        </p:nvCxnSpPr>
        <p:spPr>
          <a:xfrm rot="5400000">
            <a:off x="2584892" y="5097999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362" name="Straight Connector 361"/>
          <p:cNvCxnSpPr/>
          <p:nvPr/>
        </p:nvCxnSpPr>
        <p:spPr>
          <a:xfrm rot="5400000">
            <a:off x="2197542" y="5097999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363" name="Straight Connector 362"/>
          <p:cNvCxnSpPr/>
          <p:nvPr/>
        </p:nvCxnSpPr>
        <p:spPr>
          <a:xfrm rot="5400000">
            <a:off x="1811780" y="5097999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364" name="Straight Connector 363"/>
          <p:cNvCxnSpPr/>
          <p:nvPr/>
        </p:nvCxnSpPr>
        <p:spPr>
          <a:xfrm rot="5400000">
            <a:off x="1424430" y="5097999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365" name="Straight Connector 364"/>
          <p:cNvCxnSpPr/>
          <p:nvPr/>
        </p:nvCxnSpPr>
        <p:spPr>
          <a:xfrm rot="5400000">
            <a:off x="1054199" y="5099245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366" name="Straight Connector 365"/>
          <p:cNvCxnSpPr/>
          <p:nvPr/>
        </p:nvCxnSpPr>
        <p:spPr>
          <a:xfrm rot="5400000">
            <a:off x="2970655" y="5097999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367" name="Straight Connector 366"/>
          <p:cNvCxnSpPr/>
          <p:nvPr/>
        </p:nvCxnSpPr>
        <p:spPr>
          <a:xfrm rot="5400000">
            <a:off x="4131117" y="5097999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368" name="Straight Connector 367"/>
          <p:cNvCxnSpPr/>
          <p:nvPr/>
        </p:nvCxnSpPr>
        <p:spPr>
          <a:xfrm rot="5400000">
            <a:off x="3745355" y="5097999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369" name="Straight Connector 368"/>
          <p:cNvCxnSpPr/>
          <p:nvPr/>
        </p:nvCxnSpPr>
        <p:spPr>
          <a:xfrm rot="5400000">
            <a:off x="3358005" y="5097999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370" name="Straight Connector 369"/>
          <p:cNvCxnSpPr/>
          <p:nvPr/>
        </p:nvCxnSpPr>
        <p:spPr>
          <a:xfrm rot="10800000">
            <a:off x="1037789" y="2049202"/>
            <a:ext cx="4445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371" name="Straight Connector 370"/>
          <p:cNvCxnSpPr/>
          <p:nvPr/>
        </p:nvCxnSpPr>
        <p:spPr>
          <a:xfrm rot="10800000">
            <a:off x="1037789" y="3050914"/>
            <a:ext cx="4445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372" name="Straight Connector 371"/>
          <p:cNvCxnSpPr/>
          <p:nvPr/>
        </p:nvCxnSpPr>
        <p:spPr>
          <a:xfrm rot="10800000">
            <a:off x="1037789" y="4051039"/>
            <a:ext cx="4445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373" name="TextBox 25"/>
          <p:cNvSpPr txBox="1">
            <a:spLocks noChangeArrowheads="1"/>
          </p:cNvSpPr>
          <p:nvPr/>
        </p:nvSpPr>
        <p:spPr bwMode="auto">
          <a:xfrm>
            <a:off x="1272032" y="5134512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kern="0" dirty="0" smtClean="0">
                <a:solidFill>
                  <a:srgbClr val="000000"/>
                </a:solidFill>
                <a:cs typeface="Arial" pitchFamily="34" charset="0"/>
              </a:rPr>
              <a:t>12</a:t>
            </a:r>
            <a:endParaRPr lang="en-GB" sz="1400" b="1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74" name="TextBox 26"/>
          <p:cNvSpPr txBox="1">
            <a:spLocks noChangeArrowheads="1"/>
          </p:cNvSpPr>
          <p:nvPr/>
        </p:nvSpPr>
        <p:spPr bwMode="auto">
          <a:xfrm>
            <a:off x="1657795" y="5134512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kern="0" dirty="0" smtClean="0">
                <a:solidFill>
                  <a:srgbClr val="000000"/>
                </a:solidFill>
                <a:cs typeface="Arial" pitchFamily="34" charset="0"/>
              </a:rPr>
              <a:t>24</a:t>
            </a:r>
            <a:endParaRPr lang="en-GB" sz="1400" b="1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75" name="TextBox 27"/>
          <p:cNvSpPr txBox="1">
            <a:spLocks noChangeArrowheads="1"/>
          </p:cNvSpPr>
          <p:nvPr/>
        </p:nvSpPr>
        <p:spPr bwMode="auto">
          <a:xfrm>
            <a:off x="2049907" y="5134512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kern="0" dirty="0" smtClean="0">
                <a:solidFill>
                  <a:srgbClr val="000000"/>
                </a:solidFill>
                <a:cs typeface="Arial" pitchFamily="34" charset="0"/>
              </a:rPr>
              <a:t>36</a:t>
            </a:r>
            <a:endParaRPr lang="en-GB" sz="1400" b="1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76" name="TextBox 28"/>
          <p:cNvSpPr txBox="1">
            <a:spLocks noChangeArrowheads="1"/>
          </p:cNvSpPr>
          <p:nvPr/>
        </p:nvSpPr>
        <p:spPr bwMode="auto">
          <a:xfrm>
            <a:off x="2434082" y="5134512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kern="0" dirty="0" smtClean="0">
                <a:solidFill>
                  <a:srgbClr val="000000"/>
                </a:solidFill>
                <a:cs typeface="Arial" pitchFamily="34" charset="0"/>
              </a:rPr>
              <a:t>48</a:t>
            </a:r>
            <a:endParaRPr lang="en-GB" sz="1400" b="1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77" name="TextBox 29"/>
          <p:cNvSpPr txBox="1">
            <a:spLocks noChangeArrowheads="1"/>
          </p:cNvSpPr>
          <p:nvPr/>
        </p:nvSpPr>
        <p:spPr bwMode="auto">
          <a:xfrm>
            <a:off x="2819845" y="5134512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kern="0" dirty="0" smtClean="0">
                <a:solidFill>
                  <a:srgbClr val="000000"/>
                </a:solidFill>
                <a:cs typeface="Arial" pitchFamily="34" charset="0"/>
              </a:rPr>
              <a:t>60</a:t>
            </a:r>
            <a:endParaRPr lang="en-GB" sz="1400" b="1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78" name="TextBox 30"/>
          <p:cNvSpPr txBox="1">
            <a:spLocks noChangeArrowheads="1"/>
          </p:cNvSpPr>
          <p:nvPr/>
        </p:nvSpPr>
        <p:spPr bwMode="auto">
          <a:xfrm>
            <a:off x="3204020" y="5134512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kern="0" dirty="0" smtClean="0">
                <a:solidFill>
                  <a:srgbClr val="000000"/>
                </a:solidFill>
                <a:cs typeface="Arial" pitchFamily="34" charset="0"/>
              </a:rPr>
              <a:t>72</a:t>
            </a:r>
            <a:endParaRPr lang="en-GB" sz="1400" b="1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79" name="TextBox 31"/>
          <p:cNvSpPr txBox="1">
            <a:spLocks noChangeArrowheads="1"/>
          </p:cNvSpPr>
          <p:nvPr/>
        </p:nvSpPr>
        <p:spPr bwMode="auto">
          <a:xfrm>
            <a:off x="3592957" y="5134512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kern="0" dirty="0" smtClean="0">
                <a:solidFill>
                  <a:srgbClr val="000000"/>
                </a:solidFill>
                <a:cs typeface="Arial" pitchFamily="34" charset="0"/>
              </a:rPr>
              <a:t>84</a:t>
            </a:r>
            <a:endParaRPr lang="en-GB" sz="1400" b="1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0" name="TextBox 32"/>
          <p:cNvSpPr txBox="1">
            <a:spLocks noChangeArrowheads="1"/>
          </p:cNvSpPr>
          <p:nvPr/>
        </p:nvSpPr>
        <p:spPr bwMode="auto">
          <a:xfrm>
            <a:off x="3978720" y="5134512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kern="0" dirty="0" smtClean="0">
                <a:solidFill>
                  <a:srgbClr val="000000"/>
                </a:solidFill>
                <a:cs typeface="Arial" pitchFamily="34" charset="0"/>
              </a:rPr>
              <a:t>96</a:t>
            </a:r>
            <a:endParaRPr lang="en-GB" sz="1400" b="1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1" name="TextBox 33"/>
          <p:cNvSpPr txBox="1">
            <a:spLocks noChangeArrowheads="1"/>
          </p:cNvSpPr>
          <p:nvPr/>
        </p:nvSpPr>
        <p:spPr bwMode="auto">
          <a:xfrm>
            <a:off x="1573926" y="5444347"/>
            <a:ext cx="21194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kern="0" dirty="0" smtClean="0">
                <a:solidFill>
                  <a:srgbClr val="000000"/>
                </a:solidFill>
                <a:cs typeface="Arial" pitchFamily="34" charset="0"/>
              </a:rPr>
              <a:t>Time on Study (weeks)</a:t>
            </a:r>
            <a:endParaRPr lang="en-GB" sz="1400" b="1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2" name="TextBox 34"/>
          <p:cNvSpPr txBox="1">
            <a:spLocks noChangeArrowheads="1"/>
          </p:cNvSpPr>
          <p:nvPr/>
        </p:nvSpPr>
        <p:spPr bwMode="auto">
          <a:xfrm>
            <a:off x="769161" y="4898764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 kern="0" dirty="0" smtClean="0">
                <a:solidFill>
                  <a:srgbClr val="000000"/>
                </a:solidFill>
                <a:cs typeface="Arial" pitchFamily="34" charset="0"/>
              </a:rPr>
              <a:t>0</a:t>
            </a:r>
            <a:endParaRPr lang="en-GB" sz="1400" b="1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3" name="TextBox 36"/>
          <p:cNvSpPr txBox="1">
            <a:spLocks noChangeArrowheads="1"/>
          </p:cNvSpPr>
          <p:nvPr/>
        </p:nvSpPr>
        <p:spPr bwMode="auto">
          <a:xfrm>
            <a:off x="628470" y="3900227"/>
            <a:ext cx="433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 kern="0" dirty="0" smtClean="0">
                <a:solidFill>
                  <a:srgbClr val="000000"/>
                </a:solidFill>
                <a:cs typeface="Arial" pitchFamily="34" charset="0"/>
              </a:rPr>
              <a:t>0.1</a:t>
            </a:r>
            <a:endParaRPr lang="en-GB" sz="1400" b="1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4" name="TextBox 38"/>
          <p:cNvSpPr txBox="1">
            <a:spLocks noChangeArrowheads="1"/>
          </p:cNvSpPr>
          <p:nvPr/>
        </p:nvSpPr>
        <p:spPr bwMode="auto">
          <a:xfrm>
            <a:off x="628470" y="2903277"/>
            <a:ext cx="433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 kern="0" dirty="0" smtClean="0">
                <a:solidFill>
                  <a:srgbClr val="000000"/>
                </a:solidFill>
                <a:cs typeface="Arial" pitchFamily="34" charset="0"/>
              </a:rPr>
              <a:t>0.2</a:t>
            </a:r>
            <a:endParaRPr lang="en-GB" sz="1400" b="1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5" name="TextBox 39"/>
          <p:cNvSpPr txBox="1">
            <a:spLocks noChangeArrowheads="1"/>
          </p:cNvSpPr>
          <p:nvPr/>
        </p:nvSpPr>
        <p:spPr bwMode="auto">
          <a:xfrm>
            <a:off x="628470" y="1904739"/>
            <a:ext cx="433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 kern="0" dirty="0" smtClean="0">
                <a:solidFill>
                  <a:srgbClr val="000000"/>
                </a:solidFill>
                <a:cs typeface="Arial" pitchFamily="34" charset="0"/>
              </a:rPr>
              <a:t>0.3</a:t>
            </a:r>
            <a:endParaRPr lang="en-GB" sz="1400" b="1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6" name="Freeform 385"/>
          <p:cNvSpPr/>
          <p:nvPr/>
        </p:nvSpPr>
        <p:spPr>
          <a:xfrm flipH="1">
            <a:off x="1090737" y="1985157"/>
            <a:ext cx="0" cy="3060000"/>
          </a:xfrm>
          <a:custGeom>
            <a:avLst/>
            <a:gdLst>
              <a:gd name="connsiteX0" fmla="*/ 0 w 12700"/>
              <a:gd name="connsiteY0" fmla="*/ 0 h 3371850"/>
              <a:gd name="connsiteX1" fmla="*/ 12700 w 12700"/>
              <a:gd name="connsiteY1" fmla="*/ 3371850 h 337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00" h="3371850">
                <a:moveTo>
                  <a:pt x="0" y="0"/>
                </a:moveTo>
                <a:cubicBezTo>
                  <a:pt x="4233" y="1123950"/>
                  <a:pt x="8467" y="2247900"/>
                  <a:pt x="12700" y="3371850"/>
                </a:cubicBez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GB" b="1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7" name="Freeform 386"/>
          <p:cNvSpPr/>
          <p:nvPr/>
        </p:nvSpPr>
        <p:spPr>
          <a:xfrm>
            <a:off x="1472057" y="3591453"/>
            <a:ext cx="2740025" cy="1185862"/>
          </a:xfrm>
          <a:custGeom>
            <a:avLst/>
            <a:gdLst>
              <a:gd name="connsiteX0" fmla="*/ 4744995 w 4744995"/>
              <a:gd name="connsiteY0" fmla="*/ 0 h 1186248"/>
              <a:gd name="connsiteX1" fmla="*/ 4674385 w 4744995"/>
              <a:gd name="connsiteY1" fmla="*/ 0 h 1186248"/>
              <a:gd name="connsiteX2" fmla="*/ 4674385 w 4744995"/>
              <a:gd name="connsiteY2" fmla="*/ 42366 h 1186248"/>
              <a:gd name="connsiteX3" fmla="*/ 4257785 w 4744995"/>
              <a:gd name="connsiteY3" fmla="*/ 42366 h 1186248"/>
              <a:gd name="connsiteX4" fmla="*/ 4257785 w 4744995"/>
              <a:gd name="connsiteY4" fmla="*/ 60018 h 1186248"/>
              <a:gd name="connsiteX5" fmla="*/ 4049486 w 4744995"/>
              <a:gd name="connsiteY5" fmla="*/ 60018 h 1186248"/>
              <a:gd name="connsiteX6" fmla="*/ 4049486 w 4744995"/>
              <a:gd name="connsiteY6" fmla="*/ 162403 h 1186248"/>
              <a:gd name="connsiteX7" fmla="*/ 3601112 w 4744995"/>
              <a:gd name="connsiteY7" fmla="*/ 162403 h 1186248"/>
              <a:gd name="connsiteX8" fmla="*/ 3601112 w 4744995"/>
              <a:gd name="connsiteY8" fmla="*/ 208299 h 1186248"/>
              <a:gd name="connsiteX9" fmla="*/ 3364568 w 4744995"/>
              <a:gd name="connsiteY9" fmla="*/ 208299 h 1186248"/>
              <a:gd name="connsiteX10" fmla="*/ 3364568 w 4744995"/>
              <a:gd name="connsiteY10" fmla="*/ 264787 h 1186248"/>
              <a:gd name="connsiteX11" fmla="*/ 3336324 w 4744995"/>
              <a:gd name="connsiteY11" fmla="*/ 264787 h 1186248"/>
              <a:gd name="connsiteX12" fmla="*/ 3336324 w 4744995"/>
              <a:gd name="connsiteY12" fmla="*/ 289501 h 1186248"/>
              <a:gd name="connsiteX13" fmla="*/ 3173921 w 4744995"/>
              <a:gd name="connsiteY13" fmla="*/ 289501 h 1186248"/>
              <a:gd name="connsiteX14" fmla="*/ 3173921 w 4744995"/>
              <a:gd name="connsiteY14" fmla="*/ 303623 h 1186248"/>
              <a:gd name="connsiteX15" fmla="*/ 2707895 w 4744995"/>
              <a:gd name="connsiteY15" fmla="*/ 303623 h 1186248"/>
              <a:gd name="connsiteX16" fmla="*/ 2707895 w 4744995"/>
              <a:gd name="connsiteY16" fmla="*/ 427190 h 1186248"/>
              <a:gd name="connsiteX17" fmla="*/ 2587858 w 4744995"/>
              <a:gd name="connsiteY17" fmla="*/ 427190 h 1186248"/>
              <a:gd name="connsiteX18" fmla="*/ 2587858 w 4744995"/>
              <a:gd name="connsiteY18" fmla="*/ 441313 h 1186248"/>
              <a:gd name="connsiteX19" fmla="*/ 2340723 w 4744995"/>
              <a:gd name="connsiteY19" fmla="*/ 441313 h 1186248"/>
              <a:gd name="connsiteX20" fmla="*/ 2340723 w 4744995"/>
              <a:gd name="connsiteY20" fmla="*/ 466026 h 1186248"/>
              <a:gd name="connsiteX21" fmla="*/ 2019447 w 4744995"/>
              <a:gd name="connsiteY21" fmla="*/ 466026 h 1186248"/>
              <a:gd name="connsiteX22" fmla="*/ 2019447 w 4744995"/>
              <a:gd name="connsiteY22" fmla="*/ 695509 h 1186248"/>
              <a:gd name="connsiteX23" fmla="*/ 1362774 w 4744995"/>
              <a:gd name="connsiteY23" fmla="*/ 695509 h 1186248"/>
              <a:gd name="connsiteX24" fmla="*/ 1362774 w 4744995"/>
              <a:gd name="connsiteY24" fmla="*/ 744936 h 1186248"/>
              <a:gd name="connsiteX25" fmla="*/ 1306286 w 4744995"/>
              <a:gd name="connsiteY25" fmla="*/ 744936 h 1186248"/>
              <a:gd name="connsiteX26" fmla="*/ 1306286 w 4744995"/>
              <a:gd name="connsiteY26" fmla="*/ 797893 h 1186248"/>
              <a:gd name="connsiteX27" fmla="*/ 1097986 w 4744995"/>
              <a:gd name="connsiteY27" fmla="*/ 797893 h 1186248"/>
              <a:gd name="connsiteX28" fmla="*/ 1097986 w 4744995"/>
              <a:gd name="connsiteY28" fmla="*/ 822607 h 1186248"/>
              <a:gd name="connsiteX29" fmla="*/ 960297 w 4744995"/>
              <a:gd name="connsiteY29" fmla="*/ 822607 h 1186248"/>
              <a:gd name="connsiteX30" fmla="*/ 960297 w 4744995"/>
              <a:gd name="connsiteY30" fmla="*/ 840259 h 1186248"/>
              <a:gd name="connsiteX31" fmla="*/ 829668 w 4744995"/>
              <a:gd name="connsiteY31" fmla="*/ 840259 h 1186248"/>
              <a:gd name="connsiteX32" fmla="*/ 829668 w 4744995"/>
              <a:gd name="connsiteY32" fmla="*/ 861442 h 1186248"/>
              <a:gd name="connsiteX33" fmla="*/ 674326 w 4744995"/>
              <a:gd name="connsiteY33" fmla="*/ 861442 h 1186248"/>
              <a:gd name="connsiteX34" fmla="*/ 674326 w 4744995"/>
              <a:gd name="connsiteY34" fmla="*/ 999132 h 1186248"/>
              <a:gd name="connsiteX35" fmla="*/ 614307 w 4744995"/>
              <a:gd name="connsiteY35" fmla="*/ 999132 h 1186248"/>
              <a:gd name="connsiteX36" fmla="*/ 614307 w 4744995"/>
              <a:gd name="connsiteY36" fmla="*/ 1045028 h 1186248"/>
              <a:gd name="connsiteX37" fmla="*/ 215361 w 4744995"/>
              <a:gd name="connsiteY37" fmla="*/ 1048559 h 1186248"/>
              <a:gd name="connsiteX38" fmla="*/ 211830 w 4744995"/>
              <a:gd name="connsiteY38" fmla="*/ 1066211 h 1186248"/>
              <a:gd name="connsiteX39" fmla="*/ 102385 w 4744995"/>
              <a:gd name="connsiteY39" fmla="*/ 1066211 h 1186248"/>
              <a:gd name="connsiteX40" fmla="*/ 102385 w 4744995"/>
              <a:gd name="connsiteY40" fmla="*/ 1087394 h 1186248"/>
              <a:gd name="connsiteX41" fmla="*/ 42366 w 4744995"/>
              <a:gd name="connsiteY41" fmla="*/ 1087394 h 1186248"/>
              <a:gd name="connsiteX42" fmla="*/ 42366 w 4744995"/>
              <a:gd name="connsiteY42" fmla="*/ 1186248 h 1186248"/>
              <a:gd name="connsiteX43" fmla="*/ 0 w 4744995"/>
              <a:gd name="connsiteY43" fmla="*/ 1182718 h 118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744995" h="1186248">
                <a:moveTo>
                  <a:pt x="4744995" y="0"/>
                </a:moveTo>
                <a:lnTo>
                  <a:pt x="4674385" y="0"/>
                </a:lnTo>
                <a:lnTo>
                  <a:pt x="4674385" y="42366"/>
                </a:lnTo>
                <a:lnTo>
                  <a:pt x="4257785" y="42366"/>
                </a:lnTo>
                <a:lnTo>
                  <a:pt x="4257785" y="60018"/>
                </a:lnTo>
                <a:lnTo>
                  <a:pt x="4049486" y="60018"/>
                </a:lnTo>
                <a:lnTo>
                  <a:pt x="4049486" y="162403"/>
                </a:lnTo>
                <a:lnTo>
                  <a:pt x="3601112" y="162403"/>
                </a:lnTo>
                <a:lnTo>
                  <a:pt x="3601112" y="208299"/>
                </a:lnTo>
                <a:lnTo>
                  <a:pt x="3364568" y="208299"/>
                </a:lnTo>
                <a:lnTo>
                  <a:pt x="3364568" y="264787"/>
                </a:lnTo>
                <a:lnTo>
                  <a:pt x="3336324" y="264787"/>
                </a:lnTo>
                <a:lnTo>
                  <a:pt x="3336324" y="289501"/>
                </a:lnTo>
                <a:lnTo>
                  <a:pt x="3173921" y="289501"/>
                </a:lnTo>
                <a:lnTo>
                  <a:pt x="3173921" y="303623"/>
                </a:lnTo>
                <a:lnTo>
                  <a:pt x="2707895" y="303623"/>
                </a:lnTo>
                <a:lnTo>
                  <a:pt x="2707895" y="427190"/>
                </a:lnTo>
                <a:lnTo>
                  <a:pt x="2587858" y="427190"/>
                </a:lnTo>
                <a:lnTo>
                  <a:pt x="2587858" y="441313"/>
                </a:lnTo>
                <a:lnTo>
                  <a:pt x="2340723" y="441313"/>
                </a:lnTo>
                <a:lnTo>
                  <a:pt x="2340723" y="466026"/>
                </a:lnTo>
                <a:lnTo>
                  <a:pt x="2019447" y="466026"/>
                </a:lnTo>
                <a:lnTo>
                  <a:pt x="2019447" y="695509"/>
                </a:lnTo>
                <a:lnTo>
                  <a:pt x="1362774" y="695509"/>
                </a:lnTo>
                <a:lnTo>
                  <a:pt x="1362774" y="744936"/>
                </a:lnTo>
                <a:lnTo>
                  <a:pt x="1306286" y="744936"/>
                </a:lnTo>
                <a:lnTo>
                  <a:pt x="1306286" y="797893"/>
                </a:lnTo>
                <a:lnTo>
                  <a:pt x="1097986" y="797893"/>
                </a:lnTo>
                <a:lnTo>
                  <a:pt x="1097986" y="822607"/>
                </a:lnTo>
                <a:lnTo>
                  <a:pt x="960297" y="822607"/>
                </a:lnTo>
                <a:lnTo>
                  <a:pt x="960297" y="840259"/>
                </a:lnTo>
                <a:lnTo>
                  <a:pt x="829668" y="840259"/>
                </a:lnTo>
                <a:lnTo>
                  <a:pt x="829668" y="861442"/>
                </a:lnTo>
                <a:lnTo>
                  <a:pt x="674326" y="861442"/>
                </a:lnTo>
                <a:lnTo>
                  <a:pt x="674326" y="999132"/>
                </a:lnTo>
                <a:lnTo>
                  <a:pt x="614307" y="999132"/>
                </a:lnTo>
                <a:lnTo>
                  <a:pt x="614307" y="1045028"/>
                </a:lnTo>
                <a:lnTo>
                  <a:pt x="215361" y="1048559"/>
                </a:lnTo>
                <a:lnTo>
                  <a:pt x="211830" y="1066211"/>
                </a:lnTo>
                <a:lnTo>
                  <a:pt x="102385" y="1066211"/>
                </a:lnTo>
                <a:lnTo>
                  <a:pt x="102385" y="1087394"/>
                </a:lnTo>
                <a:lnTo>
                  <a:pt x="42366" y="1087394"/>
                </a:lnTo>
                <a:lnTo>
                  <a:pt x="42366" y="1186248"/>
                </a:lnTo>
                <a:lnTo>
                  <a:pt x="0" y="1182718"/>
                </a:lnTo>
              </a:path>
            </a:pathLst>
          </a:custGeom>
          <a:noFill/>
          <a:ln w="28575" cap="flat" cmpd="sng" algn="ctr">
            <a:solidFill>
              <a:srgbClr val="782964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GB" b="1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8" name="Freeform 387"/>
          <p:cNvSpPr/>
          <p:nvPr/>
        </p:nvSpPr>
        <p:spPr>
          <a:xfrm>
            <a:off x="1143445" y="4767790"/>
            <a:ext cx="336550" cy="257175"/>
          </a:xfrm>
          <a:custGeom>
            <a:avLst/>
            <a:gdLst>
              <a:gd name="connsiteX0" fmla="*/ 582533 w 582533"/>
              <a:gd name="connsiteY0" fmla="*/ 0 h 257727"/>
              <a:gd name="connsiteX1" fmla="*/ 575472 w 582533"/>
              <a:gd name="connsiteY1" fmla="*/ 158873 h 257727"/>
              <a:gd name="connsiteX2" fmla="*/ 377764 w 582533"/>
              <a:gd name="connsiteY2" fmla="*/ 155342 h 257727"/>
              <a:gd name="connsiteX3" fmla="*/ 377764 w 582533"/>
              <a:gd name="connsiteY3" fmla="*/ 208300 h 257727"/>
              <a:gd name="connsiteX4" fmla="*/ 310684 w 582533"/>
              <a:gd name="connsiteY4" fmla="*/ 208300 h 257727"/>
              <a:gd name="connsiteX5" fmla="*/ 310684 w 582533"/>
              <a:gd name="connsiteY5" fmla="*/ 225952 h 257727"/>
              <a:gd name="connsiteX6" fmla="*/ 155342 w 582533"/>
              <a:gd name="connsiteY6" fmla="*/ 225952 h 257727"/>
              <a:gd name="connsiteX7" fmla="*/ 155342 w 582533"/>
              <a:gd name="connsiteY7" fmla="*/ 257727 h 257727"/>
              <a:gd name="connsiteX8" fmla="*/ 0 w 582533"/>
              <a:gd name="connsiteY8" fmla="*/ 257727 h 25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533" h="257727">
                <a:moveTo>
                  <a:pt x="582533" y="0"/>
                </a:moveTo>
                <a:lnTo>
                  <a:pt x="575472" y="158873"/>
                </a:lnTo>
                <a:lnTo>
                  <a:pt x="377764" y="155342"/>
                </a:lnTo>
                <a:lnTo>
                  <a:pt x="377764" y="208300"/>
                </a:lnTo>
                <a:lnTo>
                  <a:pt x="310684" y="208300"/>
                </a:lnTo>
                <a:lnTo>
                  <a:pt x="310684" y="225952"/>
                </a:lnTo>
                <a:lnTo>
                  <a:pt x="155342" y="225952"/>
                </a:lnTo>
                <a:lnTo>
                  <a:pt x="155342" y="257727"/>
                </a:lnTo>
                <a:lnTo>
                  <a:pt x="0" y="257727"/>
                </a:lnTo>
              </a:path>
            </a:pathLst>
          </a:custGeom>
          <a:noFill/>
          <a:ln w="28575" cap="flat" cmpd="sng" algn="ctr">
            <a:solidFill>
              <a:srgbClr val="782964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GB" b="1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9" name="Freeform 388"/>
          <p:cNvSpPr/>
          <p:nvPr/>
        </p:nvSpPr>
        <p:spPr>
          <a:xfrm>
            <a:off x="1086295" y="3450165"/>
            <a:ext cx="3108325" cy="1581150"/>
          </a:xfrm>
          <a:custGeom>
            <a:avLst/>
            <a:gdLst>
              <a:gd name="connsiteX0" fmla="*/ 5384016 w 5384016"/>
              <a:gd name="connsiteY0" fmla="*/ 0 h 1581665"/>
              <a:gd name="connsiteX1" fmla="*/ 5384016 w 5384016"/>
              <a:gd name="connsiteY1" fmla="*/ 56488 h 1581665"/>
              <a:gd name="connsiteX2" fmla="*/ 5348711 w 5384016"/>
              <a:gd name="connsiteY2" fmla="*/ 56488 h 1581665"/>
              <a:gd name="connsiteX3" fmla="*/ 5348711 w 5384016"/>
              <a:gd name="connsiteY3" fmla="*/ 67079 h 1581665"/>
              <a:gd name="connsiteX4" fmla="*/ 5288692 w 5384016"/>
              <a:gd name="connsiteY4" fmla="*/ 67079 h 1581665"/>
              <a:gd name="connsiteX5" fmla="*/ 5288692 w 5384016"/>
              <a:gd name="connsiteY5" fmla="*/ 84732 h 1581665"/>
              <a:gd name="connsiteX6" fmla="*/ 4755586 w 5384016"/>
              <a:gd name="connsiteY6" fmla="*/ 84732 h 1581665"/>
              <a:gd name="connsiteX7" fmla="*/ 4755586 w 5384016"/>
              <a:gd name="connsiteY7" fmla="*/ 137689 h 1581665"/>
              <a:gd name="connsiteX8" fmla="*/ 4695568 w 5384016"/>
              <a:gd name="connsiteY8" fmla="*/ 137689 h 1581665"/>
              <a:gd name="connsiteX9" fmla="*/ 4695568 w 5384016"/>
              <a:gd name="connsiteY9" fmla="*/ 180055 h 1581665"/>
              <a:gd name="connsiteX10" fmla="*/ 4469616 w 5384016"/>
              <a:gd name="connsiteY10" fmla="*/ 180055 h 1581665"/>
              <a:gd name="connsiteX11" fmla="*/ 4469616 w 5384016"/>
              <a:gd name="connsiteY11" fmla="*/ 204769 h 1581665"/>
              <a:gd name="connsiteX12" fmla="*/ 4367231 w 5384016"/>
              <a:gd name="connsiteY12" fmla="*/ 204769 h 1581665"/>
              <a:gd name="connsiteX13" fmla="*/ 4367231 w 5384016"/>
              <a:gd name="connsiteY13" fmla="*/ 218891 h 1581665"/>
              <a:gd name="connsiteX14" fmla="*/ 4271908 w 5384016"/>
              <a:gd name="connsiteY14" fmla="*/ 218891 h 1581665"/>
              <a:gd name="connsiteX15" fmla="*/ 4271908 w 5384016"/>
              <a:gd name="connsiteY15" fmla="*/ 236543 h 1581665"/>
              <a:gd name="connsiteX16" fmla="*/ 4074199 w 5384016"/>
              <a:gd name="connsiteY16" fmla="*/ 236543 h 1581665"/>
              <a:gd name="connsiteX17" fmla="*/ 4074199 w 5384016"/>
              <a:gd name="connsiteY17" fmla="*/ 254196 h 1581665"/>
              <a:gd name="connsiteX18" fmla="*/ 4045955 w 5384016"/>
              <a:gd name="connsiteY18" fmla="*/ 254196 h 1581665"/>
              <a:gd name="connsiteX19" fmla="*/ 4045955 w 5384016"/>
              <a:gd name="connsiteY19" fmla="*/ 321275 h 1581665"/>
              <a:gd name="connsiteX20" fmla="*/ 3841186 w 5384016"/>
              <a:gd name="connsiteY20" fmla="*/ 321275 h 1581665"/>
              <a:gd name="connsiteX21" fmla="*/ 3841186 w 5384016"/>
              <a:gd name="connsiteY21" fmla="*/ 342458 h 1581665"/>
              <a:gd name="connsiteX22" fmla="*/ 3498728 w 5384016"/>
              <a:gd name="connsiteY22" fmla="*/ 342458 h 1581665"/>
              <a:gd name="connsiteX23" fmla="*/ 3498728 w 5384016"/>
              <a:gd name="connsiteY23" fmla="*/ 360111 h 1581665"/>
              <a:gd name="connsiteX24" fmla="*/ 3466953 w 5384016"/>
              <a:gd name="connsiteY24" fmla="*/ 360111 h 1581665"/>
              <a:gd name="connsiteX25" fmla="*/ 3466953 w 5384016"/>
              <a:gd name="connsiteY25" fmla="*/ 370702 h 1581665"/>
              <a:gd name="connsiteX26" fmla="*/ 3428118 w 5384016"/>
              <a:gd name="connsiteY26" fmla="*/ 370702 h 1581665"/>
              <a:gd name="connsiteX27" fmla="*/ 3428118 w 5384016"/>
              <a:gd name="connsiteY27" fmla="*/ 398946 h 1581665"/>
              <a:gd name="connsiteX28" fmla="*/ 3399874 w 5384016"/>
              <a:gd name="connsiteY28" fmla="*/ 398946 h 1581665"/>
              <a:gd name="connsiteX29" fmla="*/ 3396343 w 5384016"/>
              <a:gd name="connsiteY29" fmla="*/ 458965 h 1581665"/>
              <a:gd name="connsiteX30" fmla="*/ 3396343 w 5384016"/>
              <a:gd name="connsiteY30" fmla="*/ 557819 h 1581665"/>
              <a:gd name="connsiteX31" fmla="*/ 3357508 w 5384016"/>
              <a:gd name="connsiteY31" fmla="*/ 554289 h 1581665"/>
              <a:gd name="connsiteX32" fmla="*/ 3357508 w 5384016"/>
              <a:gd name="connsiteY32" fmla="*/ 607246 h 1581665"/>
              <a:gd name="connsiteX33" fmla="*/ 3343386 w 5384016"/>
              <a:gd name="connsiteY33" fmla="*/ 607246 h 1581665"/>
              <a:gd name="connsiteX34" fmla="*/ 3343386 w 5384016"/>
              <a:gd name="connsiteY34" fmla="*/ 631960 h 1581665"/>
              <a:gd name="connsiteX35" fmla="*/ 3329264 w 5384016"/>
              <a:gd name="connsiteY35" fmla="*/ 635490 h 1581665"/>
              <a:gd name="connsiteX36" fmla="*/ 3329264 w 5384016"/>
              <a:gd name="connsiteY36" fmla="*/ 660204 h 1581665"/>
              <a:gd name="connsiteX37" fmla="*/ 3138616 w 5384016"/>
              <a:gd name="connsiteY37" fmla="*/ 660204 h 1581665"/>
              <a:gd name="connsiteX38" fmla="*/ 3135086 w 5384016"/>
              <a:gd name="connsiteY38" fmla="*/ 681387 h 1581665"/>
              <a:gd name="connsiteX39" fmla="*/ 2990335 w 5384016"/>
              <a:gd name="connsiteY39" fmla="*/ 681387 h 1581665"/>
              <a:gd name="connsiteX40" fmla="*/ 2990335 w 5384016"/>
              <a:gd name="connsiteY40" fmla="*/ 681387 h 1581665"/>
              <a:gd name="connsiteX41" fmla="*/ 2990335 w 5384016"/>
              <a:gd name="connsiteY41" fmla="*/ 702570 h 1581665"/>
              <a:gd name="connsiteX42" fmla="*/ 2757322 w 5384016"/>
              <a:gd name="connsiteY42" fmla="*/ 702570 h 1581665"/>
              <a:gd name="connsiteX43" fmla="*/ 2757322 w 5384016"/>
              <a:gd name="connsiteY43" fmla="*/ 734344 h 1581665"/>
              <a:gd name="connsiteX44" fmla="*/ 2736139 w 5384016"/>
              <a:gd name="connsiteY44" fmla="*/ 734344 h 1581665"/>
              <a:gd name="connsiteX45" fmla="*/ 2732609 w 5384016"/>
              <a:gd name="connsiteY45" fmla="*/ 755527 h 1581665"/>
              <a:gd name="connsiteX46" fmla="*/ 2686712 w 5384016"/>
              <a:gd name="connsiteY46" fmla="*/ 755527 h 1581665"/>
              <a:gd name="connsiteX47" fmla="*/ 2686712 w 5384016"/>
              <a:gd name="connsiteY47" fmla="*/ 840259 h 1581665"/>
              <a:gd name="connsiteX48" fmla="*/ 2637285 w 5384016"/>
              <a:gd name="connsiteY48" fmla="*/ 840259 h 1581665"/>
              <a:gd name="connsiteX49" fmla="*/ 2633755 w 5384016"/>
              <a:gd name="connsiteY49" fmla="*/ 861442 h 1581665"/>
              <a:gd name="connsiteX50" fmla="*/ 2450169 w 5384016"/>
              <a:gd name="connsiteY50" fmla="*/ 864973 h 1581665"/>
              <a:gd name="connsiteX51" fmla="*/ 2446638 w 5384016"/>
              <a:gd name="connsiteY51" fmla="*/ 879095 h 1581665"/>
              <a:gd name="connsiteX52" fmla="*/ 2068874 w 5384016"/>
              <a:gd name="connsiteY52" fmla="*/ 879095 h 1581665"/>
              <a:gd name="connsiteX53" fmla="*/ 2065344 w 5384016"/>
              <a:gd name="connsiteY53" fmla="*/ 917930 h 1581665"/>
              <a:gd name="connsiteX54" fmla="*/ 2019447 w 5384016"/>
              <a:gd name="connsiteY54" fmla="*/ 917930 h 1581665"/>
              <a:gd name="connsiteX55" fmla="*/ 2019447 w 5384016"/>
              <a:gd name="connsiteY55" fmla="*/ 999132 h 1581665"/>
              <a:gd name="connsiteX56" fmla="*/ 1793495 w 5384016"/>
              <a:gd name="connsiteY56" fmla="*/ 999132 h 1581665"/>
              <a:gd name="connsiteX57" fmla="*/ 1793495 w 5384016"/>
              <a:gd name="connsiteY57" fmla="*/ 1020315 h 1581665"/>
              <a:gd name="connsiteX58" fmla="*/ 1634623 w 5384016"/>
              <a:gd name="connsiteY58" fmla="*/ 1020315 h 1581665"/>
              <a:gd name="connsiteX59" fmla="*/ 1634623 w 5384016"/>
              <a:gd name="connsiteY59" fmla="*/ 1041498 h 1581665"/>
              <a:gd name="connsiteX60" fmla="*/ 1401609 w 5384016"/>
              <a:gd name="connsiteY60" fmla="*/ 1041498 h 1581665"/>
              <a:gd name="connsiteX61" fmla="*/ 1401609 w 5384016"/>
              <a:gd name="connsiteY61" fmla="*/ 1059150 h 1581665"/>
              <a:gd name="connsiteX62" fmla="*/ 1387487 w 5384016"/>
              <a:gd name="connsiteY62" fmla="*/ 1059150 h 1581665"/>
              <a:gd name="connsiteX63" fmla="*/ 1383957 w 5384016"/>
              <a:gd name="connsiteY63" fmla="*/ 1090925 h 1581665"/>
              <a:gd name="connsiteX64" fmla="*/ 1359243 w 5384016"/>
              <a:gd name="connsiteY64" fmla="*/ 1090925 h 1581665"/>
              <a:gd name="connsiteX65" fmla="*/ 1359243 w 5384016"/>
              <a:gd name="connsiteY65" fmla="*/ 1242736 h 1581665"/>
              <a:gd name="connsiteX66" fmla="*/ 1147413 w 5384016"/>
              <a:gd name="connsiteY66" fmla="*/ 1242736 h 1581665"/>
              <a:gd name="connsiteX67" fmla="*/ 1147413 w 5384016"/>
              <a:gd name="connsiteY67" fmla="*/ 1260389 h 1581665"/>
              <a:gd name="connsiteX68" fmla="*/ 970888 w 5384016"/>
              <a:gd name="connsiteY68" fmla="*/ 1260389 h 1581665"/>
              <a:gd name="connsiteX69" fmla="*/ 970888 w 5384016"/>
              <a:gd name="connsiteY69" fmla="*/ 1281572 h 1581665"/>
              <a:gd name="connsiteX70" fmla="*/ 896748 w 5384016"/>
              <a:gd name="connsiteY70" fmla="*/ 1278041 h 1581665"/>
              <a:gd name="connsiteX71" fmla="*/ 893217 w 5384016"/>
              <a:gd name="connsiteY71" fmla="*/ 1306285 h 1581665"/>
              <a:gd name="connsiteX72" fmla="*/ 734345 w 5384016"/>
              <a:gd name="connsiteY72" fmla="*/ 1306285 h 1581665"/>
              <a:gd name="connsiteX73" fmla="*/ 730814 w 5384016"/>
              <a:gd name="connsiteY73" fmla="*/ 1359243 h 1581665"/>
              <a:gd name="connsiteX74" fmla="*/ 677857 w 5384016"/>
              <a:gd name="connsiteY74" fmla="*/ 1359243 h 1581665"/>
              <a:gd name="connsiteX75" fmla="*/ 677857 w 5384016"/>
              <a:gd name="connsiteY75" fmla="*/ 1472219 h 1581665"/>
              <a:gd name="connsiteX76" fmla="*/ 455435 w 5384016"/>
              <a:gd name="connsiteY76" fmla="*/ 1472219 h 1581665"/>
              <a:gd name="connsiteX77" fmla="*/ 458965 w 5384016"/>
              <a:gd name="connsiteY77" fmla="*/ 1496933 h 1581665"/>
              <a:gd name="connsiteX78" fmla="*/ 331867 w 5384016"/>
              <a:gd name="connsiteY78" fmla="*/ 1496933 h 1581665"/>
              <a:gd name="connsiteX79" fmla="*/ 331867 w 5384016"/>
              <a:gd name="connsiteY79" fmla="*/ 1514585 h 1581665"/>
              <a:gd name="connsiteX80" fmla="*/ 204769 w 5384016"/>
              <a:gd name="connsiteY80" fmla="*/ 1511055 h 1581665"/>
              <a:gd name="connsiteX81" fmla="*/ 208300 w 5384016"/>
              <a:gd name="connsiteY81" fmla="*/ 1539299 h 1581665"/>
              <a:gd name="connsiteX82" fmla="*/ 116507 w 5384016"/>
              <a:gd name="connsiteY82" fmla="*/ 1539299 h 1581665"/>
              <a:gd name="connsiteX83" fmla="*/ 116507 w 5384016"/>
              <a:gd name="connsiteY83" fmla="*/ 1560482 h 1581665"/>
              <a:gd name="connsiteX84" fmla="*/ 63549 w 5384016"/>
              <a:gd name="connsiteY84" fmla="*/ 1560482 h 1581665"/>
              <a:gd name="connsiteX85" fmla="*/ 63549 w 5384016"/>
              <a:gd name="connsiteY85" fmla="*/ 1581665 h 1581665"/>
              <a:gd name="connsiteX86" fmla="*/ 0 w 5384016"/>
              <a:gd name="connsiteY86" fmla="*/ 1581665 h 158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5384016" h="1581665">
                <a:moveTo>
                  <a:pt x="5384016" y="0"/>
                </a:moveTo>
                <a:lnTo>
                  <a:pt x="5384016" y="56488"/>
                </a:lnTo>
                <a:lnTo>
                  <a:pt x="5348711" y="56488"/>
                </a:lnTo>
                <a:lnTo>
                  <a:pt x="5348711" y="67079"/>
                </a:lnTo>
                <a:lnTo>
                  <a:pt x="5288692" y="67079"/>
                </a:lnTo>
                <a:lnTo>
                  <a:pt x="5288692" y="84732"/>
                </a:lnTo>
                <a:lnTo>
                  <a:pt x="4755586" y="84732"/>
                </a:lnTo>
                <a:lnTo>
                  <a:pt x="4755586" y="137689"/>
                </a:lnTo>
                <a:lnTo>
                  <a:pt x="4695568" y="137689"/>
                </a:lnTo>
                <a:lnTo>
                  <a:pt x="4695568" y="180055"/>
                </a:lnTo>
                <a:lnTo>
                  <a:pt x="4469616" y="180055"/>
                </a:lnTo>
                <a:lnTo>
                  <a:pt x="4469616" y="204769"/>
                </a:lnTo>
                <a:lnTo>
                  <a:pt x="4367231" y="204769"/>
                </a:lnTo>
                <a:lnTo>
                  <a:pt x="4367231" y="218891"/>
                </a:lnTo>
                <a:lnTo>
                  <a:pt x="4271908" y="218891"/>
                </a:lnTo>
                <a:lnTo>
                  <a:pt x="4271908" y="236543"/>
                </a:lnTo>
                <a:lnTo>
                  <a:pt x="4074199" y="236543"/>
                </a:lnTo>
                <a:lnTo>
                  <a:pt x="4074199" y="254196"/>
                </a:lnTo>
                <a:lnTo>
                  <a:pt x="4045955" y="254196"/>
                </a:lnTo>
                <a:lnTo>
                  <a:pt x="4045955" y="321275"/>
                </a:lnTo>
                <a:lnTo>
                  <a:pt x="3841186" y="321275"/>
                </a:lnTo>
                <a:lnTo>
                  <a:pt x="3841186" y="342458"/>
                </a:lnTo>
                <a:lnTo>
                  <a:pt x="3498728" y="342458"/>
                </a:lnTo>
                <a:lnTo>
                  <a:pt x="3498728" y="360111"/>
                </a:lnTo>
                <a:lnTo>
                  <a:pt x="3466953" y="360111"/>
                </a:lnTo>
                <a:lnTo>
                  <a:pt x="3466953" y="370702"/>
                </a:lnTo>
                <a:lnTo>
                  <a:pt x="3428118" y="370702"/>
                </a:lnTo>
                <a:lnTo>
                  <a:pt x="3428118" y="398946"/>
                </a:lnTo>
                <a:lnTo>
                  <a:pt x="3399874" y="398946"/>
                </a:lnTo>
                <a:lnTo>
                  <a:pt x="3396343" y="458965"/>
                </a:lnTo>
                <a:lnTo>
                  <a:pt x="3396343" y="557819"/>
                </a:lnTo>
                <a:lnTo>
                  <a:pt x="3357508" y="554289"/>
                </a:lnTo>
                <a:lnTo>
                  <a:pt x="3357508" y="607246"/>
                </a:lnTo>
                <a:lnTo>
                  <a:pt x="3343386" y="607246"/>
                </a:lnTo>
                <a:lnTo>
                  <a:pt x="3343386" y="631960"/>
                </a:lnTo>
                <a:lnTo>
                  <a:pt x="3329264" y="635490"/>
                </a:lnTo>
                <a:lnTo>
                  <a:pt x="3329264" y="660204"/>
                </a:lnTo>
                <a:lnTo>
                  <a:pt x="3138616" y="660204"/>
                </a:lnTo>
                <a:lnTo>
                  <a:pt x="3135086" y="681387"/>
                </a:lnTo>
                <a:lnTo>
                  <a:pt x="2990335" y="681387"/>
                </a:lnTo>
                <a:lnTo>
                  <a:pt x="2990335" y="681387"/>
                </a:lnTo>
                <a:lnTo>
                  <a:pt x="2990335" y="702570"/>
                </a:lnTo>
                <a:lnTo>
                  <a:pt x="2757322" y="702570"/>
                </a:lnTo>
                <a:lnTo>
                  <a:pt x="2757322" y="734344"/>
                </a:lnTo>
                <a:lnTo>
                  <a:pt x="2736139" y="734344"/>
                </a:lnTo>
                <a:lnTo>
                  <a:pt x="2732609" y="755527"/>
                </a:lnTo>
                <a:lnTo>
                  <a:pt x="2686712" y="755527"/>
                </a:lnTo>
                <a:lnTo>
                  <a:pt x="2686712" y="840259"/>
                </a:lnTo>
                <a:lnTo>
                  <a:pt x="2637285" y="840259"/>
                </a:lnTo>
                <a:lnTo>
                  <a:pt x="2633755" y="861442"/>
                </a:lnTo>
                <a:lnTo>
                  <a:pt x="2450169" y="864973"/>
                </a:lnTo>
                <a:lnTo>
                  <a:pt x="2446638" y="879095"/>
                </a:lnTo>
                <a:lnTo>
                  <a:pt x="2068874" y="879095"/>
                </a:lnTo>
                <a:lnTo>
                  <a:pt x="2065344" y="917930"/>
                </a:lnTo>
                <a:lnTo>
                  <a:pt x="2019447" y="917930"/>
                </a:lnTo>
                <a:lnTo>
                  <a:pt x="2019447" y="999132"/>
                </a:lnTo>
                <a:lnTo>
                  <a:pt x="1793495" y="999132"/>
                </a:lnTo>
                <a:lnTo>
                  <a:pt x="1793495" y="1020315"/>
                </a:lnTo>
                <a:lnTo>
                  <a:pt x="1634623" y="1020315"/>
                </a:lnTo>
                <a:lnTo>
                  <a:pt x="1634623" y="1041498"/>
                </a:lnTo>
                <a:lnTo>
                  <a:pt x="1401609" y="1041498"/>
                </a:lnTo>
                <a:lnTo>
                  <a:pt x="1401609" y="1059150"/>
                </a:lnTo>
                <a:lnTo>
                  <a:pt x="1387487" y="1059150"/>
                </a:lnTo>
                <a:lnTo>
                  <a:pt x="1383957" y="1090925"/>
                </a:lnTo>
                <a:lnTo>
                  <a:pt x="1359243" y="1090925"/>
                </a:lnTo>
                <a:lnTo>
                  <a:pt x="1359243" y="1242736"/>
                </a:lnTo>
                <a:lnTo>
                  <a:pt x="1147413" y="1242736"/>
                </a:lnTo>
                <a:lnTo>
                  <a:pt x="1147413" y="1260389"/>
                </a:lnTo>
                <a:lnTo>
                  <a:pt x="970888" y="1260389"/>
                </a:lnTo>
                <a:lnTo>
                  <a:pt x="970888" y="1281572"/>
                </a:lnTo>
                <a:lnTo>
                  <a:pt x="896748" y="1278041"/>
                </a:lnTo>
                <a:lnTo>
                  <a:pt x="893217" y="1306285"/>
                </a:lnTo>
                <a:lnTo>
                  <a:pt x="734345" y="1306285"/>
                </a:lnTo>
                <a:lnTo>
                  <a:pt x="730814" y="1359243"/>
                </a:lnTo>
                <a:lnTo>
                  <a:pt x="677857" y="1359243"/>
                </a:lnTo>
                <a:lnTo>
                  <a:pt x="677857" y="1472219"/>
                </a:lnTo>
                <a:lnTo>
                  <a:pt x="455435" y="1472219"/>
                </a:lnTo>
                <a:lnTo>
                  <a:pt x="458965" y="1496933"/>
                </a:lnTo>
                <a:lnTo>
                  <a:pt x="331867" y="1496933"/>
                </a:lnTo>
                <a:lnTo>
                  <a:pt x="331867" y="1514585"/>
                </a:lnTo>
                <a:lnTo>
                  <a:pt x="204769" y="1511055"/>
                </a:lnTo>
                <a:lnTo>
                  <a:pt x="208300" y="1539299"/>
                </a:lnTo>
                <a:lnTo>
                  <a:pt x="116507" y="1539299"/>
                </a:lnTo>
                <a:lnTo>
                  <a:pt x="116507" y="1560482"/>
                </a:lnTo>
                <a:lnTo>
                  <a:pt x="63549" y="1560482"/>
                </a:lnTo>
                <a:lnTo>
                  <a:pt x="63549" y="1581665"/>
                </a:lnTo>
                <a:lnTo>
                  <a:pt x="0" y="1581665"/>
                </a:lnTo>
              </a:path>
            </a:pathLst>
          </a:custGeom>
          <a:noFill/>
          <a:ln w="28575" cap="flat" cmpd="sng" algn="ctr">
            <a:solidFill>
              <a:srgbClr val="00A0D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GB" b="1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90" name="TextBox 58"/>
          <p:cNvSpPr txBox="1">
            <a:spLocks noChangeArrowheads="1"/>
          </p:cNvSpPr>
          <p:nvPr/>
        </p:nvSpPr>
        <p:spPr bwMode="auto">
          <a:xfrm>
            <a:off x="1096402" y="1963206"/>
            <a:ext cx="3329294" cy="5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tabLst>
                <a:tab pos="114300" algn="l"/>
                <a:tab pos="1543050" algn="l"/>
              </a:tabLst>
              <a:defRPr/>
            </a:pPr>
            <a:r>
              <a:rPr lang="en-US" sz="1200" b="1" kern="0" dirty="0" smtClean="0">
                <a:solidFill>
                  <a:srgbClr val="000000"/>
                </a:solidFill>
                <a:cs typeface="Arial" pitchFamily="34" charset="0"/>
              </a:rPr>
              <a:t>DMF bid=</a:t>
            </a:r>
            <a:r>
              <a:rPr lang="en-US" sz="1200" b="1" kern="0" dirty="0" smtClean="0">
                <a:solidFill>
                  <a:srgbClr val="FF0000"/>
                </a:solidFill>
                <a:cs typeface="Arial" pitchFamily="34" charset="0"/>
              </a:rPr>
              <a:t>32% </a:t>
            </a:r>
            <a:r>
              <a:rPr lang="en-US" sz="1200" b="1" kern="0" dirty="0" smtClean="0">
                <a:solidFill>
                  <a:srgbClr val="000000"/>
                </a:solidFill>
                <a:cs typeface="Arial" pitchFamily="34" charset="0"/>
              </a:rPr>
              <a:t>risk reduction, </a:t>
            </a:r>
            <a:r>
              <a:rPr lang="en-US" sz="1200" b="1" i="1" kern="0" dirty="0" smtClean="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en-US" sz="1200" b="1" kern="0" dirty="0" smtClean="0">
                <a:solidFill>
                  <a:srgbClr val="000000"/>
                </a:solidFill>
                <a:cs typeface="Arial" pitchFamily="34" charset="0"/>
              </a:rPr>
              <a:t>=0.0034</a:t>
            </a:r>
            <a:r>
              <a:rPr lang="en-US" sz="1200" b="1" kern="0" baseline="30000" dirty="0" smtClean="0">
                <a:solidFill>
                  <a:srgbClr val="000000"/>
                </a:solidFill>
                <a:cs typeface="Arial" pitchFamily="34" charset="0"/>
              </a:rPr>
              <a:t>†</a:t>
            </a:r>
            <a:endParaRPr lang="en-US" sz="1200" b="1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>
              <a:spcAft>
                <a:spcPts val="300"/>
              </a:spcAft>
              <a:tabLst>
                <a:tab pos="114300" algn="l"/>
                <a:tab pos="1543050" algn="l"/>
              </a:tabLst>
              <a:defRPr/>
            </a:pPr>
            <a:r>
              <a:rPr lang="en-US" sz="1200" b="1" kern="0" dirty="0" smtClean="0">
                <a:solidFill>
                  <a:srgbClr val="000000"/>
                </a:solidFill>
                <a:cs typeface="Arial" pitchFamily="34" charset="0"/>
              </a:rPr>
              <a:t>DMF tid=</a:t>
            </a:r>
            <a:r>
              <a:rPr lang="en-US" sz="1200" b="1" kern="0" dirty="0" smtClean="0">
                <a:solidFill>
                  <a:srgbClr val="FF0000"/>
                </a:solidFill>
                <a:cs typeface="Arial" pitchFamily="34" charset="0"/>
              </a:rPr>
              <a:t>30% </a:t>
            </a:r>
            <a:r>
              <a:rPr lang="en-US" sz="1200" b="1" kern="0" dirty="0" smtClean="0">
                <a:solidFill>
                  <a:srgbClr val="000000"/>
                </a:solidFill>
                <a:cs typeface="Arial" pitchFamily="34" charset="0"/>
              </a:rPr>
              <a:t>risk reduction, </a:t>
            </a:r>
            <a:r>
              <a:rPr lang="en-US" sz="1200" b="1" i="1" kern="0" dirty="0" smtClean="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en-US" sz="1200" b="1" kern="0" dirty="0" smtClean="0">
                <a:solidFill>
                  <a:srgbClr val="000000"/>
                </a:solidFill>
                <a:cs typeface="Arial" pitchFamily="34" charset="0"/>
              </a:rPr>
              <a:t>=0.0059</a:t>
            </a:r>
            <a:r>
              <a:rPr lang="en-US" sz="1200" b="1" kern="0" baseline="30000" dirty="0" smtClean="0">
                <a:solidFill>
                  <a:srgbClr val="000000"/>
                </a:solidFill>
                <a:cs typeface="Arial" pitchFamily="34" charset="0"/>
              </a:rPr>
              <a:t>†</a:t>
            </a:r>
            <a:endParaRPr lang="en-US" sz="1200" b="1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91" name="Rectangle 18"/>
          <p:cNvSpPr>
            <a:spLocks noChangeArrowheads="1"/>
          </p:cNvSpPr>
          <p:nvPr/>
        </p:nvSpPr>
        <p:spPr bwMode="auto">
          <a:xfrm>
            <a:off x="3801446" y="3178703"/>
            <a:ext cx="625492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tabLst>
                <a:tab pos="114300" algn="l"/>
                <a:tab pos="1543050" algn="l"/>
              </a:tabLst>
              <a:defRPr/>
            </a:pPr>
            <a:r>
              <a:rPr lang="en-US" sz="1200" b="1" kern="0" dirty="0" smtClean="0">
                <a:solidFill>
                  <a:srgbClr val="000000"/>
                </a:solidFill>
                <a:cs typeface="Arial" pitchFamily="34" charset="0"/>
              </a:rPr>
              <a:t>0.155</a:t>
            </a:r>
            <a:r>
              <a:rPr lang="en-US" sz="1200" b="1" kern="0" baseline="30000" dirty="0" smtClean="0">
                <a:solidFill>
                  <a:srgbClr val="000000"/>
                </a:solidFill>
                <a:cs typeface="Arial" pitchFamily="34" charset="0"/>
              </a:rPr>
              <a:t>‡</a:t>
            </a:r>
            <a:endParaRPr lang="en-US" sz="1200" b="1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92" name="Rectangle 21"/>
          <p:cNvSpPr>
            <a:spLocks noChangeArrowheads="1"/>
          </p:cNvSpPr>
          <p:nvPr/>
        </p:nvSpPr>
        <p:spPr bwMode="auto">
          <a:xfrm>
            <a:off x="3801446" y="3780365"/>
            <a:ext cx="625492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tabLst>
                <a:tab pos="114300" algn="l"/>
                <a:tab pos="1543050" algn="l"/>
              </a:tabLst>
              <a:defRPr/>
            </a:pPr>
            <a:r>
              <a:rPr lang="en-US" sz="1200" b="1" kern="0" dirty="0" smtClean="0">
                <a:solidFill>
                  <a:srgbClr val="000000"/>
                </a:solidFill>
                <a:cs typeface="Arial" pitchFamily="34" charset="0"/>
              </a:rPr>
              <a:t>0.146</a:t>
            </a:r>
            <a:r>
              <a:rPr lang="en-US" sz="1200" b="1" kern="0" baseline="30000" dirty="0" smtClean="0">
                <a:solidFill>
                  <a:srgbClr val="000000"/>
                </a:solidFill>
                <a:cs typeface="Arial" pitchFamily="34" charset="0"/>
              </a:rPr>
              <a:t>‡</a:t>
            </a:r>
            <a:endParaRPr lang="en-US" sz="1200" b="1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93" name="Rectangle 23"/>
          <p:cNvSpPr>
            <a:spLocks noChangeArrowheads="1"/>
          </p:cNvSpPr>
          <p:nvPr/>
        </p:nvSpPr>
        <p:spPr bwMode="auto">
          <a:xfrm>
            <a:off x="3801446" y="2502127"/>
            <a:ext cx="625492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tabLst>
                <a:tab pos="114300" algn="l"/>
                <a:tab pos="1543050" algn="l"/>
              </a:tabLst>
              <a:defRPr/>
            </a:pPr>
            <a:r>
              <a:rPr lang="en-US" sz="1200" b="1" kern="0" dirty="0" smtClean="0">
                <a:solidFill>
                  <a:srgbClr val="000000"/>
                </a:solidFill>
                <a:cs typeface="Arial" pitchFamily="34" charset="0"/>
              </a:rPr>
              <a:t>0.222</a:t>
            </a:r>
            <a:r>
              <a:rPr lang="en-US" sz="1200" b="1" kern="0" baseline="30000" dirty="0" smtClean="0">
                <a:solidFill>
                  <a:srgbClr val="000000"/>
                </a:solidFill>
                <a:cs typeface="Arial" pitchFamily="34" charset="0"/>
              </a:rPr>
              <a:t>‡</a:t>
            </a:r>
            <a:endParaRPr lang="en-US" sz="1200" b="1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94" name="TextBox 62"/>
          <p:cNvSpPr txBox="1">
            <a:spLocks noChangeArrowheads="1"/>
          </p:cNvSpPr>
          <p:nvPr/>
        </p:nvSpPr>
        <p:spPr bwMode="auto">
          <a:xfrm>
            <a:off x="878328" y="5134512"/>
            <a:ext cx="423514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kern="0" dirty="0" smtClean="0">
                <a:solidFill>
                  <a:srgbClr val="000000"/>
                </a:solidFill>
                <a:cs typeface="Arial" pitchFamily="34" charset="0"/>
              </a:rPr>
              <a:t>BL</a:t>
            </a:r>
            <a:endParaRPr lang="en-GB" sz="1400" b="1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95" name="Rectangle 98"/>
          <p:cNvSpPr>
            <a:spLocks noChangeArrowheads="1"/>
          </p:cNvSpPr>
          <p:nvPr/>
        </p:nvSpPr>
        <p:spPr bwMode="auto">
          <a:xfrm>
            <a:off x="631332" y="1501284"/>
            <a:ext cx="40046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1600" b="1" kern="0" dirty="0" smtClean="0">
                <a:solidFill>
                  <a:srgbClr val="005CAB"/>
                </a:solidFill>
                <a:cs typeface="Arial" pitchFamily="34" charset="0"/>
              </a:rPr>
              <a:t>Εξέλιξη της αναπηρίας (</a:t>
            </a:r>
            <a:r>
              <a:rPr lang="en-GB" sz="1600" b="1" kern="0" dirty="0" smtClean="0">
                <a:solidFill>
                  <a:srgbClr val="005CAB"/>
                </a:solidFill>
                <a:cs typeface="Arial" pitchFamily="34" charset="0"/>
              </a:rPr>
              <a:t>12-</a:t>
            </a:r>
            <a:r>
              <a:rPr lang="el-GR" sz="1600" b="1" kern="0" dirty="0" smtClean="0">
                <a:solidFill>
                  <a:srgbClr val="005CAB"/>
                </a:solidFill>
                <a:cs typeface="Arial" pitchFamily="34" charset="0"/>
              </a:rPr>
              <a:t>εβδομάδες)</a:t>
            </a:r>
            <a:r>
              <a:rPr lang="en-GB" sz="1600" b="1" kern="0" dirty="0" smtClean="0">
                <a:solidFill>
                  <a:srgbClr val="005CAB"/>
                </a:solidFill>
                <a:cs typeface="Arial" pitchFamily="34" charset="0"/>
              </a:rPr>
              <a:t> </a:t>
            </a:r>
          </a:p>
        </p:txBody>
      </p:sp>
      <p:grpSp>
        <p:nvGrpSpPr>
          <p:cNvPr id="9" name="Group 101"/>
          <p:cNvGrpSpPr/>
          <p:nvPr/>
        </p:nvGrpSpPr>
        <p:grpSpPr>
          <a:xfrm>
            <a:off x="1296333" y="2658463"/>
            <a:ext cx="1191374" cy="689379"/>
            <a:chOff x="6750424" y="4212522"/>
            <a:chExt cx="1191374" cy="689379"/>
          </a:xfrm>
        </p:grpSpPr>
        <p:grpSp>
          <p:nvGrpSpPr>
            <p:cNvPr id="10" name="Group 35"/>
            <p:cNvGrpSpPr/>
            <p:nvPr/>
          </p:nvGrpSpPr>
          <p:grpSpPr>
            <a:xfrm>
              <a:off x="6750424" y="4212522"/>
              <a:ext cx="1172138" cy="276999"/>
              <a:chOff x="6750424" y="4212522"/>
              <a:chExt cx="1172138" cy="276999"/>
            </a:xfrm>
          </p:grpSpPr>
          <p:sp>
            <p:nvSpPr>
              <p:cNvPr id="404" name="Freeform 403"/>
              <p:cNvSpPr/>
              <p:nvPr/>
            </p:nvSpPr>
            <p:spPr>
              <a:xfrm>
                <a:off x="6750424" y="4351021"/>
                <a:ext cx="367552" cy="0"/>
              </a:xfrm>
              <a:custGeom>
                <a:avLst/>
                <a:gdLst>
                  <a:gd name="connsiteX0" fmla="*/ 0 w 367552"/>
                  <a:gd name="connsiteY0" fmla="*/ 0 h 0"/>
                  <a:gd name="connsiteX1" fmla="*/ 367552 w 367552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7552">
                    <a:moveTo>
                      <a:pt x="0" y="0"/>
                    </a:moveTo>
                    <a:lnTo>
                      <a:pt x="367552" y="0"/>
                    </a:lnTo>
                  </a:path>
                </a:pathLst>
              </a:custGeom>
              <a:noFill/>
              <a:ln w="28575" cap="flat" cmpd="sng" algn="ctr">
                <a:solidFill>
                  <a:srgbClr val="5F6A7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b="1" kern="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5" name="Rectangle 404"/>
              <p:cNvSpPr/>
              <p:nvPr/>
            </p:nvSpPr>
            <p:spPr>
              <a:xfrm>
                <a:off x="7147991" y="4212522"/>
                <a:ext cx="77457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b="1" kern="0" dirty="0" smtClean="0">
                    <a:solidFill>
                      <a:srgbClr val="000000"/>
                    </a:solidFill>
                    <a:cs typeface="Arial" pitchFamily="34" charset="0"/>
                  </a:rPr>
                  <a:t>Placebo</a:t>
                </a:r>
                <a:endParaRPr lang="en-GB" b="1" kern="0" dirty="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" name="Group 36"/>
            <p:cNvGrpSpPr/>
            <p:nvPr/>
          </p:nvGrpSpPr>
          <p:grpSpPr>
            <a:xfrm>
              <a:off x="6750424" y="4418712"/>
              <a:ext cx="1191374" cy="276999"/>
              <a:chOff x="6750424" y="4418712"/>
              <a:chExt cx="1191374" cy="276999"/>
            </a:xfrm>
          </p:grpSpPr>
          <p:sp>
            <p:nvSpPr>
              <p:cNvPr id="402" name="Freeform 401"/>
              <p:cNvSpPr/>
              <p:nvPr/>
            </p:nvSpPr>
            <p:spPr>
              <a:xfrm>
                <a:off x="6750424" y="4557211"/>
                <a:ext cx="367552" cy="0"/>
              </a:xfrm>
              <a:custGeom>
                <a:avLst/>
                <a:gdLst>
                  <a:gd name="connsiteX0" fmla="*/ 0 w 367552"/>
                  <a:gd name="connsiteY0" fmla="*/ 0 h 0"/>
                  <a:gd name="connsiteX1" fmla="*/ 367552 w 367552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7552">
                    <a:moveTo>
                      <a:pt x="0" y="0"/>
                    </a:moveTo>
                    <a:lnTo>
                      <a:pt x="367552" y="0"/>
                    </a:lnTo>
                  </a:path>
                </a:pathLst>
              </a:custGeom>
              <a:noFill/>
              <a:ln w="28575" cap="flat" cmpd="sng" algn="ctr">
                <a:solidFill>
                  <a:srgbClr val="78296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b="1" kern="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7147991" y="4418712"/>
                <a:ext cx="79380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b="1" kern="0" dirty="0" smtClean="0">
                    <a:solidFill>
                      <a:srgbClr val="000000"/>
                    </a:solidFill>
                    <a:cs typeface="Arial" pitchFamily="34" charset="0"/>
                  </a:rPr>
                  <a:t>DMF bid</a:t>
                </a:r>
                <a:endParaRPr lang="en-GB" b="1" kern="0" dirty="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roup 37"/>
            <p:cNvGrpSpPr/>
            <p:nvPr/>
          </p:nvGrpSpPr>
          <p:grpSpPr>
            <a:xfrm>
              <a:off x="6750424" y="4624902"/>
              <a:ext cx="1148093" cy="276999"/>
              <a:chOff x="6750424" y="4624902"/>
              <a:chExt cx="1148093" cy="276999"/>
            </a:xfrm>
          </p:grpSpPr>
          <p:sp>
            <p:nvSpPr>
              <p:cNvPr id="400" name="Freeform 399"/>
              <p:cNvSpPr/>
              <p:nvPr/>
            </p:nvSpPr>
            <p:spPr>
              <a:xfrm>
                <a:off x="6750424" y="4763401"/>
                <a:ext cx="367552" cy="0"/>
              </a:xfrm>
              <a:custGeom>
                <a:avLst/>
                <a:gdLst>
                  <a:gd name="connsiteX0" fmla="*/ 0 w 367552"/>
                  <a:gd name="connsiteY0" fmla="*/ 0 h 0"/>
                  <a:gd name="connsiteX1" fmla="*/ 367552 w 367552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7552">
                    <a:moveTo>
                      <a:pt x="0" y="0"/>
                    </a:moveTo>
                    <a:lnTo>
                      <a:pt x="367552" y="0"/>
                    </a:lnTo>
                  </a:path>
                </a:pathLst>
              </a:custGeom>
              <a:noFill/>
              <a:ln w="28575" cap="flat" cmpd="sng" algn="ctr">
                <a:solidFill>
                  <a:srgbClr val="00A0D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b="1" kern="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1" name="Rectangle 400"/>
              <p:cNvSpPr/>
              <p:nvPr/>
            </p:nvSpPr>
            <p:spPr>
              <a:xfrm>
                <a:off x="7147991" y="4624902"/>
                <a:ext cx="7505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b="1" kern="0" dirty="0" smtClean="0">
                    <a:solidFill>
                      <a:srgbClr val="000000"/>
                    </a:solidFill>
                    <a:cs typeface="Arial" pitchFamily="34" charset="0"/>
                  </a:rPr>
                  <a:t>DMF tid</a:t>
                </a:r>
                <a:endParaRPr lang="en-GB" b="1" kern="0" dirty="0" smtClean="0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406" name="Straight Connector 405"/>
          <p:cNvCxnSpPr/>
          <p:nvPr/>
        </p:nvCxnSpPr>
        <p:spPr>
          <a:xfrm rot="10800000">
            <a:off x="5186202" y="2108668"/>
            <a:ext cx="4445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407" name="TextBox 39"/>
          <p:cNvSpPr txBox="1">
            <a:spLocks noChangeArrowheads="1"/>
          </p:cNvSpPr>
          <p:nvPr/>
        </p:nvSpPr>
        <p:spPr bwMode="auto">
          <a:xfrm>
            <a:off x="4776883" y="1964205"/>
            <a:ext cx="433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0.3</a:t>
            </a:r>
            <a:endParaRPr lang="en-GB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08" name="Freeform 407"/>
          <p:cNvSpPr/>
          <p:nvPr/>
        </p:nvSpPr>
        <p:spPr>
          <a:xfrm>
            <a:off x="5237111" y="5058732"/>
            <a:ext cx="3276000" cy="0"/>
          </a:xfrm>
          <a:custGeom>
            <a:avLst/>
            <a:gdLst>
              <a:gd name="connsiteX0" fmla="*/ 0 w 6324600"/>
              <a:gd name="connsiteY0" fmla="*/ 0 h 12700"/>
              <a:gd name="connsiteX1" fmla="*/ 6324600 w 6324600"/>
              <a:gd name="connsiteY1" fmla="*/ 1270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24600" h="12700">
                <a:moveTo>
                  <a:pt x="0" y="0"/>
                </a:moveTo>
                <a:lnTo>
                  <a:pt x="6324600" y="127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GB" b="1" kern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714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Ενοποιημένη ανάλυση ασφάλειας</a:t>
            </a:r>
            <a:r>
              <a:rPr lang="en-US" sz="2400" b="1" dirty="0" smtClean="0"/>
              <a:t>: </a:t>
            </a:r>
            <a:br>
              <a:rPr lang="en-US" sz="2400" b="1" dirty="0" smtClean="0"/>
            </a:br>
            <a:r>
              <a:rPr lang="el-GR" sz="2400" b="1" dirty="0" smtClean="0"/>
              <a:t>Συνήθεις ΑΕ </a:t>
            </a:r>
            <a:r>
              <a:rPr lang="en-US" sz="2400" b="1" dirty="0" smtClean="0"/>
              <a:t> (≥10% </a:t>
            </a:r>
            <a:r>
              <a:rPr lang="el-GR" sz="2400" b="1" dirty="0" smtClean="0"/>
              <a:t>σε κάθε ομάδα</a:t>
            </a:r>
            <a:r>
              <a:rPr lang="en-US" sz="2400" b="1" dirty="0" smtClean="0"/>
              <a:t>)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61083" y="6171614"/>
            <a:ext cx="82421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en-GB" sz="900" dirty="0" smtClean="0">
                <a:solidFill>
                  <a:srgbClr val="000000"/>
                </a:solidFill>
                <a:cs typeface="Arial" pitchFamily="34" charset="0"/>
              </a:rPr>
              <a:t>The overall incidence of any GI event was 31%, 40%, and 43% in the placebo, </a:t>
            </a:r>
            <a:r>
              <a:rPr lang="en-US" sz="900" dirty="0">
                <a:solidFill>
                  <a:srgbClr val="000000"/>
                </a:solidFill>
              </a:rPr>
              <a:t>dimethyl fumarate </a:t>
            </a:r>
            <a:r>
              <a:rPr lang="en-GB" sz="900" dirty="0" smtClean="0">
                <a:solidFill>
                  <a:srgbClr val="000000"/>
                </a:solidFill>
                <a:cs typeface="Arial" pitchFamily="34" charset="0"/>
              </a:rPr>
              <a:t>bid, and </a:t>
            </a:r>
            <a:r>
              <a:rPr lang="en-US" sz="900" dirty="0">
                <a:solidFill>
                  <a:srgbClr val="000000"/>
                </a:solidFill>
              </a:rPr>
              <a:t>dimethyl fumarate </a:t>
            </a:r>
            <a:r>
              <a:rPr lang="en-GB" sz="900" dirty="0" smtClean="0">
                <a:solidFill>
                  <a:srgbClr val="000000"/>
                </a:solidFill>
                <a:cs typeface="Arial" pitchFamily="34" charset="0"/>
              </a:rPr>
              <a:t>tid groups, respectively;</a:t>
            </a:r>
            <a:br>
              <a:rPr lang="en-GB" sz="900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GB" sz="900" dirty="0" smtClean="0">
                <a:solidFill>
                  <a:srgbClr val="000000"/>
                </a:solidFill>
                <a:cs typeface="Arial" pitchFamily="34" charset="0"/>
              </a:rPr>
              <a:t> *no notable differences in levels of BUN and creatinine, urine β2-microglobulin, and urine microalbumin were observed across treatment groups with monitoring every 4 weeks.GI=gastrointestinal; BUN=blood urea nitrogen. </a:t>
            </a:r>
          </a:p>
          <a:p>
            <a:pPr marL="0" lvl="1"/>
            <a:r>
              <a:rPr lang="en-GB" sz="900" dirty="0" smtClean="0">
                <a:solidFill>
                  <a:srgbClr val="000000"/>
                </a:solidFill>
                <a:cs typeface="Arial" pitchFamily="34" charset="0"/>
              </a:rPr>
              <a:t>Selmaj K </a:t>
            </a:r>
            <a:r>
              <a:rPr lang="en-GB" sz="900" dirty="0">
                <a:solidFill>
                  <a:srgbClr val="000000"/>
                </a:solidFill>
                <a:cs typeface="Arial" pitchFamily="34" charset="0"/>
              </a:rPr>
              <a:t>et al. Presented at </a:t>
            </a:r>
            <a:r>
              <a:rPr lang="en-GB" sz="900" dirty="0" smtClean="0">
                <a:solidFill>
                  <a:srgbClr val="000000"/>
                </a:solidFill>
                <a:cs typeface="Arial" pitchFamily="34" charset="0"/>
              </a:rPr>
              <a:t>ECTRIMS; October 10–13, </a:t>
            </a:r>
            <a:r>
              <a:rPr lang="en-GB" sz="900" dirty="0">
                <a:solidFill>
                  <a:srgbClr val="000000"/>
                </a:solidFill>
                <a:cs typeface="Arial" pitchFamily="34" charset="0"/>
              </a:rPr>
              <a:t>2012; </a:t>
            </a:r>
            <a:r>
              <a:rPr lang="en-GB" sz="900" dirty="0" smtClean="0">
                <a:solidFill>
                  <a:srgbClr val="000000"/>
                </a:solidFill>
                <a:cs typeface="Arial" pitchFamily="34" charset="0"/>
              </a:rPr>
              <a:t>Lyon, France. P484.</a:t>
            </a:r>
            <a:endParaRPr lang="en-GB" sz="900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4954" y="5967287"/>
            <a:ext cx="4648315" cy="238527"/>
            <a:chOff x="398980" y="5918526"/>
            <a:chExt cx="4648315" cy="238527"/>
          </a:xfrm>
        </p:grpSpPr>
        <p:sp>
          <p:nvSpPr>
            <p:cNvPr id="8" name="Rectangle 7"/>
            <p:cNvSpPr/>
            <p:nvPr/>
          </p:nvSpPr>
          <p:spPr>
            <a:xfrm>
              <a:off x="475295" y="5918526"/>
              <a:ext cx="4572000" cy="23852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GB" sz="950" dirty="0" smtClean="0">
                  <a:solidFill>
                    <a:srgbClr val="000000"/>
                  </a:solidFill>
                  <a:cs typeface="Arial" pitchFamily="34" charset="0"/>
                </a:rPr>
                <a:t>Indicates ≥3% higher incidence in either dimethyl fumarate group vs placebo.</a:t>
              </a:r>
              <a:endParaRPr lang="en-GB" sz="950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8980" y="5968021"/>
              <a:ext cx="109057" cy="109056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4356885"/>
              </p:ext>
            </p:extLst>
          </p:nvPr>
        </p:nvGraphicFramePr>
        <p:xfrm>
          <a:off x="388100" y="1469437"/>
          <a:ext cx="8348400" cy="4446713"/>
        </p:xfrm>
        <a:graphic>
          <a:graphicData uri="http://schemas.openxmlformats.org/drawingml/2006/table">
            <a:tbl>
              <a:tblPr firstRow="1" bandRow="1"/>
              <a:tblGrid>
                <a:gridCol w="3594069"/>
                <a:gridCol w="1584777"/>
                <a:gridCol w="1584777"/>
                <a:gridCol w="1584777"/>
              </a:tblGrid>
              <a:tr h="706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Event, n (%)</a:t>
                      </a:r>
                      <a:endParaRPr lang="en-GB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Placebo</a:t>
                      </a:r>
                    </a:p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(n=836)</a:t>
                      </a:r>
                      <a:endParaRPr lang="en-GB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6A7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DMF </a:t>
                      </a:r>
                      <a:r>
                        <a:rPr lang="en-US" sz="1300" b="1" baseline="0" dirty="0" smtClean="0">
                          <a:latin typeface="Arial" pitchFamily="34" charset="0"/>
                          <a:cs typeface="Arial" pitchFamily="34" charset="0"/>
                        </a:rPr>
                        <a:t>bid</a:t>
                      </a:r>
                    </a:p>
                    <a:p>
                      <a:pPr algn="ctr"/>
                      <a:r>
                        <a:rPr lang="en-US" sz="1300" b="1" baseline="0" dirty="0" smtClean="0">
                          <a:latin typeface="Arial" pitchFamily="34" charset="0"/>
                          <a:cs typeface="Arial" pitchFamily="34" charset="0"/>
                        </a:rPr>
                        <a:t>(n=769)</a:t>
                      </a:r>
                      <a:endParaRPr lang="en-GB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296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DMF tid</a:t>
                      </a:r>
                    </a:p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(n=823)</a:t>
                      </a:r>
                      <a:endParaRPr lang="en-GB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F"/>
                    </a:solidFill>
                  </a:tcPr>
                </a:tc>
              </a:tr>
              <a:tr h="2877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Any adverse event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769 (92)</a:t>
                      </a:r>
                      <a:endParaRPr lang="en-GB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6576" marB="36576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733 (95)</a:t>
                      </a:r>
                    </a:p>
                  </a:txBody>
                  <a:tcPr marT="36576" marB="36576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767 (93)</a:t>
                      </a:r>
                    </a:p>
                  </a:txBody>
                  <a:tcPr marT="36576" marB="36576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7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Flushing 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3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39 (5)</a:t>
                      </a:r>
                      <a:endParaRPr lang="en-GB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265 (34)</a:t>
                      </a:r>
                    </a:p>
                  </a:txBody>
                  <a:tcPr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240 (29)</a:t>
                      </a:r>
                    </a:p>
                  </a:txBody>
                  <a:tcPr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</a:tr>
              <a:tr h="2877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MS relapse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360 (43)</a:t>
                      </a:r>
                      <a:endParaRPr lang="en-GB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221 (29)</a:t>
                      </a:r>
                      <a:endParaRPr lang="en-GB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211 (26)</a:t>
                      </a:r>
                      <a:endParaRPr lang="en-GB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7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515100" algn="l"/>
                        </a:tabLst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Nasopharyngitis</a:t>
                      </a: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169 (20)</a:t>
                      </a:r>
                      <a:endParaRPr lang="en-GB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170 (22)</a:t>
                      </a:r>
                      <a:endParaRPr lang="en-GB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179 (22)</a:t>
                      </a:r>
                      <a:endParaRPr lang="en-GB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7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Headache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137 (16)</a:t>
                      </a:r>
                      <a:endParaRPr lang="en-GB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133 (17)</a:t>
                      </a:r>
                      <a:endParaRPr lang="en-GB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138 (17)</a:t>
                      </a:r>
                      <a:endParaRPr lang="en-GB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7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Diarrhea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86 (10)</a:t>
                      </a:r>
                      <a:endParaRPr lang="en-GB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107 (14)</a:t>
                      </a:r>
                      <a:endParaRPr lang="en-GB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136 (17)</a:t>
                      </a:r>
                      <a:endParaRPr lang="en-GB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</a:tr>
              <a:tr h="2877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Urinary tract infection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96 (11)</a:t>
                      </a:r>
                      <a:endParaRPr lang="en-GB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107 (14)</a:t>
                      </a:r>
                      <a:endParaRPr lang="en-GB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95 (12)</a:t>
                      </a:r>
                      <a:endParaRPr lang="en-GB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7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Upper respiratory tract infection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88 (11)</a:t>
                      </a:r>
                      <a:endParaRPr lang="en-GB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99 (13)</a:t>
                      </a:r>
                      <a:endParaRPr lang="en-GB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101 (12)</a:t>
                      </a:r>
                      <a:endParaRPr lang="en-GB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7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Nausea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72 (9)</a:t>
                      </a:r>
                      <a:endParaRPr lang="en-GB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93 (12)</a:t>
                      </a:r>
                      <a:endParaRPr lang="en-GB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115 (14)</a:t>
                      </a:r>
                      <a:endParaRPr lang="en-GB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</a:tr>
              <a:tr h="2877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Fatigue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91 (11)</a:t>
                      </a:r>
                      <a:endParaRPr lang="en-GB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94 (12)</a:t>
                      </a:r>
                      <a:endParaRPr lang="en-GB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103 (13)</a:t>
                      </a:r>
                      <a:endParaRPr lang="en-GB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7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Back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pain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92 (11)</a:t>
                      </a:r>
                      <a:endParaRPr lang="en-GB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94 (12)</a:t>
                      </a:r>
                      <a:endParaRPr lang="en-GB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84 (10)</a:t>
                      </a:r>
                      <a:endParaRPr lang="en-GB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7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Abdominal pain upper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47 (6)</a:t>
                      </a:r>
                      <a:endParaRPr lang="en-GB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76 (10)</a:t>
                      </a:r>
                      <a:endParaRPr lang="en-GB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94 (11)</a:t>
                      </a:r>
                      <a:endParaRPr lang="en-GB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</a:tr>
              <a:tr h="2877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Proteinuria*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r>
                        <a:rPr lang="en-GB" sz="13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GB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7)</a:t>
                      </a:r>
                      <a:endParaRPr lang="en-GB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67 (9)</a:t>
                      </a:r>
                      <a:endParaRPr lang="en-GB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85 (10)</a:t>
                      </a:r>
                      <a:endParaRPr lang="en-GB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DA6416BE-5C69-421E-B20D-2852AF77CA46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35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093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err="1" smtClean="0"/>
              <a:t>Teriflunomide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697115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82" name="Text Box 6"/>
          <p:cNvSpPr txBox="1">
            <a:spLocks noChangeArrowheads="1"/>
          </p:cNvSpPr>
          <p:nvPr/>
        </p:nvSpPr>
        <p:spPr bwMode="auto">
          <a:xfrm>
            <a:off x="166688" y="1608138"/>
            <a:ext cx="4968875" cy="448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271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1400" dirty="0">
                <a:solidFill>
                  <a:srgbClr val="DB5D06"/>
                </a:solidFill>
                <a:latin typeface="Tahoma" pitchFamily="34" charset="0"/>
              </a:rPr>
              <a:t> </a:t>
            </a:r>
            <a:r>
              <a:rPr lang="el-GR" sz="1400" dirty="0">
                <a:latin typeface="Tahoma" pitchFamily="34" charset="0"/>
              </a:rPr>
              <a:t>Αναστέλλει επιλεκτικά και αναστρέψιμα την  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latin typeface="Tahoma" pitchFamily="34" charset="0"/>
              </a:rPr>
              <a:t>  </a:t>
            </a:r>
            <a:r>
              <a:rPr lang="el-GR" sz="1400" b="1" dirty="0" err="1">
                <a:latin typeface="Tahoma" pitchFamily="34" charset="0"/>
              </a:rPr>
              <a:t>διϋδροοροτική</a:t>
            </a:r>
            <a:r>
              <a:rPr lang="el-GR" sz="1400" b="1" dirty="0">
                <a:latin typeface="Tahoma" pitchFamily="34" charset="0"/>
              </a:rPr>
              <a:t> </a:t>
            </a:r>
            <a:r>
              <a:rPr lang="el-GR" sz="1400" b="1" dirty="0" err="1">
                <a:latin typeface="Tahoma" pitchFamily="34" charset="0"/>
              </a:rPr>
              <a:t>αφυδρογονάση</a:t>
            </a:r>
            <a:r>
              <a:rPr lang="el-GR" sz="1400" b="1" dirty="0">
                <a:latin typeface="Tahoma" pitchFamily="34" charset="0"/>
              </a:rPr>
              <a:t> </a:t>
            </a:r>
            <a:r>
              <a:rPr lang="en-US" sz="1400" b="1" dirty="0">
                <a:latin typeface="Tahoma" pitchFamily="34" charset="0"/>
              </a:rPr>
              <a:t>(DHODH),</a:t>
            </a:r>
            <a:r>
              <a:rPr lang="en-US" sz="1400" dirty="0">
                <a:latin typeface="Tahoma" pitchFamily="34" charset="0"/>
              </a:rPr>
              <a:t> </a:t>
            </a:r>
            <a:r>
              <a:rPr lang="el-GR" sz="1400" dirty="0">
                <a:latin typeface="Tahoma" pitchFamily="34" charset="0"/>
              </a:rPr>
              <a:t>ένα 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latin typeface="Tahoma" pitchFamily="34" charset="0"/>
              </a:rPr>
              <a:t>  σημαντικό ένζυμο στην </a:t>
            </a:r>
            <a:r>
              <a:rPr lang="en-US" sz="1400" b="1" i="1" dirty="0">
                <a:latin typeface="Tahoma" pitchFamily="34" charset="0"/>
              </a:rPr>
              <a:t>de novo</a:t>
            </a:r>
            <a:r>
              <a:rPr lang="en-US" sz="1400" dirty="0">
                <a:latin typeface="Tahoma" pitchFamily="34" charset="0"/>
              </a:rPr>
              <a:t> </a:t>
            </a:r>
            <a:r>
              <a:rPr lang="el-GR" sz="1400" dirty="0">
                <a:latin typeface="Tahoma" pitchFamily="34" charset="0"/>
              </a:rPr>
              <a:t>σύνθεση των   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latin typeface="Tahoma" pitchFamily="34" charset="0"/>
              </a:rPr>
              <a:t>  </a:t>
            </a:r>
            <a:r>
              <a:rPr lang="el-GR" sz="1400" dirty="0" err="1">
                <a:latin typeface="Tahoma" pitchFamily="34" charset="0"/>
              </a:rPr>
              <a:t>πυριμιδινών</a:t>
            </a:r>
            <a:r>
              <a:rPr lang="el-GR" sz="1400" dirty="0">
                <a:latin typeface="Tahoma" pitchFamily="34" charset="0"/>
              </a:rPr>
              <a:t> που είναι απαραίτητη στα ταχέως     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latin typeface="Tahoma" pitchFamily="34" charset="0"/>
              </a:rPr>
              <a:t>  διαιρούμενα λεμφοκύτταρα</a:t>
            </a:r>
          </a:p>
          <a:p>
            <a:pPr lvl="1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l-GR" sz="1400" dirty="0">
              <a:latin typeface="Tahoma" pitchFamily="34" charset="0"/>
            </a:endParaRP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1400" dirty="0">
                <a:latin typeface="Tahoma" pitchFamily="34" charset="0"/>
              </a:rPr>
              <a:t> Αναστέλλει τον πολλαπλασιασμό και την ενεργοποίηση 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400" b="1" dirty="0">
                <a:latin typeface="Tahoma" pitchFamily="34" charset="0"/>
              </a:rPr>
              <a:t>  διεγερμένων Τ και Β  λεμφοκυττάρων στην   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400" b="1" dirty="0">
                <a:latin typeface="Tahoma" pitchFamily="34" charset="0"/>
              </a:rPr>
              <a:t>  περιφέρεια</a:t>
            </a:r>
            <a:r>
              <a:rPr lang="el-GR" sz="1400" dirty="0">
                <a:latin typeface="Tahoma" pitchFamily="34" charset="0"/>
              </a:rPr>
              <a:t> που είναι διαθέσιμα να μεταναστεύσουν 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latin typeface="Tahoma" pitchFamily="34" charset="0"/>
              </a:rPr>
              <a:t>  στο ΚΝΣ και φέρονται ως υπεύθυνα για την 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latin typeface="Tahoma" pitchFamily="34" charset="0"/>
              </a:rPr>
              <a:t>  ζημιογόνα φλεγμονώδη διεργασία στην ΠΣ 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l-GR" sz="1400" dirty="0">
              <a:latin typeface="Tahoma" pitchFamily="34" charset="0"/>
            </a:endParaRP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1400" dirty="0">
                <a:latin typeface="Tahoma" pitchFamily="34" charset="0"/>
              </a:rPr>
              <a:t> Η σύνθεση των </a:t>
            </a:r>
            <a:r>
              <a:rPr lang="el-GR" sz="1400" dirty="0" err="1">
                <a:latin typeface="Tahoma" pitchFamily="34" charset="0"/>
              </a:rPr>
              <a:t>πυριμιδινών</a:t>
            </a:r>
            <a:r>
              <a:rPr lang="el-GR" sz="1400" dirty="0">
                <a:latin typeface="Tahoma" pitchFamily="34" charset="0"/>
              </a:rPr>
              <a:t> μέσω της οδού 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latin typeface="Tahoma" pitchFamily="34" charset="0"/>
              </a:rPr>
              <a:t>  διάσωσης στα βραδέως διαιρούμενα ή σε φάση 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latin typeface="Tahoma" pitchFamily="34" charset="0"/>
              </a:rPr>
              <a:t>  ανάπαυσης κύτταρα δεν επηρεάζεται </a:t>
            </a:r>
            <a:endParaRPr lang="el-GR" sz="1200" dirty="0">
              <a:latin typeface="Tahoma" pitchFamily="34" charset="0"/>
            </a:endParaRP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400" b="1" dirty="0">
                <a:latin typeface="Tahoma" pitchFamily="34" charset="0"/>
              </a:rPr>
              <a:t> Διατηρείται η φυσιολογική ανοσολογική  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400" b="1" dirty="0">
                <a:latin typeface="Tahoma" pitchFamily="34" charset="0"/>
              </a:rPr>
              <a:t>  επιτήρηση</a:t>
            </a:r>
            <a:endParaRPr lang="en-US" sz="1400" b="1" dirty="0">
              <a:latin typeface="Tahoma" pitchFamily="34" charset="0"/>
            </a:endParaRPr>
          </a:p>
        </p:txBody>
      </p:sp>
      <p:sp>
        <p:nvSpPr>
          <p:cNvPr id="41988" name="Text Box 7"/>
          <p:cNvSpPr txBox="1">
            <a:spLocks noChangeArrowheads="1"/>
          </p:cNvSpPr>
          <p:nvPr/>
        </p:nvSpPr>
        <p:spPr bwMode="auto">
          <a:xfrm>
            <a:off x="1145889" y="332656"/>
            <a:ext cx="676608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z="2800" b="1" dirty="0" err="1">
                <a:latin typeface="Calibri" pitchFamily="34" charset="0"/>
              </a:rPr>
              <a:t>Τεριφλουνομίδη</a:t>
            </a:r>
            <a:endParaRPr lang="el-GR" sz="2800" b="1" dirty="0">
              <a:latin typeface="Calibri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z="2800" b="1" dirty="0">
                <a:latin typeface="Calibri" pitchFamily="34" charset="0"/>
              </a:rPr>
              <a:t>Προτεινόμενος μηχανισμός Δράσης στην ΠΣ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41989" name="Rectangle 51"/>
          <p:cNvSpPr>
            <a:spLocks noChangeArrowheads="1"/>
          </p:cNvSpPr>
          <p:nvPr/>
        </p:nvSpPr>
        <p:spPr bwMode="auto">
          <a:xfrm>
            <a:off x="309995" y="6495256"/>
            <a:ext cx="3805238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800" dirty="0">
                <a:latin typeface="Tahoma" pitchFamily="34" charset="0"/>
                <a:cs typeface="Arial" pitchFamily="34" charset="0"/>
              </a:rPr>
              <a:t>DHODH = </a:t>
            </a:r>
            <a:r>
              <a:rPr lang="en-US" sz="800" dirty="0" err="1">
                <a:latin typeface="Tahoma" pitchFamily="34" charset="0"/>
                <a:ea typeface="ＭＳ Ｐゴシック" pitchFamily="34" charset="-128"/>
                <a:cs typeface="Arial" pitchFamily="34" charset="0"/>
              </a:rPr>
              <a:t>dihydroorotate</a:t>
            </a:r>
            <a:r>
              <a:rPr lang="en-US" sz="800" dirty="0">
                <a:latin typeface="Tahoma" pitchFamily="34" charset="0"/>
                <a:ea typeface="ＭＳ Ｐゴシック" pitchFamily="34" charset="-128"/>
                <a:cs typeface="Arial" pitchFamily="34" charset="0"/>
              </a:rPr>
              <a:t> dehydrogenase </a:t>
            </a:r>
            <a:endParaRPr lang="el-GR" sz="800" dirty="0">
              <a:latin typeface="Tahoma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GB" sz="800" dirty="0">
                <a:latin typeface="Tahoma" pitchFamily="34" charset="0"/>
                <a:ea typeface="ＭＳ Ｐゴシック" pitchFamily="34" charset="-128"/>
                <a:cs typeface="Arial" pitchFamily="34" charset="0"/>
              </a:rPr>
              <a:t>Gold and </a:t>
            </a:r>
            <a:r>
              <a:rPr lang="en-GB" sz="800" dirty="0" err="1">
                <a:latin typeface="Tahoma" pitchFamily="34" charset="0"/>
                <a:ea typeface="ＭＳ Ｐゴシック" pitchFamily="34" charset="-128"/>
                <a:cs typeface="Arial" pitchFamily="34" charset="0"/>
              </a:rPr>
              <a:t>Wolinsky</a:t>
            </a:r>
            <a:r>
              <a:rPr lang="en-GB" sz="800" i="1" dirty="0">
                <a:latin typeface="Tahoma" pitchFamily="34" charset="0"/>
                <a:ea typeface="ＭＳ Ｐゴシック" pitchFamily="34" charset="-128"/>
                <a:cs typeface="Arial" pitchFamily="34" charset="0"/>
              </a:rPr>
              <a:t>. </a:t>
            </a:r>
            <a:r>
              <a:rPr lang="en-GB" sz="800" i="1" dirty="0" err="1">
                <a:latin typeface="Tahoma" pitchFamily="34" charset="0"/>
                <a:ea typeface="ＭＳ Ｐゴシック" pitchFamily="34" charset="-128"/>
                <a:cs typeface="Arial" pitchFamily="34" charset="0"/>
              </a:rPr>
              <a:t>Acta</a:t>
            </a:r>
            <a:r>
              <a:rPr lang="en-GB" sz="800" i="1" dirty="0">
                <a:latin typeface="Tahoma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GB" sz="800" i="1" dirty="0" err="1">
                <a:latin typeface="Tahoma" pitchFamily="34" charset="0"/>
                <a:ea typeface="ＭＳ Ｐゴシック" pitchFamily="34" charset="-128"/>
                <a:cs typeface="Arial" pitchFamily="34" charset="0"/>
              </a:rPr>
              <a:t>Neurol</a:t>
            </a:r>
            <a:r>
              <a:rPr lang="en-GB" sz="800" i="1" dirty="0">
                <a:latin typeface="Tahoma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GB" sz="800" i="1" dirty="0" err="1">
                <a:latin typeface="Tahoma" pitchFamily="34" charset="0"/>
                <a:ea typeface="ＭＳ Ｐゴシック" pitchFamily="34" charset="-128"/>
                <a:cs typeface="Arial" pitchFamily="34" charset="0"/>
              </a:rPr>
              <a:t>Scand</a:t>
            </a:r>
            <a:r>
              <a:rPr lang="en-GB" sz="800" i="1" dirty="0">
                <a:latin typeface="Tahoma" pitchFamily="34" charset="0"/>
                <a:ea typeface="ＭＳ Ｐゴシック" pitchFamily="34" charset="-128"/>
                <a:cs typeface="Arial" pitchFamily="34" charset="0"/>
              </a:rPr>
              <a:t>  </a:t>
            </a:r>
            <a:r>
              <a:rPr lang="en-GB" sz="800" dirty="0">
                <a:latin typeface="Tahoma" pitchFamily="34" charset="0"/>
                <a:ea typeface="ＭＳ Ｐゴシック" pitchFamily="34" charset="-128"/>
                <a:cs typeface="Arial" pitchFamily="34" charset="0"/>
              </a:rPr>
              <a:t>2011;124:75–84</a:t>
            </a:r>
            <a:endParaRPr lang="en-US" sz="800" dirty="0">
              <a:latin typeface="Tahoma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355785" name="Text Box 99"/>
          <p:cNvSpPr txBox="1">
            <a:spLocks noChangeArrowheads="1"/>
          </p:cNvSpPr>
          <p:nvPr/>
        </p:nvSpPr>
        <p:spPr bwMode="auto">
          <a:xfrm>
            <a:off x="4289425" y="5821363"/>
            <a:ext cx="1684338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611" tIns="44806" rIns="89611" bIns="44806">
            <a:spAutoFit/>
          </a:bodyPr>
          <a:lstStyle>
            <a:lvl1pPr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75000"/>
              <a:buFont typeface="Wingdings" pitchFamily="2" charset="2"/>
              <a:buNone/>
            </a:pPr>
            <a:r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  <a:t>Immune surveillance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75000"/>
              <a:buFont typeface="Wingdings" pitchFamily="2" charset="2"/>
              <a:buNone/>
            </a:pPr>
            <a:r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  <a:t>and protective </a:t>
            </a:r>
            <a:br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  <a:t>immune responses</a:t>
            </a:r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6246813" y="2317750"/>
            <a:ext cx="18700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11" tIns="44806" rIns="89611" bIns="44806">
            <a:spAutoFit/>
          </a:bodyPr>
          <a:lstStyle>
            <a:lvl1pPr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75000"/>
              <a:buFont typeface="Wingdings" pitchFamily="2" charset="2"/>
              <a:buNone/>
            </a:pP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Stimulated myelin-</a:t>
            </a:r>
            <a:br>
              <a:rPr lang="en-US" sz="120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specific lymphocytes</a:t>
            </a:r>
          </a:p>
        </p:txBody>
      </p:sp>
      <p:sp>
        <p:nvSpPr>
          <p:cNvPr id="1355787" name="Text Box 9"/>
          <p:cNvSpPr txBox="1">
            <a:spLocks noChangeArrowheads="1"/>
          </p:cNvSpPr>
          <p:nvPr/>
        </p:nvSpPr>
        <p:spPr bwMode="auto">
          <a:xfrm>
            <a:off x="4603750" y="2317750"/>
            <a:ext cx="103346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611" tIns="44806" rIns="89611" bIns="44806">
            <a:spAutoFit/>
          </a:bodyPr>
          <a:lstStyle>
            <a:lvl1pPr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75000"/>
              <a:buFont typeface="Wingdings" pitchFamily="2" charset="2"/>
              <a:buNone/>
            </a:pP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Resting </a:t>
            </a:r>
            <a:br>
              <a:rPr lang="en-US" sz="120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lymphocytes</a:t>
            </a:r>
          </a:p>
        </p:txBody>
      </p:sp>
      <p:grpSp>
        <p:nvGrpSpPr>
          <p:cNvPr id="2" name="Group 2643"/>
          <p:cNvGrpSpPr>
            <a:grpSpLocks/>
          </p:cNvGrpSpPr>
          <p:nvPr/>
        </p:nvGrpSpPr>
        <p:grpSpPr bwMode="auto">
          <a:xfrm>
            <a:off x="4897438" y="1571625"/>
            <a:ext cx="446087" cy="682625"/>
            <a:chOff x="4017" y="792"/>
            <a:chExt cx="683" cy="773"/>
          </a:xfrm>
        </p:grpSpPr>
        <p:sp>
          <p:nvSpPr>
            <p:cNvPr id="42038" name="Freeform 2644"/>
            <p:cNvSpPr>
              <a:spLocks/>
            </p:cNvSpPr>
            <p:nvPr/>
          </p:nvSpPr>
          <p:spPr bwMode="auto">
            <a:xfrm>
              <a:off x="4015" y="790"/>
              <a:ext cx="685" cy="777"/>
            </a:xfrm>
            <a:custGeom>
              <a:avLst/>
              <a:gdLst>
                <a:gd name="T0" fmla="*/ 3091965 w 273"/>
                <a:gd name="T1" fmla="*/ 149907877 h 290"/>
                <a:gd name="T2" fmla="*/ 51818983 w 273"/>
                <a:gd name="T3" fmla="*/ 276174712 h 290"/>
                <a:gd name="T4" fmla="*/ 98231037 w 273"/>
                <a:gd name="T5" fmla="*/ 215998372 h 290"/>
                <a:gd name="T6" fmla="*/ 104849081 w 273"/>
                <a:gd name="T7" fmla="*/ 128141034 h 290"/>
                <a:gd name="T8" fmla="*/ 68826687 w 273"/>
                <a:gd name="T9" fmla="*/ 17220276 h 290"/>
                <a:gd name="T10" fmla="*/ 3091965 w 273"/>
                <a:gd name="T11" fmla="*/ 149907877 h 2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3"/>
                <a:gd name="T19" fmla="*/ 0 h 290"/>
                <a:gd name="T20" fmla="*/ 273 w 273"/>
                <a:gd name="T21" fmla="*/ 290 h 2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3" h="290">
                  <a:moveTo>
                    <a:pt x="8" y="157"/>
                  </a:moveTo>
                  <a:cubicBezTo>
                    <a:pt x="9" y="226"/>
                    <a:pt x="73" y="290"/>
                    <a:pt x="134" y="289"/>
                  </a:cubicBezTo>
                  <a:cubicBezTo>
                    <a:pt x="195" y="287"/>
                    <a:pt x="241" y="254"/>
                    <a:pt x="254" y="226"/>
                  </a:cubicBezTo>
                  <a:cubicBezTo>
                    <a:pt x="268" y="198"/>
                    <a:pt x="273" y="157"/>
                    <a:pt x="271" y="134"/>
                  </a:cubicBezTo>
                  <a:cubicBezTo>
                    <a:pt x="264" y="72"/>
                    <a:pt x="236" y="36"/>
                    <a:pt x="178" y="18"/>
                  </a:cubicBezTo>
                  <a:cubicBezTo>
                    <a:pt x="121" y="0"/>
                    <a:pt x="0" y="7"/>
                    <a:pt x="8" y="157"/>
                  </a:cubicBezTo>
                  <a:close/>
                </a:path>
              </a:pathLst>
            </a:custGeom>
            <a:solidFill>
              <a:srgbClr val="B0D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6676A"/>
                </a:solidFill>
                <a:cs typeface="Arial" pitchFamily="34" charset="0"/>
              </a:endParaRPr>
            </a:p>
          </p:txBody>
        </p:sp>
        <p:sp>
          <p:nvSpPr>
            <p:cNvPr id="42039" name="Freeform 2645"/>
            <p:cNvSpPr>
              <a:spLocks/>
            </p:cNvSpPr>
            <p:nvPr/>
          </p:nvSpPr>
          <p:spPr bwMode="auto">
            <a:xfrm>
              <a:off x="4338" y="948"/>
              <a:ext cx="287" cy="532"/>
            </a:xfrm>
            <a:custGeom>
              <a:avLst/>
              <a:gdLst>
                <a:gd name="T0" fmla="*/ 23480641 w 114"/>
                <a:gd name="T1" fmla="*/ 0 h 199"/>
                <a:gd name="T2" fmla="*/ 32581965 w 114"/>
                <a:gd name="T3" fmla="*/ 46466043 h 199"/>
                <a:gd name="T4" fmla="*/ 38085935 w 114"/>
                <a:gd name="T5" fmla="*/ 86813110 h 199"/>
                <a:gd name="T6" fmla="*/ 40958125 w 114"/>
                <a:gd name="T7" fmla="*/ 148421341 h 199"/>
                <a:gd name="T8" fmla="*/ 12694992 w 114"/>
                <a:gd name="T9" fmla="*/ 185337997 h 199"/>
                <a:gd name="T10" fmla="*/ 0 w 114"/>
                <a:gd name="T11" fmla="*/ 158661686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"/>
                <a:gd name="T19" fmla="*/ 0 h 199"/>
                <a:gd name="T20" fmla="*/ 114 w 114"/>
                <a:gd name="T21" fmla="*/ 199 h 1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" h="199">
                  <a:moveTo>
                    <a:pt x="59" y="0"/>
                  </a:moveTo>
                  <a:cubicBezTo>
                    <a:pt x="70" y="16"/>
                    <a:pt x="79" y="30"/>
                    <a:pt x="82" y="49"/>
                  </a:cubicBezTo>
                  <a:cubicBezTo>
                    <a:pt x="85" y="66"/>
                    <a:pt x="89" y="77"/>
                    <a:pt x="96" y="92"/>
                  </a:cubicBezTo>
                  <a:cubicBezTo>
                    <a:pt x="106" y="113"/>
                    <a:pt x="114" y="134"/>
                    <a:pt x="103" y="157"/>
                  </a:cubicBezTo>
                  <a:cubicBezTo>
                    <a:pt x="94" y="175"/>
                    <a:pt x="51" y="194"/>
                    <a:pt x="32" y="196"/>
                  </a:cubicBezTo>
                  <a:cubicBezTo>
                    <a:pt x="10" y="199"/>
                    <a:pt x="20" y="178"/>
                    <a:pt x="0" y="168"/>
                  </a:cubicBezTo>
                </a:path>
              </a:pathLst>
            </a:custGeom>
            <a:solidFill>
              <a:srgbClr val="6BB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6676A"/>
                </a:solidFill>
                <a:cs typeface="Arial" pitchFamily="34" charset="0"/>
              </a:endParaRPr>
            </a:p>
          </p:txBody>
        </p:sp>
        <p:sp>
          <p:nvSpPr>
            <p:cNvPr id="42040" name="Freeform 2646"/>
            <p:cNvSpPr>
              <a:spLocks/>
            </p:cNvSpPr>
            <p:nvPr/>
          </p:nvSpPr>
          <p:spPr bwMode="auto">
            <a:xfrm>
              <a:off x="4034" y="806"/>
              <a:ext cx="520" cy="712"/>
            </a:xfrm>
            <a:custGeom>
              <a:avLst/>
              <a:gdLst>
                <a:gd name="T0" fmla="*/ 6852610 w 210"/>
                <a:gd name="T1" fmla="*/ 157143039 h 264"/>
                <a:gd name="T2" fmla="*/ 61537449 w 210"/>
                <a:gd name="T3" fmla="*/ 22518087 h 264"/>
                <a:gd name="T4" fmla="*/ 71818701 w 210"/>
                <a:gd name="T5" fmla="*/ 37843070 h 264"/>
                <a:gd name="T6" fmla="*/ 57862492 w 210"/>
                <a:gd name="T7" fmla="*/ 17194048 h 264"/>
                <a:gd name="T8" fmla="*/ 2731842 w 210"/>
                <a:gd name="T9" fmla="*/ 151822193 h 264"/>
                <a:gd name="T10" fmla="*/ 28070628 w 210"/>
                <a:gd name="T11" fmla="*/ 269065089 h 264"/>
                <a:gd name="T12" fmla="*/ 6852610 w 210"/>
                <a:gd name="T13" fmla="*/ 157143039 h 2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0"/>
                <a:gd name="T22" fmla="*/ 0 h 264"/>
                <a:gd name="T23" fmla="*/ 210 w 210"/>
                <a:gd name="T24" fmla="*/ 264 h 2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0" h="264">
                  <a:moveTo>
                    <a:pt x="20" y="154"/>
                  </a:moveTo>
                  <a:cubicBezTo>
                    <a:pt x="12" y="11"/>
                    <a:pt x="125" y="5"/>
                    <a:pt x="180" y="22"/>
                  </a:cubicBezTo>
                  <a:cubicBezTo>
                    <a:pt x="189" y="25"/>
                    <a:pt x="203" y="33"/>
                    <a:pt x="210" y="37"/>
                  </a:cubicBezTo>
                  <a:cubicBezTo>
                    <a:pt x="199" y="29"/>
                    <a:pt x="185" y="22"/>
                    <a:pt x="169" y="17"/>
                  </a:cubicBezTo>
                  <a:cubicBezTo>
                    <a:pt x="114" y="0"/>
                    <a:pt x="0" y="7"/>
                    <a:pt x="8" y="149"/>
                  </a:cubicBezTo>
                  <a:cubicBezTo>
                    <a:pt x="8" y="198"/>
                    <a:pt x="41" y="244"/>
                    <a:pt x="82" y="264"/>
                  </a:cubicBezTo>
                  <a:cubicBezTo>
                    <a:pt x="49" y="241"/>
                    <a:pt x="21" y="195"/>
                    <a:pt x="20" y="154"/>
                  </a:cubicBezTo>
                  <a:close/>
                </a:path>
              </a:pathLst>
            </a:custGeom>
            <a:solidFill>
              <a:srgbClr val="E1E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6676A"/>
                </a:solidFill>
                <a:cs typeface="Arial" pitchFamily="34" charset="0"/>
              </a:endParaRPr>
            </a:p>
          </p:txBody>
        </p:sp>
        <p:sp>
          <p:nvSpPr>
            <p:cNvPr id="42041" name="Freeform 2647"/>
            <p:cNvSpPr>
              <a:spLocks/>
            </p:cNvSpPr>
            <p:nvPr/>
          </p:nvSpPr>
          <p:spPr bwMode="auto">
            <a:xfrm>
              <a:off x="4248" y="857"/>
              <a:ext cx="440" cy="689"/>
            </a:xfrm>
            <a:custGeom>
              <a:avLst/>
              <a:gdLst>
                <a:gd name="T0" fmla="*/ 64702145 w 176"/>
                <a:gd name="T1" fmla="*/ 102193610 h 258"/>
                <a:gd name="T2" fmla="*/ 32428050 w 176"/>
                <a:gd name="T3" fmla="*/ 1029860 h 258"/>
                <a:gd name="T4" fmla="*/ 30923363 w 176"/>
                <a:gd name="T5" fmla="*/ 0 h 258"/>
                <a:gd name="T6" fmla="*/ 53996613 w 176"/>
                <a:gd name="T7" fmla="*/ 95900025 h 258"/>
                <a:gd name="T8" fmla="*/ 52047863 w 176"/>
                <a:gd name="T9" fmla="*/ 177545034 h 258"/>
                <a:gd name="T10" fmla="*/ 40915033 w 176"/>
                <a:gd name="T11" fmla="*/ 209331756 h 258"/>
                <a:gd name="T12" fmla="*/ 8628438 w 176"/>
                <a:gd name="T13" fmla="*/ 232733966 h 258"/>
                <a:gd name="T14" fmla="*/ 0 w 176"/>
                <a:gd name="T15" fmla="*/ 230617463 h 258"/>
                <a:gd name="T16" fmla="*/ 16061333 w 176"/>
                <a:gd name="T17" fmla="*/ 240034154 h 258"/>
                <a:gd name="T18" fmla="*/ 58754095 w 176"/>
                <a:gd name="T19" fmla="*/ 183135637 h 258"/>
                <a:gd name="T20" fmla="*/ 64702145 w 176"/>
                <a:gd name="T21" fmla="*/ 102193610 h 2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6"/>
                <a:gd name="T34" fmla="*/ 0 h 258"/>
                <a:gd name="T35" fmla="*/ 176 w 176"/>
                <a:gd name="T36" fmla="*/ 258 h 2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6" h="258">
                  <a:moveTo>
                    <a:pt x="174" y="110"/>
                  </a:moveTo>
                  <a:cubicBezTo>
                    <a:pt x="167" y="52"/>
                    <a:pt x="141" y="18"/>
                    <a:pt x="87" y="1"/>
                  </a:cubicBezTo>
                  <a:cubicBezTo>
                    <a:pt x="85" y="1"/>
                    <a:pt x="84" y="0"/>
                    <a:pt x="83" y="0"/>
                  </a:cubicBezTo>
                  <a:cubicBezTo>
                    <a:pt x="126" y="18"/>
                    <a:pt x="139" y="52"/>
                    <a:pt x="145" y="103"/>
                  </a:cubicBezTo>
                  <a:cubicBezTo>
                    <a:pt x="147" y="125"/>
                    <a:pt x="152" y="165"/>
                    <a:pt x="140" y="191"/>
                  </a:cubicBezTo>
                  <a:cubicBezTo>
                    <a:pt x="134" y="202"/>
                    <a:pt x="125" y="214"/>
                    <a:pt x="110" y="225"/>
                  </a:cubicBezTo>
                  <a:cubicBezTo>
                    <a:pt x="89" y="240"/>
                    <a:pt x="56" y="250"/>
                    <a:pt x="23" y="250"/>
                  </a:cubicBezTo>
                  <a:cubicBezTo>
                    <a:pt x="15" y="251"/>
                    <a:pt x="8" y="250"/>
                    <a:pt x="0" y="248"/>
                  </a:cubicBezTo>
                  <a:cubicBezTo>
                    <a:pt x="14" y="255"/>
                    <a:pt x="29" y="258"/>
                    <a:pt x="43" y="258"/>
                  </a:cubicBezTo>
                  <a:cubicBezTo>
                    <a:pt x="101" y="256"/>
                    <a:pt x="145" y="223"/>
                    <a:pt x="158" y="197"/>
                  </a:cubicBezTo>
                  <a:cubicBezTo>
                    <a:pt x="171" y="170"/>
                    <a:pt x="176" y="132"/>
                    <a:pt x="174" y="110"/>
                  </a:cubicBezTo>
                  <a:close/>
                </a:path>
              </a:pathLst>
            </a:custGeom>
            <a:solidFill>
              <a:srgbClr val="6BB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6676A"/>
                </a:solidFill>
                <a:cs typeface="Arial" pitchFamily="34" charset="0"/>
              </a:endParaRPr>
            </a:p>
          </p:txBody>
        </p:sp>
        <p:sp>
          <p:nvSpPr>
            <p:cNvPr id="42042" name="Freeform 2648"/>
            <p:cNvSpPr>
              <a:spLocks/>
            </p:cNvSpPr>
            <p:nvPr/>
          </p:nvSpPr>
          <p:spPr bwMode="auto">
            <a:xfrm>
              <a:off x="4068" y="873"/>
              <a:ext cx="586" cy="678"/>
            </a:xfrm>
            <a:custGeom>
              <a:avLst/>
              <a:gdLst>
                <a:gd name="T0" fmla="*/ 43891317 w 232"/>
                <a:gd name="T1" fmla="*/ 4718725 h 253"/>
                <a:gd name="T2" fmla="*/ 3269241 w 232"/>
                <a:gd name="T3" fmla="*/ 118657828 h 253"/>
                <a:gd name="T4" fmla="*/ 60606868 w 232"/>
                <a:gd name="T5" fmla="*/ 216485060 h 253"/>
                <a:gd name="T6" fmla="*/ 76190619 w 232"/>
                <a:gd name="T7" fmla="*/ 101383629 h 253"/>
                <a:gd name="T8" fmla="*/ 43891317 w 232"/>
                <a:gd name="T9" fmla="*/ 4718725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253"/>
                <a:gd name="T17" fmla="*/ 232 w 232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253">
                  <a:moveTo>
                    <a:pt x="107" y="5"/>
                  </a:moveTo>
                  <a:cubicBezTo>
                    <a:pt x="56" y="0"/>
                    <a:pt x="0" y="60"/>
                    <a:pt x="8" y="124"/>
                  </a:cubicBezTo>
                  <a:cubicBezTo>
                    <a:pt x="16" y="188"/>
                    <a:pt x="77" y="253"/>
                    <a:pt x="148" y="226"/>
                  </a:cubicBezTo>
                  <a:cubicBezTo>
                    <a:pt x="232" y="195"/>
                    <a:pt x="196" y="127"/>
                    <a:pt x="186" y="106"/>
                  </a:cubicBezTo>
                  <a:cubicBezTo>
                    <a:pt x="176" y="84"/>
                    <a:pt x="193" y="13"/>
                    <a:pt x="107" y="5"/>
                  </a:cubicBezTo>
                  <a:close/>
                </a:path>
              </a:pathLst>
            </a:custGeom>
            <a:solidFill>
              <a:srgbClr val="BB9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6676A"/>
                </a:solidFill>
                <a:cs typeface="Arial" pitchFamily="34" charset="0"/>
              </a:endParaRPr>
            </a:p>
          </p:txBody>
        </p:sp>
        <p:sp>
          <p:nvSpPr>
            <p:cNvPr id="42043" name="Freeform 2649"/>
            <p:cNvSpPr>
              <a:spLocks/>
            </p:cNvSpPr>
            <p:nvPr/>
          </p:nvSpPr>
          <p:spPr bwMode="auto">
            <a:xfrm>
              <a:off x="4248" y="927"/>
              <a:ext cx="389" cy="564"/>
            </a:xfrm>
            <a:custGeom>
              <a:avLst/>
              <a:gdLst>
                <a:gd name="T0" fmla="*/ 45361487 w 154"/>
                <a:gd name="T1" fmla="*/ 83470094 h 211"/>
                <a:gd name="T2" fmla="*/ 24136904 w 154"/>
                <a:gd name="T3" fmla="*/ 0 h 211"/>
                <a:gd name="T4" fmla="*/ 38364334 w 154"/>
                <a:gd name="T5" fmla="*/ 70541605 h 211"/>
                <a:gd name="T6" fmla="*/ 37532271 w 154"/>
                <a:gd name="T7" fmla="*/ 135402081 h 211"/>
                <a:gd name="T8" fmla="*/ 22832709 w 154"/>
                <a:gd name="T9" fmla="*/ 179746011 h 211"/>
                <a:gd name="T10" fmla="*/ 0 w 154"/>
                <a:gd name="T11" fmla="*/ 181486689 h 211"/>
                <a:gd name="T12" fmla="*/ 31004995 w 154"/>
                <a:gd name="T13" fmla="*/ 188910306 h 211"/>
                <a:gd name="T14" fmla="*/ 45361487 w 154"/>
                <a:gd name="T15" fmla="*/ 83470094 h 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4"/>
                <a:gd name="T25" fmla="*/ 0 h 211"/>
                <a:gd name="T26" fmla="*/ 154 w 154"/>
                <a:gd name="T27" fmla="*/ 211 h 2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4" h="211">
                  <a:moveTo>
                    <a:pt x="111" y="89"/>
                  </a:moveTo>
                  <a:cubicBezTo>
                    <a:pt x="103" y="71"/>
                    <a:pt x="114" y="16"/>
                    <a:pt x="59" y="0"/>
                  </a:cubicBezTo>
                  <a:cubicBezTo>
                    <a:pt x="97" y="16"/>
                    <a:pt x="89" y="54"/>
                    <a:pt x="94" y="75"/>
                  </a:cubicBezTo>
                  <a:cubicBezTo>
                    <a:pt x="97" y="88"/>
                    <a:pt x="98" y="119"/>
                    <a:pt x="92" y="144"/>
                  </a:cubicBezTo>
                  <a:cubicBezTo>
                    <a:pt x="89" y="162"/>
                    <a:pt x="88" y="179"/>
                    <a:pt x="56" y="191"/>
                  </a:cubicBezTo>
                  <a:cubicBezTo>
                    <a:pt x="36" y="199"/>
                    <a:pt x="17" y="199"/>
                    <a:pt x="0" y="193"/>
                  </a:cubicBezTo>
                  <a:cubicBezTo>
                    <a:pt x="22" y="206"/>
                    <a:pt x="48" y="211"/>
                    <a:pt x="76" y="201"/>
                  </a:cubicBezTo>
                  <a:cubicBezTo>
                    <a:pt x="154" y="172"/>
                    <a:pt x="120" y="109"/>
                    <a:pt x="111" y="89"/>
                  </a:cubicBezTo>
                  <a:close/>
                </a:path>
              </a:pathLst>
            </a:custGeom>
            <a:solidFill>
              <a:srgbClr val="9E7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6676A"/>
                </a:solidFill>
                <a:cs typeface="Arial" pitchFamily="34" charset="0"/>
              </a:endParaRPr>
            </a:p>
          </p:txBody>
        </p:sp>
        <p:sp>
          <p:nvSpPr>
            <p:cNvPr id="42044" name="Freeform 2650"/>
            <p:cNvSpPr>
              <a:spLocks/>
            </p:cNvSpPr>
            <p:nvPr/>
          </p:nvSpPr>
          <p:spPr bwMode="auto">
            <a:xfrm>
              <a:off x="4442" y="1002"/>
              <a:ext cx="194" cy="467"/>
            </a:xfrm>
            <a:custGeom>
              <a:avLst/>
              <a:gdLst>
                <a:gd name="T0" fmla="*/ 0 w 78"/>
                <a:gd name="T1" fmla="*/ 168038589 h 174"/>
                <a:gd name="T2" fmla="*/ 12453149 w 78"/>
                <a:gd name="T3" fmla="*/ 59472595 h 174"/>
                <a:gd name="T4" fmla="*/ 7083010 w 78"/>
                <a:gd name="T5" fmla="*/ 0 h 174"/>
                <a:gd name="T6" fmla="*/ 10373705 w 78"/>
                <a:gd name="T7" fmla="*/ 56452117 h 174"/>
                <a:gd name="T8" fmla="*/ 10373705 w 78"/>
                <a:gd name="T9" fmla="*/ 141768843 h 174"/>
                <a:gd name="T10" fmla="*/ 0 w 78"/>
                <a:gd name="T11" fmla="*/ 168038589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174"/>
                <a:gd name="T20" fmla="*/ 78 w 78"/>
                <a:gd name="T21" fmla="*/ 174 h 1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174">
                  <a:moveTo>
                    <a:pt x="0" y="173"/>
                  </a:moveTo>
                  <a:cubicBezTo>
                    <a:pt x="78" y="144"/>
                    <a:pt x="44" y="81"/>
                    <a:pt x="35" y="61"/>
                  </a:cubicBezTo>
                  <a:cubicBezTo>
                    <a:pt x="30" y="49"/>
                    <a:pt x="32" y="22"/>
                    <a:pt x="20" y="0"/>
                  </a:cubicBezTo>
                  <a:cubicBezTo>
                    <a:pt x="26" y="11"/>
                    <a:pt x="30" y="39"/>
                    <a:pt x="29" y="58"/>
                  </a:cubicBezTo>
                  <a:cubicBezTo>
                    <a:pt x="27" y="76"/>
                    <a:pt x="52" y="117"/>
                    <a:pt x="29" y="146"/>
                  </a:cubicBezTo>
                  <a:cubicBezTo>
                    <a:pt x="5" y="174"/>
                    <a:pt x="0" y="173"/>
                    <a:pt x="0" y="173"/>
                  </a:cubicBezTo>
                  <a:close/>
                </a:path>
              </a:pathLst>
            </a:custGeom>
            <a:solidFill>
              <a:srgbClr val="854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6676A"/>
                </a:solidFill>
                <a:cs typeface="Arial" pitchFamily="34" charset="0"/>
              </a:endParaRPr>
            </a:p>
          </p:txBody>
        </p:sp>
        <p:sp>
          <p:nvSpPr>
            <p:cNvPr id="42045" name="Freeform 2651"/>
            <p:cNvSpPr>
              <a:spLocks/>
            </p:cNvSpPr>
            <p:nvPr/>
          </p:nvSpPr>
          <p:spPr bwMode="auto">
            <a:xfrm>
              <a:off x="4080" y="889"/>
              <a:ext cx="304" cy="541"/>
            </a:xfrm>
            <a:custGeom>
              <a:avLst/>
              <a:gdLst>
                <a:gd name="T0" fmla="*/ 13763425 w 120"/>
                <a:gd name="T1" fmla="*/ 129616615 h 201"/>
                <a:gd name="T2" fmla="*/ 45227420 w 120"/>
                <a:gd name="T3" fmla="*/ 4930416 h 201"/>
                <a:gd name="T4" fmla="*/ 43505025 w 120"/>
                <a:gd name="T5" fmla="*/ 4075657 h 201"/>
                <a:gd name="T6" fmla="*/ 3419949 w 120"/>
                <a:gd name="T7" fmla="*/ 118735141 h 201"/>
                <a:gd name="T8" fmla="*/ 24030407 w 120"/>
                <a:gd name="T9" fmla="*/ 202029608 h 201"/>
                <a:gd name="T10" fmla="*/ 13763425 w 120"/>
                <a:gd name="T11" fmla="*/ 129616615 h 2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201"/>
                <a:gd name="T20" fmla="*/ 120 w 120"/>
                <a:gd name="T21" fmla="*/ 201 h 2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201">
                  <a:moveTo>
                    <a:pt x="32" y="129"/>
                  </a:moveTo>
                  <a:cubicBezTo>
                    <a:pt x="25" y="69"/>
                    <a:pt x="57" y="1"/>
                    <a:pt x="105" y="5"/>
                  </a:cubicBezTo>
                  <a:cubicBezTo>
                    <a:pt x="112" y="6"/>
                    <a:pt x="120" y="6"/>
                    <a:pt x="101" y="4"/>
                  </a:cubicBezTo>
                  <a:cubicBezTo>
                    <a:pt x="53" y="0"/>
                    <a:pt x="0" y="58"/>
                    <a:pt x="8" y="118"/>
                  </a:cubicBezTo>
                  <a:cubicBezTo>
                    <a:pt x="12" y="149"/>
                    <a:pt x="30" y="182"/>
                    <a:pt x="56" y="201"/>
                  </a:cubicBezTo>
                  <a:cubicBezTo>
                    <a:pt x="42" y="180"/>
                    <a:pt x="37" y="163"/>
                    <a:pt x="32" y="129"/>
                  </a:cubicBezTo>
                  <a:close/>
                </a:path>
              </a:pathLst>
            </a:custGeom>
            <a:solidFill>
              <a:srgbClr val="D8C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6676A"/>
                </a:solidFill>
                <a:cs typeface="Arial" pitchFamily="34" charset="0"/>
              </a:endParaRPr>
            </a:p>
          </p:txBody>
        </p:sp>
        <p:sp>
          <p:nvSpPr>
            <p:cNvPr id="42046" name="Freeform 2652"/>
            <p:cNvSpPr>
              <a:spLocks/>
            </p:cNvSpPr>
            <p:nvPr/>
          </p:nvSpPr>
          <p:spPr bwMode="auto">
            <a:xfrm>
              <a:off x="4085" y="905"/>
              <a:ext cx="199" cy="417"/>
            </a:xfrm>
            <a:custGeom>
              <a:avLst/>
              <a:gdLst>
                <a:gd name="T0" fmla="*/ 28632122 w 80"/>
                <a:gd name="T1" fmla="*/ 0 h 156"/>
                <a:gd name="T2" fmla="*/ 2585833 w 80"/>
                <a:gd name="T3" fmla="*/ 105550222 h 156"/>
                <a:gd name="T4" fmla="*/ 7898469 w 80"/>
                <a:gd name="T5" fmla="*/ 146866237 h 156"/>
                <a:gd name="T6" fmla="*/ 28632122 w 80"/>
                <a:gd name="T7" fmla="*/ 0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156"/>
                <a:gd name="T14" fmla="*/ 80 w 80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156">
                  <a:moveTo>
                    <a:pt x="80" y="0"/>
                  </a:moveTo>
                  <a:cubicBezTo>
                    <a:pt x="39" y="9"/>
                    <a:pt x="0" y="60"/>
                    <a:pt x="7" y="112"/>
                  </a:cubicBezTo>
                  <a:cubicBezTo>
                    <a:pt x="9" y="127"/>
                    <a:pt x="14" y="142"/>
                    <a:pt x="22" y="156"/>
                  </a:cubicBezTo>
                  <a:cubicBezTo>
                    <a:pt x="6" y="125"/>
                    <a:pt x="9" y="25"/>
                    <a:pt x="80" y="0"/>
                  </a:cubicBezTo>
                </a:path>
              </a:pathLst>
            </a:custGeom>
            <a:solidFill>
              <a:srgbClr val="F2E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6676A"/>
                </a:solidFill>
                <a:cs typeface="Arial" pitchFamily="34" charset="0"/>
              </a:endParaRPr>
            </a:p>
          </p:txBody>
        </p:sp>
        <p:sp>
          <p:nvSpPr>
            <p:cNvPr id="42047" name="Freeform 2653"/>
            <p:cNvSpPr>
              <a:spLocks/>
            </p:cNvSpPr>
            <p:nvPr/>
          </p:nvSpPr>
          <p:spPr bwMode="auto">
            <a:xfrm>
              <a:off x="4355" y="938"/>
              <a:ext cx="345" cy="613"/>
            </a:xfrm>
            <a:custGeom>
              <a:avLst/>
              <a:gdLst>
                <a:gd name="T0" fmla="*/ 0 w 138"/>
                <a:gd name="T1" fmla="*/ 225656990 h 228"/>
                <a:gd name="T2" fmla="*/ 42913750 w 138"/>
                <a:gd name="T3" fmla="*/ 165213459 h 228"/>
                <a:gd name="T4" fmla="*/ 48873708 w 138"/>
                <a:gd name="T5" fmla="*/ 79079931 h 228"/>
                <a:gd name="T6" fmla="*/ 35763363 w 138"/>
                <a:gd name="T7" fmla="*/ 0 h 228"/>
                <a:gd name="T8" fmla="*/ 38452145 w 138"/>
                <a:gd name="T9" fmla="*/ 166366245 h 228"/>
                <a:gd name="T10" fmla="*/ 0 w 138"/>
                <a:gd name="T11" fmla="*/ 225656990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228"/>
                <a:gd name="T20" fmla="*/ 138 w 138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228">
                  <a:moveTo>
                    <a:pt x="0" y="228"/>
                  </a:moveTo>
                  <a:cubicBezTo>
                    <a:pt x="58" y="226"/>
                    <a:pt x="102" y="193"/>
                    <a:pt x="115" y="167"/>
                  </a:cubicBezTo>
                  <a:cubicBezTo>
                    <a:pt x="128" y="140"/>
                    <a:pt x="133" y="102"/>
                    <a:pt x="131" y="80"/>
                  </a:cubicBezTo>
                  <a:cubicBezTo>
                    <a:pt x="127" y="45"/>
                    <a:pt x="116" y="19"/>
                    <a:pt x="96" y="0"/>
                  </a:cubicBezTo>
                  <a:cubicBezTo>
                    <a:pt x="119" y="30"/>
                    <a:pt x="138" y="112"/>
                    <a:pt x="103" y="168"/>
                  </a:cubicBezTo>
                  <a:cubicBezTo>
                    <a:pt x="68" y="223"/>
                    <a:pt x="21" y="224"/>
                    <a:pt x="0" y="228"/>
                  </a:cubicBezTo>
                  <a:close/>
                </a:path>
              </a:pathLst>
            </a:custGeom>
            <a:solidFill>
              <a:srgbClr val="1A9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6676A"/>
                </a:solidFill>
                <a:cs typeface="Arial" pitchFamily="34" charset="0"/>
              </a:endParaRPr>
            </a:p>
          </p:txBody>
        </p:sp>
        <p:sp>
          <p:nvSpPr>
            <p:cNvPr id="42048" name="Oval 2654"/>
            <p:cNvSpPr>
              <a:spLocks noChangeArrowheads="1"/>
            </p:cNvSpPr>
            <p:nvPr/>
          </p:nvSpPr>
          <p:spPr bwMode="auto">
            <a:xfrm>
              <a:off x="4547" y="1089"/>
              <a:ext cx="19" cy="16"/>
            </a:xfrm>
            <a:prstGeom prst="ellipse">
              <a:avLst/>
            </a:prstGeom>
            <a:solidFill>
              <a:srgbClr val="844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42049" name="Oval 2655"/>
            <p:cNvSpPr>
              <a:spLocks noChangeArrowheads="1"/>
            </p:cNvSpPr>
            <p:nvPr/>
          </p:nvSpPr>
          <p:spPr bwMode="auto">
            <a:xfrm>
              <a:off x="4578" y="1144"/>
              <a:ext cx="22" cy="22"/>
            </a:xfrm>
            <a:prstGeom prst="ellipse">
              <a:avLst/>
            </a:prstGeom>
            <a:solidFill>
              <a:srgbClr val="844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42050" name="Oval 2656"/>
            <p:cNvSpPr>
              <a:spLocks noChangeArrowheads="1"/>
            </p:cNvSpPr>
            <p:nvPr/>
          </p:nvSpPr>
          <p:spPr bwMode="auto">
            <a:xfrm>
              <a:off x="4620" y="1322"/>
              <a:ext cx="17" cy="23"/>
            </a:xfrm>
            <a:prstGeom prst="ellipse">
              <a:avLst/>
            </a:prstGeom>
            <a:solidFill>
              <a:srgbClr val="844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42051" name="Oval 2657"/>
            <p:cNvSpPr>
              <a:spLocks noChangeArrowheads="1"/>
            </p:cNvSpPr>
            <p:nvPr/>
          </p:nvSpPr>
          <p:spPr bwMode="auto">
            <a:xfrm>
              <a:off x="4542" y="1437"/>
              <a:ext cx="22" cy="22"/>
            </a:xfrm>
            <a:prstGeom prst="ellipse">
              <a:avLst/>
            </a:prstGeom>
            <a:solidFill>
              <a:srgbClr val="844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42052" name="Oval 2658"/>
            <p:cNvSpPr>
              <a:spLocks noChangeArrowheads="1"/>
            </p:cNvSpPr>
            <p:nvPr/>
          </p:nvSpPr>
          <p:spPr bwMode="auto">
            <a:xfrm>
              <a:off x="4467" y="1484"/>
              <a:ext cx="22" cy="23"/>
            </a:xfrm>
            <a:prstGeom prst="ellipse">
              <a:avLst/>
            </a:prstGeom>
            <a:solidFill>
              <a:srgbClr val="844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42053" name="Oval 2659"/>
            <p:cNvSpPr>
              <a:spLocks noChangeArrowheads="1"/>
            </p:cNvSpPr>
            <p:nvPr/>
          </p:nvSpPr>
          <p:spPr bwMode="auto">
            <a:xfrm>
              <a:off x="4192" y="1454"/>
              <a:ext cx="17" cy="16"/>
            </a:xfrm>
            <a:prstGeom prst="ellipse">
              <a:avLst/>
            </a:prstGeom>
            <a:solidFill>
              <a:srgbClr val="844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42054" name="Oval 2660"/>
            <p:cNvSpPr>
              <a:spLocks noChangeArrowheads="1"/>
            </p:cNvSpPr>
            <p:nvPr/>
          </p:nvSpPr>
          <p:spPr bwMode="auto">
            <a:xfrm>
              <a:off x="4583" y="1373"/>
              <a:ext cx="17" cy="11"/>
            </a:xfrm>
            <a:prstGeom prst="ellipse">
              <a:avLst/>
            </a:prstGeom>
            <a:solidFill>
              <a:srgbClr val="844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42055" name="Oval 2661"/>
            <p:cNvSpPr>
              <a:spLocks noChangeArrowheads="1"/>
            </p:cNvSpPr>
            <p:nvPr/>
          </p:nvSpPr>
          <p:spPr bwMode="auto">
            <a:xfrm>
              <a:off x="4649" y="1258"/>
              <a:ext cx="12" cy="11"/>
            </a:xfrm>
            <a:prstGeom prst="ellipse">
              <a:avLst/>
            </a:prstGeom>
            <a:solidFill>
              <a:srgbClr val="844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42056" name="Oval 2662"/>
            <p:cNvSpPr>
              <a:spLocks noChangeArrowheads="1"/>
            </p:cNvSpPr>
            <p:nvPr/>
          </p:nvSpPr>
          <p:spPr bwMode="auto">
            <a:xfrm>
              <a:off x="4600" y="1241"/>
              <a:ext cx="12" cy="11"/>
            </a:xfrm>
            <a:prstGeom prst="ellipse">
              <a:avLst/>
            </a:prstGeom>
            <a:solidFill>
              <a:srgbClr val="844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42057" name="Oval 2663"/>
            <p:cNvSpPr>
              <a:spLocks noChangeArrowheads="1"/>
            </p:cNvSpPr>
            <p:nvPr/>
          </p:nvSpPr>
          <p:spPr bwMode="auto">
            <a:xfrm>
              <a:off x="4163" y="1410"/>
              <a:ext cx="5" cy="5"/>
            </a:xfrm>
            <a:prstGeom prst="ellipse">
              <a:avLst/>
            </a:prstGeom>
            <a:solidFill>
              <a:srgbClr val="844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42058" name="Oval 2664"/>
            <p:cNvSpPr>
              <a:spLocks noChangeArrowheads="1"/>
            </p:cNvSpPr>
            <p:nvPr/>
          </p:nvSpPr>
          <p:spPr bwMode="auto">
            <a:xfrm>
              <a:off x="4267" y="1491"/>
              <a:ext cx="12" cy="11"/>
            </a:xfrm>
            <a:prstGeom prst="ellipse">
              <a:avLst/>
            </a:prstGeom>
            <a:solidFill>
              <a:srgbClr val="844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42059" name="Oval 2665"/>
            <p:cNvSpPr>
              <a:spLocks noChangeArrowheads="1"/>
            </p:cNvSpPr>
            <p:nvPr/>
          </p:nvSpPr>
          <p:spPr bwMode="auto">
            <a:xfrm>
              <a:off x="4314" y="1518"/>
              <a:ext cx="12" cy="16"/>
            </a:xfrm>
            <a:prstGeom prst="ellipse">
              <a:avLst/>
            </a:prstGeom>
            <a:solidFill>
              <a:srgbClr val="844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42060" name="Oval 2666"/>
            <p:cNvSpPr>
              <a:spLocks noChangeArrowheads="1"/>
            </p:cNvSpPr>
            <p:nvPr/>
          </p:nvSpPr>
          <p:spPr bwMode="auto">
            <a:xfrm>
              <a:off x="4578" y="1231"/>
              <a:ext cx="22" cy="16"/>
            </a:xfrm>
            <a:prstGeom prst="ellipse">
              <a:avLst/>
            </a:prstGeom>
            <a:solidFill>
              <a:srgbClr val="844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42061" name="Oval 2667"/>
            <p:cNvSpPr>
              <a:spLocks noChangeArrowheads="1"/>
            </p:cNvSpPr>
            <p:nvPr/>
          </p:nvSpPr>
          <p:spPr bwMode="auto">
            <a:xfrm>
              <a:off x="4620" y="1083"/>
              <a:ext cx="12" cy="13"/>
            </a:xfrm>
            <a:prstGeom prst="ellipse">
              <a:avLst/>
            </a:prstGeom>
            <a:solidFill>
              <a:srgbClr val="844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42062" name="Oval 2668"/>
            <p:cNvSpPr>
              <a:spLocks noChangeArrowheads="1"/>
            </p:cNvSpPr>
            <p:nvPr/>
          </p:nvSpPr>
          <p:spPr bwMode="auto">
            <a:xfrm>
              <a:off x="4554" y="986"/>
              <a:ext cx="17" cy="16"/>
            </a:xfrm>
            <a:prstGeom prst="ellipse">
              <a:avLst/>
            </a:prstGeom>
            <a:solidFill>
              <a:srgbClr val="844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42063" name="Oval 2669"/>
            <p:cNvSpPr>
              <a:spLocks noChangeArrowheads="1"/>
            </p:cNvSpPr>
            <p:nvPr/>
          </p:nvSpPr>
          <p:spPr bwMode="auto">
            <a:xfrm>
              <a:off x="4630" y="1214"/>
              <a:ext cx="19" cy="11"/>
            </a:xfrm>
            <a:prstGeom prst="ellipse">
              <a:avLst/>
            </a:prstGeom>
            <a:solidFill>
              <a:srgbClr val="844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42064" name="Oval 2670"/>
            <p:cNvSpPr>
              <a:spLocks noChangeArrowheads="1"/>
            </p:cNvSpPr>
            <p:nvPr/>
          </p:nvSpPr>
          <p:spPr bwMode="auto">
            <a:xfrm>
              <a:off x="4467" y="884"/>
              <a:ext cx="12" cy="11"/>
            </a:xfrm>
            <a:prstGeom prst="ellipse">
              <a:avLst/>
            </a:prstGeom>
            <a:solidFill>
              <a:srgbClr val="844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42065" name="Oval 2671"/>
            <p:cNvSpPr>
              <a:spLocks noChangeArrowheads="1"/>
            </p:cNvSpPr>
            <p:nvPr/>
          </p:nvSpPr>
          <p:spPr bwMode="auto">
            <a:xfrm>
              <a:off x="4520" y="959"/>
              <a:ext cx="5" cy="11"/>
            </a:xfrm>
            <a:prstGeom prst="ellipse">
              <a:avLst/>
            </a:prstGeom>
            <a:solidFill>
              <a:srgbClr val="844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42066" name="Oval 2672"/>
            <p:cNvSpPr>
              <a:spLocks noChangeArrowheads="1"/>
            </p:cNvSpPr>
            <p:nvPr/>
          </p:nvSpPr>
          <p:spPr bwMode="auto">
            <a:xfrm>
              <a:off x="4620" y="1042"/>
              <a:ext cx="5" cy="11"/>
            </a:xfrm>
            <a:prstGeom prst="ellipse">
              <a:avLst/>
            </a:prstGeom>
            <a:solidFill>
              <a:srgbClr val="844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42067" name="Oval 2673"/>
            <p:cNvSpPr>
              <a:spLocks noChangeArrowheads="1"/>
            </p:cNvSpPr>
            <p:nvPr/>
          </p:nvSpPr>
          <p:spPr bwMode="auto">
            <a:xfrm>
              <a:off x="4630" y="1137"/>
              <a:ext cx="7" cy="5"/>
            </a:xfrm>
            <a:prstGeom prst="ellipse">
              <a:avLst/>
            </a:prstGeom>
            <a:solidFill>
              <a:srgbClr val="844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42068" name="Oval 2674"/>
            <p:cNvSpPr>
              <a:spLocks noChangeArrowheads="1"/>
            </p:cNvSpPr>
            <p:nvPr/>
          </p:nvSpPr>
          <p:spPr bwMode="auto">
            <a:xfrm>
              <a:off x="4608" y="1182"/>
              <a:ext cx="12" cy="5"/>
            </a:xfrm>
            <a:prstGeom prst="ellipse">
              <a:avLst/>
            </a:prstGeom>
            <a:solidFill>
              <a:srgbClr val="844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42069" name="Oval 2675"/>
            <p:cNvSpPr>
              <a:spLocks noChangeArrowheads="1"/>
            </p:cNvSpPr>
            <p:nvPr/>
          </p:nvSpPr>
          <p:spPr bwMode="auto">
            <a:xfrm>
              <a:off x="4554" y="1117"/>
              <a:ext cx="12" cy="11"/>
            </a:xfrm>
            <a:prstGeom prst="ellipse">
              <a:avLst/>
            </a:prstGeom>
            <a:solidFill>
              <a:srgbClr val="844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42070" name="Oval 2676"/>
            <p:cNvSpPr>
              <a:spLocks noChangeArrowheads="1"/>
            </p:cNvSpPr>
            <p:nvPr/>
          </p:nvSpPr>
          <p:spPr bwMode="auto">
            <a:xfrm>
              <a:off x="4372" y="868"/>
              <a:ext cx="12" cy="11"/>
            </a:xfrm>
            <a:prstGeom prst="ellipse">
              <a:avLst/>
            </a:prstGeom>
            <a:solidFill>
              <a:srgbClr val="844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42071" name="Oval 2677"/>
            <p:cNvSpPr>
              <a:spLocks noChangeArrowheads="1"/>
            </p:cNvSpPr>
            <p:nvPr/>
          </p:nvSpPr>
          <p:spPr bwMode="auto">
            <a:xfrm>
              <a:off x="4437" y="868"/>
              <a:ext cx="12" cy="5"/>
            </a:xfrm>
            <a:prstGeom prst="ellipse">
              <a:avLst/>
            </a:prstGeom>
            <a:solidFill>
              <a:srgbClr val="844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42072" name="Oval 2678"/>
            <p:cNvSpPr>
              <a:spLocks noChangeArrowheads="1"/>
            </p:cNvSpPr>
            <p:nvPr/>
          </p:nvSpPr>
          <p:spPr bwMode="auto">
            <a:xfrm>
              <a:off x="4467" y="905"/>
              <a:ext cx="5" cy="11"/>
            </a:xfrm>
            <a:prstGeom prst="ellipse">
              <a:avLst/>
            </a:prstGeom>
            <a:solidFill>
              <a:srgbClr val="844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42073" name="Oval 2679"/>
            <p:cNvSpPr>
              <a:spLocks noChangeArrowheads="1"/>
            </p:cNvSpPr>
            <p:nvPr/>
          </p:nvSpPr>
          <p:spPr bwMode="auto">
            <a:xfrm>
              <a:off x="4554" y="921"/>
              <a:ext cx="5" cy="5"/>
            </a:xfrm>
            <a:prstGeom prst="ellipse">
              <a:avLst/>
            </a:prstGeom>
            <a:solidFill>
              <a:srgbClr val="844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42074" name="Oval 2680"/>
            <p:cNvSpPr>
              <a:spLocks noChangeArrowheads="1"/>
            </p:cNvSpPr>
            <p:nvPr/>
          </p:nvSpPr>
          <p:spPr bwMode="auto">
            <a:xfrm>
              <a:off x="4559" y="1053"/>
              <a:ext cx="12" cy="11"/>
            </a:xfrm>
            <a:prstGeom prst="ellipse">
              <a:avLst/>
            </a:prstGeom>
            <a:solidFill>
              <a:srgbClr val="844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42075" name="Oval 2681"/>
            <p:cNvSpPr>
              <a:spLocks noChangeArrowheads="1"/>
            </p:cNvSpPr>
            <p:nvPr/>
          </p:nvSpPr>
          <p:spPr bwMode="auto">
            <a:xfrm>
              <a:off x="4425" y="1497"/>
              <a:ext cx="12" cy="11"/>
            </a:xfrm>
            <a:prstGeom prst="ellipse">
              <a:avLst/>
            </a:prstGeom>
            <a:solidFill>
              <a:srgbClr val="844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42076" name="Freeform 2682"/>
            <p:cNvSpPr>
              <a:spLocks/>
            </p:cNvSpPr>
            <p:nvPr/>
          </p:nvSpPr>
          <p:spPr bwMode="auto">
            <a:xfrm>
              <a:off x="4015" y="790"/>
              <a:ext cx="685" cy="777"/>
            </a:xfrm>
            <a:custGeom>
              <a:avLst/>
              <a:gdLst>
                <a:gd name="T0" fmla="*/ 3091965 w 273"/>
                <a:gd name="T1" fmla="*/ 149907877 h 290"/>
                <a:gd name="T2" fmla="*/ 51818983 w 273"/>
                <a:gd name="T3" fmla="*/ 276174712 h 290"/>
                <a:gd name="T4" fmla="*/ 98231037 w 273"/>
                <a:gd name="T5" fmla="*/ 215998372 h 290"/>
                <a:gd name="T6" fmla="*/ 104849081 w 273"/>
                <a:gd name="T7" fmla="*/ 128141034 h 290"/>
                <a:gd name="T8" fmla="*/ 68826687 w 273"/>
                <a:gd name="T9" fmla="*/ 17220276 h 290"/>
                <a:gd name="T10" fmla="*/ 3091965 w 273"/>
                <a:gd name="T11" fmla="*/ 149907877 h 2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3"/>
                <a:gd name="T19" fmla="*/ 0 h 290"/>
                <a:gd name="T20" fmla="*/ 273 w 273"/>
                <a:gd name="T21" fmla="*/ 290 h 2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3" h="290">
                  <a:moveTo>
                    <a:pt x="8" y="157"/>
                  </a:moveTo>
                  <a:cubicBezTo>
                    <a:pt x="9" y="226"/>
                    <a:pt x="73" y="290"/>
                    <a:pt x="134" y="289"/>
                  </a:cubicBezTo>
                  <a:cubicBezTo>
                    <a:pt x="195" y="287"/>
                    <a:pt x="241" y="254"/>
                    <a:pt x="254" y="226"/>
                  </a:cubicBezTo>
                  <a:cubicBezTo>
                    <a:pt x="268" y="198"/>
                    <a:pt x="273" y="157"/>
                    <a:pt x="271" y="134"/>
                  </a:cubicBezTo>
                  <a:cubicBezTo>
                    <a:pt x="264" y="72"/>
                    <a:pt x="236" y="36"/>
                    <a:pt x="178" y="18"/>
                  </a:cubicBezTo>
                  <a:cubicBezTo>
                    <a:pt x="121" y="0"/>
                    <a:pt x="0" y="7"/>
                    <a:pt x="8" y="157"/>
                  </a:cubicBez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6676A"/>
                </a:solidFill>
                <a:cs typeface="Arial" pitchFamily="34" charset="0"/>
              </a:endParaRPr>
            </a:p>
          </p:txBody>
        </p:sp>
        <p:sp>
          <p:nvSpPr>
            <p:cNvPr id="42077" name="Freeform 2683"/>
            <p:cNvSpPr>
              <a:spLocks/>
            </p:cNvSpPr>
            <p:nvPr/>
          </p:nvSpPr>
          <p:spPr bwMode="auto">
            <a:xfrm>
              <a:off x="4068" y="873"/>
              <a:ext cx="586" cy="678"/>
            </a:xfrm>
            <a:custGeom>
              <a:avLst/>
              <a:gdLst>
                <a:gd name="T0" fmla="*/ 43891317 w 232"/>
                <a:gd name="T1" fmla="*/ 4718725 h 253"/>
                <a:gd name="T2" fmla="*/ 3269241 w 232"/>
                <a:gd name="T3" fmla="*/ 118657828 h 253"/>
                <a:gd name="T4" fmla="*/ 60606868 w 232"/>
                <a:gd name="T5" fmla="*/ 216485060 h 253"/>
                <a:gd name="T6" fmla="*/ 76190619 w 232"/>
                <a:gd name="T7" fmla="*/ 101383629 h 253"/>
                <a:gd name="T8" fmla="*/ 43891317 w 232"/>
                <a:gd name="T9" fmla="*/ 4718725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253"/>
                <a:gd name="T17" fmla="*/ 232 w 232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253">
                  <a:moveTo>
                    <a:pt x="107" y="5"/>
                  </a:moveTo>
                  <a:cubicBezTo>
                    <a:pt x="56" y="0"/>
                    <a:pt x="0" y="60"/>
                    <a:pt x="8" y="124"/>
                  </a:cubicBezTo>
                  <a:cubicBezTo>
                    <a:pt x="16" y="188"/>
                    <a:pt x="77" y="253"/>
                    <a:pt x="148" y="226"/>
                  </a:cubicBezTo>
                  <a:cubicBezTo>
                    <a:pt x="232" y="195"/>
                    <a:pt x="196" y="127"/>
                    <a:pt x="186" y="106"/>
                  </a:cubicBezTo>
                  <a:cubicBezTo>
                    <a:pt x="176" y="84"/>
                    <a:pt x="193" y="13"/>
                    <a:pt x="107" y="5"/>
                  </a:cubicBez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6676A"/>
                </a:solidFill>
                <a:cs typeface="Arial" pitchFamily="34" charset="0"/>
              </a:endParaRPr>
            </a:p>
          </p:txBody>
        </p:sp>
        <p:sp>
          <p:nvSpPr>
            <p:cNvPr id="42078" name="Freeform 2684"/>
            <p:cNvSpPr>
              <a:spLocks/>
            </p:cNvSpPr>
            <p:nvPr/>
          </p:nvSpPr>
          <p:spPr bwMode="auto">
            <a:xfrm>
              <a:off x="4126" y="932"/>
              <a:ext cx="75" cy="81"/>
            </a:xfrm>
            <a:custGeom>
              <a:avLst/>
              <a:gdLst>
                <a:gd name="T0" fmla="*/ 601215 w 31"/>
                <a:gd name="T1" fmla="*/ 15599900 h 31"/>
                <a:gd name="T2" fmla="*/ 3209388 w 31"/>
                <a:gd name="T3" fmla="*/ 2253386 h 31"/>
                <a:gd name="T4" fmla="*/ 8072243 w 31"/>
                <a:gd name="T5" fmla="*/ 8408260 h 31"/>
                <a:gd name="T6" fmla="*/ 5778544 w 31"/>
                <a:gd name="T7" fmla="*/ 22508654 h 31"/>
                <a:gd name="T8" fmla="*/ 601215 w 31"/>
                <a:gd name="T9" fmla="*/ 1559990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1"/>
                <a:gd name="T17" fmla="*/ 31 w 31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1">
                  <a:moveTo>
                    <a:pt x="2" y="20"/>
                  </a:moveTo>
                  <a:cubicBezTo>
                    <a:pt x="0" y="13"/>
                    <a:pt x="3" y="5"/>
                    <a:pt x="11" y="3"/>
                  </a:cubicBezTo>
                  <a:cubicBezTo>
                    <a:pt x="18" y="0"/>
                    <a:pt x="26" y="4"/>
                    <a:pt x="28" y="11"/>
                  </a:cubicBezTo>
                  <a:cubicBezTo>
                    <a:pt x="31" y="18"/>
                    <a:pt x="27" y="26"/>
                    <a:pt x="20" y="29"/>
                  </a:cubicBezTo>
                  <a:cubicBezTo>
                    <a:pt x="13" y="31"/>
                    <a:pt x="5" y="27"/>
                    <a:pt x="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6676A"/>
                </a:solidFill>
                <a:cs typeface="Arial" pitchFamily="34" charset="0"/>
              </a:endParaRPr>
            </a:p>
          </p:txBody>
        </p:sp>
        <p:sp>
          <p:nvSpPr>
            <p:cNvPr id="42079" name="Freeform 2685"/>
            <p:cNvSpPr>
              <a:spLocks/>
            </p:cNvSpPr>
            <p:nvPr/>
          </p:nvSpPr>
          <p:spPr bwMode="auto">
            <a:xfrm>
              <a:off x="4192" y="916"/>
              <a:ext cx="29" cy="27"/>
            </a:xfrm>
            <a:custGeom>
              <a:avLst/>
              <a:gdLst>
                <a:gd name="T0" fmla="*/ 854184 w 11"/>
                <a:gd name="T1" fmla="*/ 2981851 h 11"/>
                <a:gd name="T2" fmla="*/ 2737191 w 11"/>
                <a:gd name="T3" fmla="*/ 500798 h 11"/>
                <a:gd name="T4" fmla="*/ 6963675 w 11"/>
                <a:gd name="T5" fmla="*/ 1823433 h 11"/>
                <a:gd name="T6" fmla="*/ 5001211 w 11"/>
                <a:gd name="T7" fmla="*/ 4375735 h 11"/>
                <a:gd name="T8" fmla="*/ 854184 w 11"/>
                <a:gd name="T9" fmla="*/ 298185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1" y="7"/>
                  </a:moveTo>
                  <a:cubicBezTo>
                    <a:pt x="0" y="4"/>
                    <a:pt x="1" y="2"/>
                    <a:pt x="4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9" y="9"/>
                    <a:pt x="7" y="10"/>
                  </a:cubicBezTo>
                  <a:cubicBezTo>
                    <a:pt x="4" y="11"/>
                    <a:pt x="1" y="10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6676A"/>
                </a:solidFill>
                <a:cs typeface="Arial" pitchFamily="34" charset="0"/>
              </a:endParaRPr>
            </a:p>
          </p:txBody>
        </p:sp>
        <p:sp>
          <p:nvSpPr>
            <p:cNvPr id="42080" name="Freeform 2686"/>
            <p:cNvSpPr>
              <a:spLocks/>
            </p:cNvSpPr>
            <p:nvPr/>
          </p:nvSpPr>
          <p:spPr bwMode="auto">
            <a:xfrm>
              <a:off x="4109" y="1013"/>
              <a:ext cx="29" cy="29"/>
            </a:xfrm>
            <a:custGeom>
              <a:avLst/>
              <a:gdLst>
                <a:gd name="T0" fmla="*/ 770280 w 11"/>
                <a:gd name="T1" fmla="*/ 6249595 h 11"/>
                <a:gd name="T2" fmla="*/ 2461844 w 11"/>
                <a:gd name="T3" fmla="*/ 968284 h 11"/>
                <a:gd name="T4" fmla="*/ 6268049 w 11"/>
                <a:gd name="T5" fmla="*/ 3615195 h 11"/>
                <a:gd name="T6" fmla="*/ 4496869 w 11"/>
                <a:gd name="T7" fmla="*/ 8895958 h 11"/>
                <a:gd name="T8" fmla="*/ 770280 w 11"/>
                <a:gd name="T9" fmla="*/ 624959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7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6676A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2627"/>
          <p:cNvGrpSpPr>
            <a:grpSpLocks/>
          </p:cNvGrpSpPr>
          <p:nvPr/>
        </p:nvGrpSpPr>
        <p:grpSpPr bwMode="auto">
          <a:xfrm>
            <a:off x="6988175" y="1573213"/>
            <a:ext cx="487363" cy="692150"/>
            <a:chOff x="1584" y="960"/>
            <a:chExt cx="767" cy="747"/>
          </a:xfrm>
        </p:grpSpPr>
        <p:sp>
          <p:nvSpPr>
            <p:cNvPr id="42023" name="Freeform 2628"/>
            <p:cNvSpPr>
              <a:spLocks/>
            </p:cNvSpPr>
            <p:nvPr/>
          </p:nvSpPr>
          <p:spPr bwMode="auto">
            <a:xfrm>
              <a:off x="1586" y="962"/>
              <a:ext cx="765" cy="747"/>
            </a:xfrm>
            <a:custGeom>
              <a:avLst/>
              <a:gdLst>
                <a:gd name="T0" fmla="*/ 94406250 w 306"/>
                <a:gd name="T1" fmla="*/ 32296260 h 280"/>
                <a:gd name="T2" fmla="*/ 52905270 w 306"/>
                <a:gd name="T3" fmla="*/ 1021477 h 280"/>
                <a:gd name="T4" fmla="*/ 18809063 w 306"/>
                <a:gd name="T5" fmla="*/ 37857117 h 280"/>
                <a:gd name="T6" fmla="*/ 286908 w 306"/>
                <a:gd name="T7" fmla="*/ 128872080 h 280"/>
                <a:gd name="T8" fmla="*/ 20304688 w 306"/>
                <a:gd name="T9" fmla="*/ 223223401 h 280"/>
                <a:gd name="T10" fmla="*/ 58116408 w 306"/>
                <a:gd name="T11" fmla="*/ 258414472 h 280"/>
                <a:gd name="T12" fmla="*/ 98853675 w 306"/>
                <a:gd name="T13" fmla="*/ 217775218 h 280"/>
                <a:gd name="T14" fmla="*/ 112976095 w 306"/>
                <a:gd name="T15" fmla="*/ 126765396 h 280"/>
                <a:gd name="T16" fmla="*/ 94406250 w 306"/>
                <a:gd name="T17" fmla="*/ 32296260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6"/>
                <a:gd name="T28" fmla="*/ 0 h 280"/>
                <a:gd name="T29" fmla="*/ 306 w 306"/>
                <a:gd name="T30" fmla="*/ 280 h 2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6" h="280">
                  <a:moveTo>
                    <a:pt x="255" y="35"/>
                  </a:moveTo>
                  <a:cubicBezTo>
                    <a:pt x="223" y="11"/>
                    <a:pt x="185" y="0"/>
                    <a:pt x="143" y="1"/>
                  </a:cubicBezTo>
                  <a:cubicBezTo>
                    <a:pt x="106" y="2"/>
                    <a:pt x="74" y="18"/>
                    <a:pt x="51" y="41"/>
                  </a:cubicBezTo>
                  <a:cubicBezTo>
                    <a:pt x="23" y="69"/>
                    <a:pt x="2" y="101"/>
                    <a:pt x="1" y="139"/>
                  </a:cubicBezTo>
                  <a:cubicBezTo>
                    <a:pt x="0" y="178"/>
                    <a:pt x="22" y="211"/>
                    <a:pt x="55" y="241"/>
                  </a:cubicBezTo>
                  <a:cubicBezTo>
                    <a:pt x="79" y="263"/>
                    <a:pt x="114" y="278"/>
                    <a:pt x="157" y="279"/>
                  </a:cubicBezTo>
                  <a:cubicBezTo>
                    <a:pt x="211" y="280"/>
                    <a:pt x="241" y="264"/>
                    <a:pt x="267" y="235"/>
                  </a:cubicBezTo>
                  <a:cubicBezTo>
                    <a:pt x="289" y="209"/>
                    <a:pt x="304" y="182"/>
                    <a:pt x="305" y="137"/>
                  </a:cubicBezTo>
                  <a:cubicBezTo>
                    <a:pt x="306" y="88"/>
                    <a:pt x="287" y="59"/>
                    <a:pt x="255" y="35"/>
                  </a:cubicBezTo>
                  <a:close/>
                </a:path>
              </a:pathLst>
            </a:custGeom>
            <a:solidFill>
              <a:srgbClr val="B0D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6676A"/>
                </a:solidFill>
                <a:cs typeface="Arial" pitchFamily="34" charset="0"/>
              </a:endParaRPr>
            </a:p>
          </p:txBody>
        </p:sp>
        <p:sp>
          <p:nvSpPr>
            <p:cNvPr id="42024" name="Freeform 2629"/>
            <p:cNvSpPr>
              <a:spLocks/>
            </p:cNvSpPr>
            <p:nvPr/>
          </p:nvSpPr>
          <p:spPr bwMode="auto">
            <a:xfrm>
              <a:off x="1804" y="1214"/>
              <a:ext cx="415" cy="449"/>
            </a:xfrm>
            <a:custGeom>
              <a:avLst/>
              <a:gdLst>
                <a:gd name="T0" fmla="*/ 0 w 167"/>
                <a:gd name="T1" fmla="*/ 120298742 h 169"/>
                <a:gd name="T2" fmla="*/ 27398911 w 167"/>
                <a:gd name="T3" fmla="*/ 137881829 h 169"/>
                <a:gd name="T4" fmla="*/ 41754549 w 167"/>
                <a:gd name="T5" fmla="*/ 92083553 h 169"/>
                <a:gd name="T6" fmla="*/ 54082214 w 167"/>
                <a:gd name="T7" fmla="*/ 52168298 h 169"/>
                <a:gd name="T8" fmla="*/ 55092912 w 167"/>
                <a:gd name="T9" fmla="*/ 0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7"/>
                <a:gd name="T16" fmla="*/ 0 h 169"/>
                <a:gd name="T17" fmla="*/ 167 w 167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7" h="169">
                  <a:moveTo>
                    <a:pt x="0" y="136"/>
                  </a:moveTo>
                  <a:cubicBezTo>
                    <a:pt x="13" y="155"/>
                    <a:pt x="50" y="169"/>
                    <a:pt x="78" y="156"/>
                  </a:cubicBezTo>
                  <a:cubicBezTo>
                    <a:pt x="114" y="140"/>
                    <a:pt x="112" y="121"/>
                    <a:pt x="119" y="104"/>
                  </a:cubicBezTo>
                  <a:cubicBezTo>
                    <a:pt x="126" y="86"/>
                    <a:pt x="141" y="79"/>
                    <a:pt x="154" y="59"/>
                  </a:cubicBezTo>
                  <a:cubicBezTo>
                    <a:pt x="166" y="39"/>
                    <a:pt x="167" y="12"/>
                    <a:pt x="157" y="0"/>
                  </a:cubicBezTo>
                </a:path>
              </a:pathLst>
            </a:custGeom>
            <a:solidFill>
              <a:srgbClr val="80B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6676A"/>
                </a:solidFill>
                <a:cs typeface="Arial" pitchFamily="34" charset="0"/>
              </a:endParaRPr>
            </a:p>
          </p:txBody>
        </p:sp>
        <p:sp>
          <p:nvSpPr>
            <p:cNvPr id="42025" name="Freeform 2630"/>
            <p:cNvSpPr>
              <a:spLocks/>
            </p:cNvSpPr>
            <p:nvPr/>
          </p:nvSpPr>
          <p:spPr bwMode="auto">
            <a:xfrm>
              <a:off x="1774" y="1029"/>
              <a:ext cx="560" cy="682"/>
            </a:xfrm>
            <a:custGeom>
              <a:avLst/>
              <a:gdLst>
                <a:gd name="T0" fmla="*/ 61146008 w 226"/>
                <a:gd name="T1" fmla="*/ 19553864 h 248"/>
                <a:gd name="T2" fmla="*/ 52184524 w 226"/>
                <a:gd name="T3" fmla="*/ 0 h 248"/>
                <a:gd name="T4" fmla="*/ 54000255 w 226"/>
                <a:gd name="T5" fmla="*/ 3566129 h 248"/>
                <a:gd name="T6" fmla="*/ 70040781 w 226"/>
                <a:gd name="T7" fmla="*/ 120920731 h 248"/>
                <a:gd name="T8" fmla="*/ 57412746 w 226"/>
                <a:gd name="T9" fmla="*/ 223105963 h 248"/>
                <a:gd name="T10" fmla="*/ 39827267 w 226"/>
                <a:gd name="T11" fmla="*/ 275216989 h 248"/>
                <a:gd name="T12" fmla="*/ 21969162 w 226"/>
                <a:gd name="T13" fmla="*/ 282366827 h 248"/>
                <a:gd name="T14" fmla="*/ 0 w 226"/>
                <a:gd name="T15" fmla="*/ 264393396 h 248"/>
                <a:gd name="T16" fmla="*/ 29555234 w 226"/>
                <a:gd name="T17" fmla="*/ 297831155 h 248"/>
                <a:gd name="T18" fmla="*/ 64987514 w 226"/>
                <a:gd name="T19" fmla="*/ 247058020 h 248"/>
                <a:gd name="T20" fmla="*/ 77334290 w 226"/>
                <a:gd name="T21" fmla="*/ 135318552 h 248"/>
                <a:gd name="T22" fmla="*/ 61146008 w 226"/>
                <a:gd name="T23" fmla="*/ 19553864 h 2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6"/>
                <a:gd name="T37" fmla="*/ 0 h 248"/>
                <a:gd name="T38" fmla="*/ 226 w 226"/>
                <a:gd name="T39" fmla="*/ 248 h 2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6" h="248">
                  <a:moveTo>
                    <a:pt x="178" y="16"/>
                  </a:moveTo>
                  <a:cubicBezTo>
                    <a:pt x="170" y="10"/>
                    <a:pt x="161" y="5"/>
                    <a:pt x="152" y="0"/>
                  </a:cubicBezTo>
                  <a:cubicBezTo>
                    <a:pt x="154" y="1"/>
                    <a:pt x="155" y="2"/>
                    <a:pt x="157" y="3"/>
                  </a:cubicBezTo>
                  <a:cubicBezTo>
                    <a:pt x="187" y="26"/>
                    <a:pt x="205" y="54"/>
                    <a:pt x="204" y="100"/>
                  </a:cubicBezTo>
                  <a:cubicBezTo>
                    <a:pt x="203" y="143"/>
                    <a:pt x="189" y="161"/>
                    <a:pt x="167" y="185"/>
                  </a:cubicBezTo>
                  <a:cubicBezTo>
                    <a:pt x="153" y="202"/>
                    <a:pt x="137" y="221"/>
                    <a:pt x="116" y="228"/>
                  </a:cubicBezTo>
                  <a:cubicBezTo>
                    <a:pt x="102" y="232"/>
                    <a:pt x="85" y="234"/>
                    <a:pt x="64" y="234"/>
                  </a:cubicBezTo>
                  <a:cubicBezTo>
                    <a:pt x="40" y="233"/>
                    <a:pt x="23" y="236"/>
                    <a:pt x="0" y="219"/>
                  </a:cubicBezTo>
                  <a:cubicBezTo>
                    <a:pt x="22" y="235"/>
                    <a:pt x="51" y="246"/>
                    <a:pt x="86" y="247"/>
                  </a:cubicBezTo>
                  <a:cubicBezTo>
                    <a:pt x="136" y="248"/>
                    <a:pt x="165" y="233"/>
                    <a:pt x="189" y="205"/>
                  </a:cubicBezTo>
                  <a:cubicBezTo>
                    <a:pt x="211" y="181"/>
                    <a:pt x="224" y="155"/>
                    <a:pt x="225" y="112"/>
                  </a:cubicBezTo>
                  <a:cubicBezTo>
                    <a:pt x="226" y="66"/>
                    <a:pt x="208" y="39"/>
                    <a:pt x="178" y="16"/>
                  </a:cubicBezTo>
                  <a:close/>
                </a:path>
              </a:pathLst>
            </a:custGeom>
            <a:solidFill>
              <a:srgbClr val="80B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6676A"/>
                </a:solidFill>
                <a:cs typeface="Arial" pitchFamily="34" charset="0"/>
              </a:endParaRPr>
            </a:p>
          </p:txBody>
        </p:sp>
        <p:sp>
          <p:nvSpPr>
            <p:cNvPr id="42026" name="Freeform 2631"/>
            <p:cNvSpPr>
              <a:spLocks/>
            </p:cNvSpPr>
            <p:nvPr/>
          </p:nvSpPr>
          <p:spPr bwMode="auto">
            <a:xfrm>
              <a:off x="1984" y="1131"/>
              <a:ext cx="355" cy="562"/>
            </a:xfrm>
            <a:custGeom>
              <a:avLst/>
              <a:gdLst>
                <a:gd name="T0" fmla="*/ 0 w 142"/>
                <a:gd name="T1" fmla="*/ 204636413 h 209"/>
                <a:gd name="T2" fmla="*/ 38345188 w 142"/>
                <a:gd name="T3" fmla="*/ 163297242 h 209"/>
                <a:gd name="T4" fmla="*/ 51715033 w 142"/>
                <a:gd name="T5" fmla="*/ 72099042 h 209"/>
                <a:gd name="T6" fmla="*/ 43098125 w 142"/>
                <a:gd name="T7" fmla="*/ 0 h 209"/>
                <a:gd name="T8" fmla="*/ 46549488 w 142"/>
                <a:gd name="T9" fmla="*/ 107162128 h 209"/>
                <a:gd name="T10" fmla="*/ 0 w 142"/>
                <a:gd name="T11" fmla="*/ 204636413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2"/>
                <a:gd name="T19" fmla="*/ 0 h 209"/>
                <a:gd name="T20" fmla="*/ 142 w 14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2" h="209">
                  <a:moveTo>
                    <a:pt x="0" y="208"/>
                  </a:moveTo>
                  <a:cubicBezTo>
                    <a:pt x="50" y="209"/>
                    <a:pt x="79" y="194"/>
                    <a:pt x="103" y="166"/>
                  </a:cubicBezTo>
                  <a:cubicBezTo>
                    <a:pt x="125" y="142"/>
                    <a:pt x="138" y="116"/>
                    <a:pt x="139" y="73"/>
                  </a:cubicBezTo>
                  <a:cubicBezTo>
                    <a:pt x="140" y="41"/>
                    <a:pt x="132" y="18"/>
                    <a:pt x="116" y="0"/>
                  </a:cubicBezTo>
                  <a:cubicBezTo>
                    <a:pt x="128" y="31"/>
                    <a:pt x="142" y="70"/>
                    <a:pt x="125" y="109"/>
                  </a:cubicBezTo>
                  <a:cubicBezTo>
                    <a:pt x="107" y="147"/>
                    <a:pt x="90" y="199"/>
                    <a:pt x="0" y="208"/>
                  </a:cubicBezTo>
                  <a:close/>
                </a:path>
              </a:pathLst>
            </a:custGeom>
            <a:solidFill>
              <a:srgbClr val="32A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6676A"/>
                </a:solidFill>
                <a:cs typeface="Arial" pitchFamily="34" charset="0"/>
              </a:endParaRPr>
            </a:p>
          </p:txBody>
        </p:sp>
        <p:sp>
          <p:nvSpPr>
            <p:cNvPr id="42027" name="Freeform 2632"/>
            <p:cNvSpPr>
              <a:spLocks/>
            </p:cNvSpPr>
            <p:nvPr/>
          </p:nvSpPr>
          <p:spPr bwMode="auto">
            <a:xfrm>
              <a:off x="1604" y="982"/>
              <a:ext cx="512" cy="624"/>
            </a:xfrm>
            <a:custGeom>
              <a:avLst/>
              <a:gdLst>
                <a:gd name="T0" fmla="*/ 19219165 w 206"/>
                <a:gd name="T1" fmla="*/ 201264644 h 235"/>
                <a:gd name="T2" fmla="*/ 5635577 w 206"/>
                <a:gd name="T3" fmla="*/ 124682335 h 235"/>
                <a:gd name="T4" fmla="*/ 24111917 w 206"/>
                <a:gd name="T5" fmla="*/ 45850973 h 235"/>
                <a:gd name="T6" fmla="*/ 54600006 w 206"/>
                <a:gd name="T7" fmla="*/ 6930287 h 235"/>
                <a:gd name="T8" fmla="*/ 69986851 w 206"/>
                <a:gd name="T9" fmla="*/ 9529662 h 235"/>
                <a:gd name="T10" fmla="*/ 69986851 w 206"/>
                <a:gd name="T11" fmla="*/ 8919042 h 235"/>
                <a:gd name="T12" fmla="*/ 47565230 w 206"/>
                <a:gd name="T13" fmla="*/ 0 h 235"/>
                <a:gd name="T14" fmla="*/ 17104600 w 206"/>
                <a:gd name="T15" fmla="*/ 33336310 h 235"/>
                <a:gd name="T16" fmla="*/ 270590 w 206"/>
                <a:gd name="T17" fmla="*/ 115154808 h 235"/>
                <a:gd name="T18" fmla="*/ 18505576 w 206"/>
                <a:gd name="T19" fmla="*/ 200233406 h 235"/>
                <a:gd name="T20" fmla="*/ 19219165 w 206"/>
                <a:gd name="T21" fmla="*/ 201264644 h 2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"/>
                <a:gd name="T34" fmla="*/ 0 h 235"/>
                <a:gd name="T35" fmla="*/ 206 w 206"/>
                <a:gd name="T36" fmla="*/ 235 h 2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6" h="235">
                  <a:moveTo>
                    <a:pt x="55" y="229"/>
                  </a:moveTo>
                  <a:cubicBezTo>
                    <a:pt x="30" y="204"/>
                    <a:pt x="16" y="174"/>
                    <a:pt x="16" y="142"/>
                  </a:cubicBezTo>
                  <a:cubicBezTo>
                    <a:pt x="18" y="106"/>
                    <a:pt x="42" y="79"/>
                    <a:pt x="69" y="52"/>
                  </a:cubicBezTo>
                  <a:cubicBezTo>
                    <a:pt x="91" y="30"/>
                    <a:pt x="121" y="9"/>
                    <a:pt x="156" y="8"/>
                  </a:cubicBezTo>
                  <a:cubicBezTo>
                    <a:pt x="171" y="7"/>
                    <a:pt x="186" y="8"/>
                    <a:pt x="200" y="11"/>
                  </a:cubicBezTo>
                  <a:cubicBezTo>
                    <a:pt x="206" y="12"/>
                    <a:pt x="206" y="12"/>
                    <a:pt x="200" y="10"/>
                  </a:cubicBezTo>
                  <a:cubicBezTo>
                    <a:pt x="180" y="3"/>
                    <a:pt x="159" y="0"/>
                    <a:pt x="136" y="0"/>
                  </a:cubicBezTo>
                  <a:cubicBezTo>
                    <a:pt x="101" y="1"/>
                    <a:pt x="70" y="17"/>
                    <a:pt x="49" y="38"/>
                  </a:cubicBezTo>
                  <a:cubicBezTo>
                    <a:pt x="22" y="66"/>
                    <a:pt x="2" y="96"/>
                    <a:pt x="1" y="131"/>
                  </a:cubicBezTo>
                  <a:cubicBezTo>
                    <a:pt x="0" y="168"/>
                    <a:pt x="22" y="200"/>
                    <a:pt x="53" y="228"/>
                  </a:cubicBezTo>
                  <a:cubicBezTo>
                    <a:pt x="60" y="235"/>
                    <a:pt x="59" y="233"/>
                    <a:pt x="55" y="229"/>
                  </a:cubicBezTo>
                  <a:close/>
                </a:path>
              </a:pathLst>
            </a:custGeom>
            <a:solidFill>
              <a:srgbClr val="DDE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6676A"/>
                </a:solidFill>
                <a:cs typeface="Arial" pitchFamily="34" charset="0"/>
              </a:endParaRPr>
            </a:p>
          </p:txBody>
        </p:sp>
        <p:sp>
          <p:nvSpPr>
            <p:cNvPr id="42028" name="Freeform 2633"/>
            <p:cNvSpPr>
              <a:spLocks/>
            </p:cNvSpPr>
            <p:nvPr/>
          </p:nvSpPr>
          <p:spPr bwMode="auto">
            <a:xfrm>
              <a:off x="1646" y="1023"/>
              <a:ext cx="595" cy="680"/>
            </a:xfrm>
            <a:custGeom>
              <a:avLst/>
              <a:gdLst>
                <a:gd name="T0" fmla="*/ 75790374 w 240"/>
                <a:gd name="T1" fmla="*/ 59678229 h 255"/>
                <a:gd name="T2" fmla="*/ 29094900 w 240"/>
                <a:gd name="T3" fmla="*/ 27589197 h 255"/>
                <a:gd name="T4" fmla="*/ 18090682 w 240"/>
                <a:gd name="T5" fmla="*/ 179629021 h 255"/>
                <a:gd name="T6" fmla="*/ 57545259 w 240"/>
                <a:gd name="T7" fmla="*/ 164715955 h 255"/>
                <a:gd name="T8" fmla="*/ 75790374 w 240"/>
                <a:gd name="T9" fmla="*/ 59678229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255"/>
                <a:gd name="T17" fmla="*/ 240 w 240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55">
                  <a:moveTo>
                    <a:pt x="221" y="65"/>
                  </a:moveTo>
                  <a:cubicBezTo>
                    <a:pt x="197" y="10"/>
                    <a:pt x="127" y="0"/>
                    <a:pt x="85" y="30"/>
                  </a:cubicBezTo>
                  <a:cubicBezTo>
                    <a:pt x="43" y="59"/>
                    <a:pt x="0" y="135"/>
                    <a:pt x="53" y="195"/>
                  </a:cubicBezTo>
                  <a:cubicBezTo>
                    <a:pt x="106" y="255"/>
                    <a:pt x="155" y="216"/>
                    <a:pt x="168" y="179"/>
                  </a:cubicBezTo>
                  <a:cubicBezTo>
                    <a:pt x="179" y="149"/>
                    <a:pt x="240" y="112"/>
                    <a:pt x="221" y="65"/>
                  </a:cubicBezTo>
                  <a:close/>
                </a:path>
              </a:pathLst>
            </a:custGeom>
            <a:solidFill>
              <a:srgbClr val="C69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6676A"/>
                </a:solidFill>
                <a:cs typeface="Arial" pitchFamily="34" charset="0"/>
              </a:endParaRPr>
            </a:p>
          </p:txBody>
        </p:sp>
        <p:sp>
          <p:nvSpPr>
            <p:cNvPr id="42029" name="Freeform 2634"/>
            <p:cNvSpPr>
              <a:spLocks/>
            </p:cNvSpPr>
            <p:nvPr/>
          </p:nvSpPr>
          <p:spPr bwMode="auto">
            <a:xfrm>
              <a:off x="1834" y="1085"/>
              <a:ext cx="392" cy="572"/>
            </a:xfrm>
            <a:custGeom>
              <a:avLst/>
              <a:gdLst>
                <a:gd name="T0" fmla="*/ 48582039 w 158"/>
                <a:gd name="T1" fmla="*/ 41117426 h 214"/>
                <a:gd name="T2" fmla="*/ 32372715 w 158"/>
                <a:gd name="T3" fmla="*/ 0 h 214"/>
                <a:gd name="T4" fmla="*/ 42367561 w 158"/>
                <a:gd name="T5" fmla="*/ 32723136 h 214"/>
                <a:gd name="T6" fmla="*/ 24985346 w 158"/>
                <a:gd name="T7" fmla="*/ 133819178 h 214"/>
                <a:gd name="T8" fmla="*/ 0 w 158"/>
                <a:gd name="T9" fmla="*/ 173057002 h 214"/>
                <a:gd name="T10" fmla="*/ 30968474 w 158"/>
                <a:gd name="T11" fmla="*/ 142230705 h 214"/>
                <a:gd name="T12" fmla="*/ 48582039 w 158"/>
                <a:gd name="T13" fmla="*/ 41117426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214"/>
                <a:gd name="T23" fmla="*/ 158 w 158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214">
                  <a:moveTo>
                    <a:pt x="140" y="44"/>
                  </a:moveTo>
                  <a:cubicBezTo>
                    <a:pt x="130" y="22"/>
                    <a:pt x="112" y="7"/>
                    <a:pt x="93" y="0"/>
                  </a:cubicBezTo>
                  <a:cubicBezTo>
                    <a:pt x="105" y="8"/>
                    <a:pt x="115" y="20"/>
                    <a:pt x="122" y="35"/>
                  </a:cubicBezTo>
                  <a:cubicBezTo>
                    <a:pt x="140" y="79"/>
                    <a:pt x="82" y="115"/>
                    <a:pt x="72" y="143"/>
                  </a:cubicBezTo>
                  <a:cubicBezTo>
                    <a:pt x="62" y="169"/>
                    <a:pt x="52" y="202"/>
                    <a:pt x="0" y="185"/>
                  </a:cubicBezTo>
                  <a:cubicBezTo>
                    <a:pt x="42" y="214"/>
                    <a:pt x="78" y="182"/>
                    <a:pt x="89" y="152"/>
                  </a:cubicBezTo>
                  <a:cubicBezTo>
                    <a:pt x="100" y="124"/>
                    <a:pt x="158" y="88"/>
                    <a:pt x="140" y="44"/>
                  </a:cubicBezTo>
                  <a:close/>
                </a:path>
              </a:pathLst>
            </a:custGeom>
            <a:solidFill>
              <a:srgbClr val="B77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6676A"/>
                </a:solidFill>
                <a:cs typeface="Arial" pitchFamily="34" charset="0"/>
              </a:endParaRPr>
            </a:p>
          </p:txBody>
        </p:sp>
        <p:sp>
          <p:nvSpPr>
            <p:cNvPr id="42030" name="Freeform 2635"/>
            <p:cNvSpPr>
              <a:spLocks/>
            </p:cNvSpPr>
            <p:nvPr/>
          </p:nvSpPr>
          <p:spPr bwMode="auto">
            <a:xfrm>
              <a:off x="1916" y="1203"/>
              <a:ext cx="307" cy="423"/>
            </a:xfrm>
            <a:custGeom>
              <a:avLst/>
              <a:gdLst>
                <a:gd name="T0" fmla="*/ 0 w 124"/>
                <a:gd name="T1" fmla="*/ 203810500 h 152"/>
                <a:gd name="T2" fmla="*/ 18914822 w 124"/>
                <a:gd name="T3" fmla="*/ 144906075 h 152"/>
                <a:gd name="T4" fmla="*/ 36333376 w 124"/>
                <a:gd name="T5" fmla="*/ 0 h 152"/>
                <a:gd name="T6" fmla="*/ 25754777 w 124"/>
                <a:gd name="T7" fmla="*/ 86133503 h 152"/>
                <a:gd name="T8" fmla="*/ 14798601 w 124"/>
                <a:gd name="T9" fmla="*/ 156960183 h 152"/>
                <a:gd name="T10" fmla="*/ 0 w 124"/>
                <a:gd name="T11" fmla="*/ 203810500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4"/>
                <a:gd name="T19" fmla="*/ 0 h 152"/>
                <a:gd name="T20" fmla="*/ 124 w 124"/>
                <a:gd name="T21" fmla="*/ 152 h 1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4" h="152">
                  <a:moveTo>
                    <a:pt x="0" y="152"/>
                  </a:moveTo>
                  <a:cubicBezTo>
                    <a:pt x="27" y="152"/>
                    <a:pt x="48" y="129"/>
                    <a:pt x="55" y="108"/>
                  </a:cubicBezTo>
                  <a:cubicBezTo>
                    <a:pt x="66" y="80"/>
                    <a:pt x="124" y="44"/>
                    <a:pt x="106" y="0"/>
                  </a:cubicBezTo>
                  <a:cubicBezTo>
                    <a:pt x="112" y="19"/>
                    <a:pt x="96" y="46"/>
                    <a:pt x="75" y="64"/>
                  </a:cubicBezTo>
                  <a:cubicBezTo>
                    <a:pt x="55" y="82"/>
                    <a:pt x="51" y="102"/>
                    <a:pt x="43" y="117"/>
                  </a:cubicBezTo>
                  <a:cubicBezTo>
                    <a:pt x="37" y="130"/>
                    <a:pt x="25" y="147"/>
                    <a:pt x="0" y="152"/>
                  </a:cubicBezTo>
                  <a:close/>
                </a:path>
              </a:pathLst>
            </a:custGeom>
            <a:solidFill>
              <a:srgbClr val="9C4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6676A"/>
                </a:solidFill>
                <a:cs typeface="Arial" pitchFamily="34" charset="0"/>
              </a:endParaRPr>
            </a:p>
          </p:txBody>
        </p:sp>
        <p:sp>
          <p:nvSpPr>
            <p:cNvPr id="42031" name="Freeform 2636"/>
            <p:cNvSpPr>
              <a:spLocks/>
            </p:cNvSpPr>
            <p:nvPr/>
          </p:nvSpPr>
          <p:spPr bwMode="auto">
            <a:xfrm>
              <a:off x="1659" y="1065"/>
              <a:ext cx="385" cy="526"/>
            </a:xfrm>
            <a:custGeom>
              <a:avLst/>
              <a:gdLst>
                <a:gd name="T0" fmla="*/ 21013537 w 156"/>
                <a:gd name="T1" fmla="*/ 200438287 h 194"/>
                <a:gd name="T2" fmla="*/ 18371531 w 156"/>
                <a:gd name="T3" fmla="*/ 101992620 h 194"/>
                <a:gd name="T4" fmla="*/ 32718349 w 156"/>
                <a:gd name="T5" fmla="*/ 25744636 h 194"/>
                <a:gd name="T6" fmla="*/ 51089806 w 156"/>
                <a:gd name="T7" fmla="*/ 8463451 h 194"/>
                <a:gd name="T8" fmla="*/ 26128689 w 156"/>
                <a:gd name="T9" fmla="*/ 21354982 h 194"/>
                <a:gd name="T10" fmla="*/ 16430773 w 156"/>
                <a:gd name="T11" fmla="*/ 188831568 h 194"/>
                <a:gd name="T12" fmla="*/ 21013537 w 156"/>
                <a:gd name="T13" fmla="*/ 202797361 h 194"/>
                <a:gd name="T14" fmla="*/ 21013537 w 156"/>
                <a:gd name="T15" fmla="*/ 200438287 h 1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94"/>
                <a:gd name="T26" fmla="*/ 156 w 156"/>
                <a:gd name="T27" fmla="*/ 194 h 1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94">
                  <a:moveTo>
                    <a:pt x="64" y="187"/>
                  </a:moveTo>
                  <a:cubicBezTo>
                    <a:pt x="39" y="158"/>
                    <a:pt x="45" y="125"/>
                    <a:pt x="56" y="95"/>
                  </a:cubicBezTo>
                  <a:cubicBezTo>
                    <a:pt x="66" y="66"/>
                    <a:pt x="80" y="38"/>
                    <a:pt x="100" y="24"/>
                  </a:cubicBezTo>
                  <a:cubicBezTo>
                    <a:pt x="124" y="7"/>
                    <a:pt x="145" y="6"/>
                    <a:pt x="156" y="8"/>
                  </a:cubicBezTo>
                  <a:cubicBezTo>
                    <a:pt x="130" y="0"/>
                    <a:pt x="102" y="5"/>
                    <a:pt x="80" y="20"/>
                  </a:cubicBezTo>
                  <a:cubicBezTo>
                    <a:pt x="41" y="47"/>
                    <a:pt x="0" y="119"/>
                    <a:pt x="50" y="176"/>
                  </a:cubicBezTo>
                  <a:cubicBezTo>
                    <a:pt x="55" y="181"/>
                    <a:pt x="59" y="185"/>
                    <a:pt x="64" y="189"/>
                  </a:cubicBezTo>
                  <a:cubicBezTo>
                    <a:pt x="70" y="194"/>
                    <a:pt x="68" y="192"/>
                    <a:pt x="64" y="187"/>
                  </a:cubicBezTo>
                  <a:close/>
                </a:path>
              </a:pathLst>
            </a:custGeom>
            <a:solidFill>
              <a:srgbClr val="DEC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6676A"/>
                </a:solidFill>
                <a:cs typeface="Arial" pitchFamily="34" charset="0"/>
              </a:endParaRPr>
            </a:p>
          </p:txBody>
        </p:sp>
        <p:sp>
          <p:nvSpPr>
            <p:cNvPr id="42032" name="Freeform 2637"/>
            <p:cNvSpPr>
              <a:spLocks/>
            </p:cNvSpPr>
            <p:nvPr/>
          </p:nvSpPr>
          <p:spPr bwMode="auto">
            <a:xfrm>
              <a:off x="1586" y="982"/>
              <a:ext cx="355" cy="485"/>
            </a:xfrm>
            <a:custGeom>
              <a:avLst/>
              <a:gdLst>
                <a:gd name="T0" fmla="*/ 7725205 w 143"/>
                <a:gd name="T1" fmla="*/ 158160474 h 183"/>
                <a:gd name="T2" fmla="*/ 2797467 w 143"/>
                <a:gd name="T3" fmla="*/ 113191738 h 183"/>
                <a:gd name="T4" fmla="*/ 19607214 w 143"/>
                <a:gd name="T5" fmla="*/ 32687065 h 183"/>
                <a:gd name="T6" fmla="*/ 50201866 w 143"/>
                <a:gd name="T7" fmla="*/ 0 h 183"/>
                <a:gd name="T8" fmla="*/ 16805784 w 143"/>
                <a:gd name="T9" fmla="*/ 50194532 h 183"/>
                <a:gd name="T10" fmla="*/ 7725205 w 143"/>
                <a:gd name="T11" fmla="*/ 158160474 h 1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83"/>
                <a:gd name="T20" fmla="*/ 143 w 143"/>
                <a:gd name="T21" fmla="*/ 183 h 1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83">
                  <a:moveTo>
                    <a:pt x="22" y="183"/>
                  </a:moveTo>
                  <a:cubicBezTo>
                    <a:pt x="13" y="167"/>
                    <a:pt x="8" y="150"/>
                    <a:pt x="8" y="131"/>
                  </a:cubicBezTo>
                  <a:cubicBezTo>
                    <a:pt x="9" y="96"/>
                    <a:pt x="29" y="66"/>
                    <a:pt x="56" y="38"/>
                  </a:cubicBezTo>
                  <a:cubicBezTo>
                    <a:pt x="77" y="17"/>
                    <a:pt x="108" y="1"/>
                    <a:pt x="143" y="0"/>
                  </a:cubicBezTo>
                  <a:cubicBezTo>
                    <a:pt x="115" y="4"/>
                    <a:pt x="72" y="28"/>
                    <a:pt x="48" y="58"/>
                  </a:cubicBezTo>
                  <a:cubicBezTo>
                    <a:pt x="24" y="89"/>
                    <a:pt x="0" y="131"/>
                    <a:pt x="22" y="1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6676A"/>
                </a:solidFill>
                <a:cs typeface="Arial" pitchFamily="34" charset="0"/>
              </a:endParaRPr>
            </a:p>
          </p:txBody>
        </p:sp>
        <p:sp>
          <p:nvSpPr>
            <p:cNvPr id="42033" name="Freeform 2638"/>
            <p:cNvSpPr>
              <a:spLocks/>
            </p:cNvSpPr>
            <p:nvPr/>
          </p:nvSpPr>
          <p:spPr bwMode="auto">
            <a:xfrm>
              <a:off x="1586" y="962"/>
              <a:ext cx="765" cy="747"/>
            </a:xfrm>
            <a:custGeom>
              <a:avLst/>
              <a:gdLst>
                <a:gd name="T0" fmla="*/ 94406250 w 306"/>
                <a:gd name="T1" fmla="*/ 32296260 h 280"/>
                <a:gd name="T2" fmla="*/ 52905270 w 306"/>
                <a:gd name="T3" fmla="*/ 1021477 h 280"/>
                <a:gd name="T4" fmla="*/ 18809063 w 306"/>
                <a:gd name="T5" fmla="*/ 37857117 h 280"/>
                <a:gd name="T6" fmla="*/ 286908 w 306"/>
                <a:gd name="T7" fmla="*/ 128872080 h 280"/>
                <a:gd name="T8" fmla="*/ 20304688 w 306"/>
                <a:gd name="T9" fmla="*/ 223223401 h 280"/>
                <a:gd name="T10" fmla="*/ 58116408 w 306"/>
                <a:gd name="T11" fmla="*/ 258414472 h 280"/>
                <a:gd name="T12" fmla="*/ 98853675 w 306"/>
                <a:gd name="T13" fmla="*/ 217775218 h 280"/>
                <a:gd name="T14" fmla="*/ 112976095 w 306"/>
                <a:gd name="T15" fmla="*/ 126765396 h 280"/>
                <a:gd name="T16" fmla="*/ 94406250 w 306"/>
                <a:gd name="T17" fmla="*/ 32296260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6"/>
                <a:gd name="T28" fmla="*/ 0 h 280"/>
                <a:gd name="T29" fmla="*/ 306 w 306"/>
                <a:gd name="T30" fmla="*/ 280 h 2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6" h="280">
                  <a:moveTo>
                    <a:pt x="255" y="35"/>
                  </a:moveTo>
                  <a:cubicBezTo>
                    <a:pt x="223" y="11"/>
                    <a:pt x="185" y="0"/>
                    <a:pt x="143" y="1"/>
                  </a:cubicBezTo>
                  <a:cubicBezTo>
                    <a:pt x="106" y="2"/>
                    <a:pt x="74" y="18"/>
                    <a:pt x="51" y="41"/>
                  </a:cubicBezTo>
                  <a:cubicBezTo>
                    <a:pt x="23" y="69"/>
                    <a:pt x="2" y="101"/>
                    <a:pt x="1" y="139"/>
                  </a:cubicBezTo>
                  <a:cubicBezTo>
                    <a:pt x="0" y="178"/>
                    <a:pt x="22" y="211"/>
                    <a:pt x="55" y="241"/>
                  </a:cubicBezTo>
                  <a:cubicBezTo>
                    <a:pt x="79" y="263"/>
                    <a:pt x="114" y="278"/>
                    <a:pt x="157" y="279"/>
                  </a:cubicBezTo>
                  <a:cubicBezTo>
                    <a:pt x="211" y="280"/>
                    <a:pt x="241" y="264"/>
                    <a:pt x="267" y="235"/>
                  </a:cubicBezTo>
                  <a:cubicBezTo>
                    <a:pt x="289" y="209"/>
                    <a:pt x="304" y="182"/>
                    <a:pt x="305" y="137"/>
                  </a:cubicBezTo>
                  <a:cubicBezTo>
                    <a:pt x="306" y="88"/>
                    <a:pt x="287" y="59"/>
                    <a:pt x="255" y="35"/>
                  </a:cubicBez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6676A"/>
                </a:solidFill>
                <a:cs typeface="Arial" pitchFamily="34" charset="0"/>
              </a:endParaRPr>
            </a:p>
          </p:txBody>
        </p:sp>
        <p:sp>
          <p:nvSpPr>
            <p:cNvPr id="42034" name="Freeform 2639"/>
            <p:cNvSpPr>
              <a:spLocks/>
            </p:cNvSpPr>
            <p:nvPr/>
          </p:nvSpPr>
          <p:spPr bwMode="auto">
            <a:xfrm>
              <a:off x="1646" y="1023"/>
              <a:ext cx="595" cy="680"/>
            </a:xfrm>
            <a:custGeom>
              <a:avLst/>
              <a:gdLst>
                <a:gd name="T0" fmla="*/ 75790374 w 240"/>
                <a:gd name="T1" fmla="*/ 59678229 h 255"/>
                <a:gd name="T2" fmla="*/ 29094900 w 240"/>
                <a:gd name="T3" fmla="*/ 27589197 h 255"/>
                <a:gd name="T4" fmla="*/ 18090682 w 240"/>
                <a:gd name="T5" fmla="*/ 179629021 h 255"/>
                <a:gd name="T6" fmla="*/ 57545259 w 240"/>
                <a:gd name="T7" fmla="*/ 164715955 h 255"/>
                <a:gd name="T8" fmla="*/ 75790374 w 240"/>
                <a:gd name="T9" fmla="*/ 59678229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255"/>
                <a:gd name="T17" fmla="*/ 240 w 240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55">
                  <a:moveTo>
                    <a:pt x="221" y="65"/>
                  </a:moveTo>
                  <a:cubicBezTo>
                    <a:pt x="197" y="10"/>
                    <a:pt x="127" y="0"/>
                    <a:pt x="85" y="30"/>
                  </a:cubicBezTo>
                  <a:cubicBezTo>
                    <a:pt x="43" y="59"/>
                    <a:pt x="0" y="135"/>
                    <a:pt x="53" y="195"/>
                  </a:cubicBezTo>
                  <a:cubicBezTo>
                    <a:pt x="106" y="255"/>
                    <a:pt x="155" y="216"/>
                    <a:pt x="168" y="179"/>
                  </a:cubicBezTo>
                  <a:cubicBezTo>
                    <a:pt x="179" y="149"/>
                    <a:pt x="240" y="112"/>
                    <a:pt x="221" y="65"/>
                  </a:cubicBez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6676A"/>
                </a:solidFill>
                <a:cs typeface="Arial" pitchFamily="34" charset="0"/>
              </a:endParaRPr>
            </a:p>
          </p:txBody>
        </p:sp>
        <p:sp>
          <p:nvSpPr>
            <p:cNvPr id="42035" name="Freeform 2640"/>
            <p:cNvSpPr>
              <a:spLocks/>
            </p:cNvSpPr>
            <p:nvPr/>
          </p:nvSpPr>
          <p:spPr bwMode="auto">
            <a:xfrm>
              <a:off x="1774" y="1106"/>
              <a:ext cx="77" cy="77"/>
            </a:xfrm>
            <a:custGeom>
              <a:avLst/>
              <a:gdLst>
                <a:gd name="T0" fmla="*/ 940267 w 31"/>
                <a:gd name="T1" fmla="*/ 10115813 h 31"/>
                <a:gd name="T2" fmla="*/ 3728996 w 31"/>
                <a:gd name="T3" fmla="*/ 1410928 h 31"/>
                <a:gd name="T4" fmla="*/ 10007250 w 31"/>
                <a:gd name="T5" fmla="*/ 5264927 h 31"/>
                <a:gd name="T6" fmla="*/ 6926843 w 31"/>
                <a:gd name="T7" fmla="*/ 14096298 h 31"/>
                <a:gd name="T8" fmla="*/ 940267 w 31"/>
                <a:gd name="T9" fmla="*/ 10115813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1"/>
                <a:gd name="T17" fmla="*/ 31 w 31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1">
                  <a:moveTo>
                    <a:pt x="3" y="21"/>
                  </a:moveTo>
                  <a:cubicBezTo>
                    <a:pt x="0" y="13"/>
                    <a:pt x="4" y="5"/>
                    <a:pt x="11" y="3"/>
                  </a:cubicBezTo>
                  <a:cubicBezTo>
                    <a:pt x="18" y="0"/>
                    <a:pt x="26" y="4"/>
                    <a:pt x="29" y="11"/>
                  </a:cubicBezTo>
                  <a:cubicBezTo>
                    <a:pt x="31" y="19"/>
                    <a:pt x="27" y="26"/>
                    <a:pt x="20" y="29"/>
                  </a:cubicBezTo>
                  <a:cubicBezTo>
                    <a:pt x="13" y="31"/>
                    <a:pt x="5" y="28"/>
                    <a:pt x="3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6676A"/>
                </a:solidFill>
                <a:cs typeface="Arial" pitchFamily="34" charset="0"/>
              </a:endParaRPr>
            </a:p>
          </p:txBody>
        </p:sp>
        <p:sp>
          <p:nvSpPr>
            <p:cNvPr id="42036" name="Freeform 2641"/>
            <p:cNvSpPr>
              <a:spLocks/>
            </p:cNvSpPr>
            <p:nvPr/>
          </p:nvSpPr>
          <p:spPr bwMode="auto">
            <a:xfrm>
              <a:off x="1839" y="1085"/>
              <a:ext cx="30" cy="26"/>
            </a:xfrm>
            <a:custGeom>
              <a:avLst/>
              <a:gdLst>
                <a:gd name="T0" fmla="*/ 1086352 w 11"/>
                <a:gd name="T1" fmla="*/ 1984585 h 11"/>
                <a:gd name="T2" fmla="*/ 3464457 w 11"/>
                <a:gd name="T3" fmla="*/ 334284 h 11"/>
                <a:gd name="T4" fmla="*/ 8815574 w 11"/>
                <a:gd name="T5" fmla="*/ 1213801 h 11"/>
                <a:gd name="T6" fmla="*/ 6334996 w 11"/>
                <a:gd name="T7" fmla="*/ 2912745 h 11"/>
                <a:gd name="T8" fmla="*/ 1086352 w 11"/>
                <a:gd name="T9" fmla="*/ 198458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7" y="0"/>
                    <a:pt x="9" y="1"/>
                    <a:pt x="10" y="4"/>
                  </a:cubicBezTo>
                  <a:cubicBezTo>
                    <a:pt x="11" y="7"/>
                    <a:pt x="10" y="9"/>
                    <a:pt x="7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6676A"/>
                </a:solidFill>
                <a:cs typeface="Arial" pitchFamily="34" charset="0"/>
              </a:endParaRPr>
            </a:p>
          </p:txBody>
        </p:sp>
        <p:sp>
          <p:nvSpPr>
            <p:cNvPr id="42037" name="Freeform 2642"/>
            <p:cNvSpPr>
              <a:spLocks/>
            </p:cNvSpPr>
            <p:nvPr/>
          </p:nvSpPr>
          <p:spPr bwMode="auto">
            <a:xfrm>
              <a:off x="1754" y="1183"/>
              <a:ext cx="35" cy="31"/>
            </a:xfrm>
            <a:custGeom>
              <a:avLst/>
              <a:gdLst>
                <a:gd name="T0" fmla="*/ 2027384 w 12"/>
                <a:gd name="T1" fmla="*/ 13209168 h 11"/>
                <a:gd name="T2" fmla="*/ 6379689 w 12"/>
                <a:gd name="T3" fmla="*/ 1770337 h 11"/>
                <a:gd name="T4" fmla="*/ 17769060 w 12"/>
                <a:gd name="T5" fmla="*/ 6628327 h 11"/>
                <a:gd name="T6" fmla="*/ 12664205 w 12"/>
                <a:gd name="T7" fmla="*/ 18064585 h 11"/>
                <a:gd name="T8" fmla="*/ 2027384 w 12"/>
                <a:gd name="T9" fmla="*/ 1320916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1"/>
                <a:gd name="T17" fmla="*/ 12 w 1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1">
                  <a:moveTo>
                    <a:pt x="1" y="8"/>
                  </a:moveTo>
                  <a:cubicBezTo>
                    <a:pt x="0" y="5"/>
                    <a:pt x="2" y="2"/>
                    <a:pt x="4" y="1"/>
                  </a:cubicBezTo>
                  <a:cubicBezTo>
                    <a:pt x="7" y="0"/>
                    <a:pt x="10" y="2"/>
                    <a:pt x="11" y="4"/>
                  </a:cubicBezTo>
                  <a:cubicBezTo>
                    <a:pt x="12" y="7"/>
                    <a:pt x="10" y="10"/>
                    <a:pt x="8" y="11"/>
                  </a:cubicBezTo>
                  <a:cubicBezTo>
                    <a:pt x="5" y="11"/>
                    <a:pt x="2" y="10"/>
                    <a:pt x="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6676A"/>
                </a:solidFill>
                <a:cs typeface="Arial" pitchFamily="34" charset="0"/>
              </a:endParaRPr>
            </a:p>
          </p:txBody>
        </p:sp>
      </p:grpSp>
      <p:sp>
        <p:nvSpPr>
          <p:cNvPr id="41995" name="Line 70"/>
          <p:cNvSpPr>
            <a:spLocks noChangeShapeType="1"/>
          </p:cNvSpPr>
          <p:nvPr/>
        </p:nvSpPr>
        <p:spPr bwMode="auto">
          <a:xfrm>
            <a:off x="7232650" y="2779713"/>
            <a:ext cx="0" cy="503237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66676A"/>
              </a:solidFill>
              <a:cs typeface="Arial" pitchFamily="34" charset="0"/>
            </a:endParaRPr>
          </a:p>
        </p:txBody>
      </p:sp>
      <p:sp>
        <p:nvSpPr>
          <p:cNvPr id="41996" name="Text Box 71"/>
          <p:cNvSpPr txBox="1">
            <a:spLocks noChangeArrowheads="1"/>
          </p:cNvSpPr>
          <p:nvPr/>
        </p:nvSpPr>
        <p:spPr bwMode="auto">
          <a:xfrm>
            <a:off x="6310313" y="3386138"/>
            <a:ext cx="1843087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11" tIns="44806" rIns="89611" bIns="44806">
            <a:spAutoFit/>
          </a:bodyPr>
          <a:lstStyle>
            <a:lvl1pPr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75000"/>
              <a:buFont typeface="Wingdings" pitchFamily="2" charset="2"/>
              <a:buNone/>
            </a:pPr>
            <a:r>
              <a:rPr lang="en-US" sz="1200" b="1">
                <a:solidFill>
                  <a:srgbClr val="CA1034"/>
                </a:solidFill>
                <a:ea typeface="ＭＳ Ｐゴシック" pitchFamily="34" charset="-128"/>
              </a:rPr>
              <a:t>Increased demand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75000"/>
              <a:buFont typeface="Wingdings" pitchFamily="2" charset="2"/>
              <a:buNone/>
            </a:pP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for pyrimidine </a:t>
            </a:r>
            <a:br>
              <a:rPr lang="en-US" sz="120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nucleotides</a:t>
            </a:r>
          </a:p>
        </p:txBody>
      </p:sp>
      <p:sp>
        <p:nvSpPr>
          <p:cNvPr id="41997" name="Text Box 72"/>
          <p:cNvSpPr txBox="1">
            <a:spLocks noChangeArrowheads="1"/>
          </p:cNvSpPr>
          <p:nvPr/>
        </p:nvSpPr>
        <p:spPr bwMode="auto">
          <a:xfrm>
            <a:off x="5500688" y="1244600"/>
            <a:ext cx="1343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611" tIns="44806" rIns="89611" bIns="44806">
            <a:spAutoFit/>
          </a:bodyPr>
          <a:lstStyle>
            <a:lvl1pPr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75000"/>
              <a:buFont typeface="Wingdings" pitchFamily="2" charset="2"/>
              <a:buNone/>
            </a:pPr>
            <a:r>
              <a:rPr lang="en-US" sz="1200" b="1">
                <a:solidFill>
                  <a:srgbClr val="CA1034"/>
                </a:solidFill>
                <a:ea typeface="ＭＳ Ｐゴシック" pitchFamily="34" charset="-128"/>
              </a:rPr>
              <a:t>Immune system</a:t>
            </a:r>
          </a:p>
        </p:txBody>
      </p:sp>
      <p:sp>
        <p:nvSpPr>
          <p:cNvPr id="41998" name="Line 73"/>
          <p:cNvSpPr>
            <a:spLocks noChangeShapeType="1"/>
          </p:cNvSpPr>
          <p:nvPr/>
        </p:nvSpPr>
        <p:spPr bwMode="auto">
          <a:xfrm flipH="1">
            <a:off x="5567363" y="1579563"/>
            <a:ext cx="487362" cy="26035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66676A"/>
              </a:solidFill>
              <a:cs typeface="Arial" pitchFamily="34" charset="0"/>
            </a:endParaRPr>
          </a:p>
        </p:txBody>
      </p:sp>
      <p:sp>
        <p:nvSpPr>
          <p:cNvPr id="5142" name="Line 75"/>
          <p:cNvSpPr>
            <a:spLocks noChangeShapeType="1"/>
          </p:cNvSpPr>
          <p:nvPr/>
        </p:nvSpPr>
        <p:spPr bwMode="auto">
          <a:xfrm>
            <a:off x="7232650" y="4221163"/>
            <a:ext cx="0" cy="503237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66676A"/>
              </a:solidFill>
              <a:cs typeface="Arial" pitchFamily="34" charset="0"/>
            </a:endParaRPr>
          </a:p>
        </p:txBody>
      </p:sp>
      <p:sp>
        <p:nvSpPr>
          <p:cNvPr id="42000" name="Text Box 76"/>
          <p:cNvSpPr txBox="1">
            <a:spLocks noChangeArrowheads="1"/>
          </p:cNvSpPr>
          <p:nvPr/>
        </p:nvSpPr>
        <p:spPr bwMode="auto">
          <a:xfrm>
            <a:off x="6516688" y="4811713"/>
            <a:ext cx="1431925" cy="4175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11" tIns="44806" rIns="89611" bIns="44806">
            <a:spAutoFit/>
          </a:bodyPr>
          <a:lstStyle>
            <a:lvl1pPr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75000"/>
              <a:buFont typeface="Wingdings" pitchFamily="2" charset="2"/>
              <a:buNone/>
            </a:pPr>
            <a:r>
              <a:rPr lang="en-US" sz="1200" b="1" i="1">
                <a:solidFill>
                  <a:srgbClr val="FFFFFF"/>
                </a:solidFill>
                <a:ea typeface="ＭＳ Ｐゴシック" pitchFamily="34" charset="-128"/>
              </a:rPr>
              <a:t>De novo</a:t>
            </a:r>
            <a:r>
              <a:rPr lang="en-US" sz="1200" b="1">
                <a:solidFill>
                  <a:srgbClr val="FFFFFF"/>
                </a:solidFill>
                <a:ea typeface="ＭＳ Ｐゴシック" pitchFamily="34" charset="-128"/>
              </a:rPr>
              <a:t> pathway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75000"/>
              <a:buFont typeface="Wingdings" pitchFamily="2" charset="2"/>
              <a:buNone/>
            </a:pPr>
            <a:endParaRPr lang="en-US" sz="1200" b="1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355854" name="Text Box 80"/>
          <p:cNvSpPr txBox="1">
            <a:spLocks noChangeArrowheads="1"/>
          </p:cNvSpPr>
          <p:nvPr/>
        </p:nvSpPr>
        <p:spPr bwMode="auto">
          <a:xfrm>
            <a:off x="4246563" y="4800600"/>
            <a:ext cx="1770062" cy="381000"/>
          </a:xfrm>
          <a:prstGeom prst="rect">
            <a:avLst/>
          </a:prstGeom>
          <a:solidFill>
            <a:srgbClr val="ACB31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611" tIns="44806" rIns="89611" bIns="44806">
            <a:spAutoFit/>
          </a:bodyPr>
          <a:lstStyle>
            <a:lvl1pPr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75000"/>
              <a:buFont typeface="Wingdings" pitchFamily="2" charset="2"/>
              <a:buNone/>
            </a:pPr>
            <a:r>
              <a:rPr lang="fr-FR" sz="1200" b="1">
                <a:solidFill>
                  <a:srgbClr val="FFFFFF"/>
                </a:solidFill>
                <a:ea typeface="ＭＳ Ｐゴシック" pitchFamily="34" charset="-128"/>
              </a:rPr>
              <a:t>Alternative "Salvage" </a:t>
            </a:r>
            <a:br>
              <a:rPr lang="fr-FR" sz="1200" b="1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fr-FR" sz="1200" b="1">
                <a:solidFill>
                  <a:srgbClr val="FFFFFF"/>
                </a:solidFill>
                <a:ea typeface="ＭＳ Ｐゴシック" pitchFamily="34" charset="-128"/>
              </a:rPr>
              <a:t>pathway</a:t>
            </a:r>
            <a:endParaRPr lang="en-US" sz="1200" b="1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145" name="Line 93"/>
          <p:cNvSpPr>
            <a:spLocks noChangeShapeType="1"/>
          </p:cNvSpPr>
          <p:nvPr/>
        </p:nvSpPr>
        <p:spPr bwMode="auto">
          <a:xfrm>
            <a:off x="7232650" y="5354638"/>
            <a:ext cx="0" cy="503237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66676A"/>
              </a:solidFill>
              <a:cs typeface="Arial" pitchFamily="34" charset="0"/>
            </a:endParaRPr>
          </a:p>
        </p:txBody>
      </p:sp>
      <p:sp>
        <p:nvSpPr>
          <p:cNvPr id="1355857" name="Line 93"/>
          <p:cNvSpPr>
            <a:spLocks noChangeShapeType="1"/>
          </p:cNvSpPr>
          <p:nvPr/>
        </p:nvSpPr>
        <p:spPr bwMode="auto">
          <a:xfrm>
            <a:off x="5132388" y="5319713"/>
            <a:ext cx="0" cy="503237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66676A"/>
              </a:solidFill>
              <a:cs typeface="Arial" pitchFamily="34" charset="0"/>
            </a:endParaRPr>
          </a:p>
        </p:txBody>
      </p:sp>
      <p:sp>
        <p:nvSpPr>
          <p:cNvPr id="42004" name="Text Box 94"/>
          <p:cNvSpPr txBox="1">
            <a:spLocks noChangeArrowheads="1"/>
          </p:cNvSpPr>
          <p:nvPr/>
        </p:nvSpPr>
        <p:spPr bwMode="auto">
          <a:xfrm>
            <a:off x="6491288" y="5921375"/>
            <a:ext cx="1481137" cy="563563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611" tIns="44806" rIns="89611" bIns="44806">
            <a:spAutoFit/>
          </a:bodyPr>
          <a:lstStyle>
            <a:lvl1pPr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75000"/>
              <a:buFont typeface="Wingdings" pitchFamily="2" charset="2"/>
              <a:buNone/>
            </a:pPr>
            <a:r>
              <a:rPr lang="en-US" sz="1200" b="1">
                <a:solidFill>
                  <a:srgbClr val="FFFFFF"/>
                </a:solidFill>
                <a:ea typeface="ＭＳ Ｐゴシック" pitchFamily="34" charset="-128"/>
              </a:rPr>
              <a:t>Pro-inflammatory </a:t>
            </a:r>
            <a:br>
              <a:rPr lang="en-US" sz="1200" b="1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en-US" sz="1200" b="1">
                <a:solidFill>
                  <a:srgbClr val="FFFFFF"/>
                </a:solidFill>
                <a:ea typeface="ＭＳ Ｐゴシック" pitchFamily="34" charset="-128"/>
              </a:rPr>
              <a:t>autoimmune 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75000"/>
              <a:buFont typeface="Wingdings" pitchFamily="2" charset="2"/>
              <a:buNone/>
            </a:pPr>
            <a:r>
              <a:rPr lang="en-US" sz="1200" b="1">
                <a:solidFill>
                  <a:srgbClr val="FFFFFF"/>
                </a:solidFill>
                <a:ea typeface="ＭＳ Ｐゴシック" pitchFamily="34" charset="-128"/>
              </a:rPr>
              <a:t>response</a:t>
            </a:r>
          </a:p>
        </p:txBody>
      </p:sp>
      <p:sp>
        <p:nvSpPr>
          <p:cNvPr id="1355859" name="Text Box 71"/>
          <p:cNvSpPr txBox="1">
            <a:spLocks noChangeArrowheads="1"/>
          </p:cNvSpPr>
          <p:nvPr/>
        </p:nvSpPr>
        <p:spPr bwMode="auto">
          <a:xfrm>
            <a:off x="4013200" y="3419475"/>
            <a:ext cx="221456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11" tIns="44806" rIns="89611" bIns="44806">
            <a:spAutoFit/>
          </a:bodyPr>
          <a:lstStyle>
            <a:lvl1pPr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75000"/>
              <a:buFont typeface="Wingdings" pitchFamily="2" charset="2"/>
              <a:buNone/>
            </a:pPr>
            <a:r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  <a:t>Basal demand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75000"/>
              <a:buFont typeface="Wingdings" pitchFamily="2" charset="2"/>
              <a:buNone/>
            </a:pP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for pyrimidine </a:t>
            </a:r>
            <a:br>
              <a:rPr lang="en-US" sz="120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nucleotides</a:t>
            </a:r>
          </a:p>
        </p:txBody>
      </p:sp>
      <p:sp>
        <p:nvSpPr>
          <p:cNvPr id="1355860" name="Line 70"/>
          <p:cNvSpPr>
            <a:spLocks noChangeShapeType="1"/>
          </p:cNvSpPr>
          <p:nvPr/>
        </p:nvSpPr>
        <p:spPr bwMode="auto">
          <a:xfrm>
            <a:off x="5121275" y="2779713"/>
            <a:ext cx="0" cy="503237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66676A"/>
              </a:solidFill>
              <a:cs typeface="Arial" pitchFamily="34" charset="0"/>
            </a:endParaRPr>
          </a:p>
        </p:txBody>
      </p:sp>
      <p:sp>
        <p:nvSpPr>
          <p:cNvPr id="42007" name="Line 73"/>
          <p:cNvSpPr>
            <a:spLocks noChangeShapeType="1"/>
          </p:cNvSpPr>
          <p:nvPr/>
        </p:nvSpPr>
        <p:spPr bwMode="auto">
          <a:xfrm>
            <a:off x="6278563" y="1579563"/>
            <a:ext cx="485775" cy="26035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66676A"/>
              </a:solidFill>
              <a:cs typeface="Arial" pitchFamily="34" charset="0"/>
            </a:endParaRPr>
          </a:p>
        </p:txBody>
      </p:sp>
      <p:sp>
        <p:nvSpPr>
          <p:cNvPr id="42008" name="Text Box 71"/>
          <p:cNvSpPr txBox="1">
            <a:spLocks noChangeArrowheads="1"/>
          </p:cNvSpPr>
          <p:nvPr/>
        </p:nvSpPr>
        <p:spPr bwMode="auto">
          <a:xfrm>
            <a:off x="6510338" y="3992563"/>
            <a:ext cx="12541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11" tIns="44806" rIns="89611" bIns="44806">
            <a:spAutoFit/>
          </a:bodyPr>
          <a:lstStyle>
            <a:lvl1pPr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75000"/>
              <a:buFont typeface="Wingdings" pitchFamily="2" charset="2"/>
              <a:buNone/>
            </a:pPr>
            <a:r>
              <a:rPr lang="en-US" sz="1600" b="1">
                <a:solidFill>
                  <a:srgbClr val="70A100"/>
                </a:solidFill>
                <a:ea typeface="ＭＳ Ｐゴシック" pitchFamily="34" charset="-128"/>
              </a:rPr>
              <a:t>DHO-DH</a:t>
            </a:r>
          </a:p>
        </p:txBody>
      </p:sp>
      <p:grpSp>
        <p:nvGrpSpPr>
          <p:cNvPr id="4" name="Group 101"/>
          <p:cNvGrpSpPr>
            <a:grpSpLocks/>
          </p:cNvGrpSpPr>
          <p:nvPr/>
        </p:nvGrpSpPr>
        <p:grpSpPr bwMode="auto">
          <a:xfrm>
            <a:off x="7620000" y="3998913"/>
            <a:ext cx="1504950" cy="252412"/>
            <a:chOff x="4800" y="2519"/>
            <a:chExt cx="948" cy="159"/>
          </a:xfrm>
        </p:grpSpPr>
        <p:sp>
          <p:nvSpPr>
            <p:cNvPr id="42019" name="Text Box 26"/>
            <p:cNvSpPr txBox="1">
              <a:spLocks noChangeArrowheads="1"/>
            </p:cNvSpPr>
            <p:nvPr/>
          </p:nvSpPr>
          <p:spPr bwMode="auto">
            <a:xfrm>
              <a:off x="4902" y="2522"/>
              <a:ext cx="846" cy="1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/>
          </p:spPr>
          <p:txBody>
            <a:bodyPr wrap="none" lIns="89611" tIns="44806" rIns="89611" bIns="44806">
              <a:spAutoFit/>
            </a:bodyPr>
            <a:lstStyle>
              <a:lvl1pPr defTabSz="8953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8953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8953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8953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8953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504D"/>
                </a:buClr>
                <a:buSzPct val="75000"/>
                <a:buFont typeface="Wingdings" pitchFamily="2" charset="2"/>
                <a:buNone/>
              </a:pPr>
              <a:r>
                <a:rPr lang="en-US" sz="1100" b="1" dirty="0">
                  <a:ea typeface="ＭＳ Ｐゴシック" pitchFamily="34" charset="-128"/>
                </a:rPr>
                <a:t>TERIFLUNOMIDE</a:t>
              </a:r>
            </a:p>
          </p:txBody>
        </p:sp>
        <p:grpSp>
          <p:nvGrpSpPr>
            <p:cNvPr id="5" name="Group 99"/>
            <p:cNvGrpSpPr>
              <a:grpSpLocks/>
            </p:cNvGrpSpPr>
            <p:nvPr/>
          </p:nvGrpSpPr>
          <p:grpSpPr bwMode="auto">
            <a:xfrm>
              <a:off x="4800" y="2519"/>
              <a:ext cx="126" cy="159"/>
              <a:chOff x="7782286" y="4410828"/>
              <a:chExt cx="556852" cy="252000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 flipH="1">
                <a:off x="7799964" y="4536035"/>
                <a:ext cx="539174" cy="1585"/>
              </a:xfrm>
              <a:prstGeom prst="line">
                <a:avLst/>
              </a:prstGeom>
              <a:ln w="38100">
                <a:solidFill>
                  <a:srgbClr val="61B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7656286" y="4536828"/>
                <a:ext cx="252000" cy="0"/>
              </a:xfrm>
              <a:prstGeom prst="line">
                <a:avLst/>
              </a:prstGeom>
              <a:ln w="38100">
                <a:solidFill>
                  <a:srgbClr val="61B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100"/>
          <p:cNvGrpSpPr>
            <a:grpSpLocks/>
          </p:cNvGrpSpPr>
          <p:nvPr/>
        </p:nvGrpSpPr>
        <p:grpSpPr bwMode="auto">
          <a:xfrm rot="-5400000">
            <a:off x="6999288" y="4319588"/>
            <a:ext cx="485775" cy="250825"/>
            <a:chOff x="7782286" y="4410828"/>
            <a:chExt cx="556852" cy="252000"/>
          </a:xfrm>
        </p:grpSpPr>
        <p:cxnSp>
          <p:nvCxnSpPr>
            <p:cNvPr id="102" name="Straight Connector 101"/>
            <p:cNvCxnSpPr/>
            <p:nvPr/>
          </p:nvCxnSpPr>
          <p:spPr>
            <a:xfrm flipH="1">
              <a:off x="7860537" y="4536827"/>
              <a:ext cx="53683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7656286" y="4536828"/>
              <a:ext cx="25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03"/>
          <p:cNvGrpSpPr>
            <a:grpSpLocks/>
          </p:cNvGrpSpPr>
          <p:nvPr/>
        </p:nvGrpSpPr>
        <p:grpSpPr bwMode="auto">
          <a:xfrm rot="-5400000">
            <a:off x="6988969" y="5450681"/>
            <a:ext cx="485775" cy="252413"/>
            <a:chOff x="7782286" y="4410828"/>
            <a:chExt cx="556852" cy="252000"/>
          </a:xfrm>
        </p:grpSpPr>
        <p:cxnSp>
          <p:nvCxnSpPr>
            <p:cNvPr id="105" name="Straight Connector 104"/>
            <p:cNvCxnSpPr/>
            <p:nvPr/>
          </p:nvCxnSpPr>
          <p:spPr>
            <a:xfrm flipH="1">
              <a:off x="7860536" y="4536036"/>
              <a:ext cx="536835" cy="15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 flipH="1" flipV="1">
              <a:off x="7656286" y="4536828"/>
              <a:ext cx="25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5872" name="Line 75"/>
          <p:cNvSpPr>
            <a:spLocks noChangeShapeType="1"/>
          </p:cNvSpPr>
          <p:nvPr/>
        </p:nvSpPr>
        <p:spPr bwMode="auto">
          <a:xfrm>
            <a:off x="5132388" y="4192588"/>
            <a:ext cx="0" cy="503237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66676A"/>
              </a:solidFill>
              <a:cs typeface="Arial" pitchFamily="34" charset="0"/>
            </a:endParaRPr>
          </a:p>
        </p:txBody>
      </p:sp>
      <p:sp>
        <p:nvSpPr>
          <p:cNvPr id="8221" name="Text Box 95"/>
          <p:cNvSpPr txBox="1">
            <a:spLocks noChangeArrowheads="1"/>
          </p:cNvSpPr>
          <p:nvPr/>
        </p:nvSpPr>
        <p:spPr bwMode="auto">
          <a:xfrm>
            <a:off x="6837363" y="4435475"/>
            <a:ext cx="1643062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600">
                <a:solidFill>
                  <a:srgbClr val="61B0FF"/>
                </a:solidFill>
                <a:ea typeface="ＭＳ Ｐゴシック" pitchFamily="34" charset="-128"/>
              </a:rPr>
              <a:t>X</a:t>
            </a:r>
          </a:p>
        </p:txBody>
      </p:sp>
      <p:sp>
        <p:nvSpPr>
          <p:cNvPr id="8222" name="Text Box 97"/>
          <p:cNvSpPr txBox="1">
            <a:spLocks noChangeArrowheads="1"/>
          </p:cNvSpPr>
          <p:nvPr/>
        </p:nvSpPr>
        <p:spPr bwMode="auto">
          <a:xfrm>
            <a:off x="6842125" y="5629275"/>
            <a:ext cx="164306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600" dirty="0">
                <a:solidFill>
                  <a:srgbClr val="61B0FF"/>
                </a:solidFill>
                <a:ea typeface="ＭＳ Ｐゴシック" pitchFamily="34" charset="-128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xmlns="" val="100317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6341518"/>
              </p:ext>
            </p:extLst>
          </p:nvPr>
        </p:nvGraphicFramePr>
        <p:xfrm>
          <a:off x="301649" y="1898452"/>
          <a:ext cx="4165600" cy="396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5058" name="Objec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06164136"/>
              </p:ext>
            </p:extLst>
          </p:nvPr>
        </p:nvGraphicFramePr>
        <p:xfrm>
          <a:off x="4565650" y="1913766"/>
          <a:ext cx="4384675" cy="3827462"/>
        </p:xfrm>
        <a:graphic>
          <a:graphicData uri="http://schemas.openxmlformats.org/presentationml/2006/ole">
            <p:oleObj spid="_x0000_s1028" name="Worksheet" r:id="rId5" imgW="4381410" imgH="3829008" progId="Excel.Sheet.8">
              <p:embed/>
            </p:oleObj>
          </a:graphicData>
        </a:graphic>
      </p:graphicFrame>
      <p:sp>
        <p:nvSpPr>
          <p:cNvPr id="45059" name="Title 1"/>
          <p:cNvSpPr>
            <a:spLocks noGrp="1"/>
          </p:cNvSpPr>
          <p:nvPr>
            <p:ph type="title"/>
          </p:nvPr>
        </p:nvSpPr>
        <p:spPr>
          <a:xfrm>
            <a:off x="265113" y="487362"/>
            <a:ext cx="8229600" cy="960438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>Η Τεριφλουνομίδη Μείωσε την Συχνότητα των Υποτροπών </a:t>
            </a:r>
            <a:r>
              <a:rPr lang="en-US" sz="3200" b="1" dirty="0" smtClean="0"/>
              <a:t>vs. Placebo</a:t>
            </a:r>
            <a:endParaRPr lang="en-GB" sz="3200" b="1" dirty="0" smtClean="0"/>
          </a:p>
        </p:txBody>
      </p:sp>
      <p:sp>
        <p:nvSpPr>
          <p:cNvPr id="65" name="TextBox 3"/>
          <p:cNvSpPr txBox="1">
            <a:spLocks noChangeArrowheads="1"/>
          </p:cNvSpPr>
          <p:nvPr/>
        </p:nvSpPr>
        <p:spPr bwMode="auto">
          <a:xfrm>
            <a:off x="611560" y="5965448"/>
            <a:ext cx="6996129" cy="89255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ja-JP" sz="1200" b="1" kern="0" dirty="0" smtClean="0">
                <a:latin typeface="Arial"/>
              </a:rPr>
              <a:t>RRR</a:t>
            </a:r>
            <a:r>
              <a:rPr lang="fr-FR" altLang="ja-JP" sz="1200" kern="0" dirty="0" smtClean="0">
                <a:latin typeface="Arial"/>
              </a:rPr>
              <a:t>=relative </a:t>
            </a:r>
            <a:r>
              <a:rPr lang="fr-FR" altLang="ja-JP" sz="1200" kern="0" dirty="0" err="1" smtClean="0">
                <a:latin typeface="Arial"/>
              </a:rPr>
              <a:t>risk</a:t>
            </a:r>
            <a:r>
              <a:rPr lang="fr-FR" altLang="ja-JP" sz="1200" kern="0" dirty="0" smtClean="0">
                <a:latin typeface="Arial"/>
              </a:rPr>
              <a:t>  </a:t>
            </a:r>
            <a:r>
              <a:rPr lang="fr-FR" altLang="ja-JP" sz="1200" kern="0" dirty="0" err="1" smtClean="0">
                <a:latin typeface="Arial"/>
              </a:rPr>
              <a:t>reduction</a:t>
            </a:r>
            <a:r>
              <a:rPr lang="fr-FR" altLang="ja-JP" sz="1200" kern="0" dirty="0" smtClean="0">
                <a:latin typeface="Arial"/>
              </a:rPr>
              <a:t>, </a:t>
            </a:r>
            <a:r>
              <a:rPr lang="el-GR" altLang="ja-JP" sz="1200" kern="0" dirty="0" smtClean="0">
                <a:latin typeface="Arial"/>
              </a:rPr>
              <a:t>σχετική μείωση του κινδύνου</a:t>
            </a:r>
            <a:endParaRPr lang="en-US" altLang="ja-JP" sz="1200" kern="0" dirty="0" smtClean="0">
              <a:latin typeface="Arial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000" kern="0" dirty="0" smtClean="0">
              <a:latin typeface="Arial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ja-JP" sz="1000" kern="0" dirty="0" smtClean="0">
              <a:latin typeface="Arial"/>
            </a:endParaRPr>
          </a:p>
          <a:p>
            <a:pPr marL="228600" indent="-228600" eaLnBrk="1" fontAlgn="base" hangingPunct="1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fr-FR" altLang="ja-JP" sz="1000" kern="0" dirty="0" err="1" smtClean="0">
                <a:latin typeface="Arial"/>
              </a:rPr>
              <a:t>O'Connor</a:t>
            </a:r>
            <a:r>
              <a:rPr lang="fr-FR" altLang="ja-JP" sz="1000" kern="0" dirty="0" smtClean="0">
                <a:latin typeface="Arial"/>
              </a:rPr>
              <a:t> P et </a:t>
            </a:r>
            <a:r>
              <a:rPr lang="fr-FR" altLang="ja-JP" sz="1000" kern="0" dirty="0">
                <a:latin typeface="Arial"/>
              </a:rPr>
              <a:t>al. </a:t>
            </a:r>
            <a:r>
              <a:rPr lang="fr-FR" altLang="ja-JP" sz="1000" i="1" kern="0" dirty="0">
                <a:latin typeface="Arial"/>
              </a:rPr>
              <a:t>N Engl J </a:t>
            </a:r>
            <a:r>
              <a:rPr lang="fr-FR" altLang="ja-JP" sz="1000" i="1" kern="0" dirty="0" smtClean="0">
                <a:latin typeface="Arial"/>
              </a:rPr>
              <a:t>Med</a:t>
            </a:r>
            <a:r>
              <a:rPr lang="fr-FR" altLang="ja-JP" sz="1000" kern="0" dirty="0" smtClean="0">
                <a:latin typeface="Arial"/>
              </a:rPr>
              <a:t> 2011;365:1293-303;.2 .</a:t>
            </a:r>
            <a:r>
              <a:rPr lang="en-GB" sz="1000" dirty="0" err="1" smtClean="0"/>
              <a:t>Confavreux</a:t>
            </a:r>
            <a:r>
              <a:rPr lang="en-GB" sz="1000" dirty="0" smtClean="0"/>
              <a:t> </a:t>
            </a:r>
            <a:r>
              <a:rPr lang="en-GB" sz="1000" dirty="0"/>
              <a:t>C, et al. </a:t>
            </a:r>
            <a:r>
              <a:rPr lang="en-GB" sz="1000" i="1" dirty="0"/>
              <a:t>Lancet </a:t>
            </a:r>
            <a:r>
              <a:rPr lang="en-GB" sz="1000" i="1" dirty="0" err="1"/>
              <a:t>Neurol</a:t>
            </a:r>
            <a:r>
              <a:rPr lang="en-GB" sz="1000" dirty="0"/>
              <a:t> 2014. </a:t>
            </a:r>
            <a:endParaRPr lang="el-GR" sz="1000" dirty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latin typeface="Arial"/>
              </a:rPr>
              <a:t>          </a:t>
            </a:r>
            <a:endParaRPr lang="en-US" sz="1000" kern="0" dirty="0">
              <a:latin typeface="Arial"/>
            </a:endParaRPr>
          </a:p>
        </p:txBody>
      </p:sp>
      <p:sp>
        <p:nvSpPr>
          <p:cNvPr id="45061" name="TextBox 8"/>
          <p:cNvSpPr txBox="1">
            <a:spLocks noChangeArrowheads="1"/>
          </p:cNvSpPr>
          <p:nvPr/>
        </p:nvSpPr>
        <p:spPr bwMode="auto">
          <a:xfrm rot="-5400000">
            <a:off x="-974724" y="3662362"/>
            <a:ext cx="2787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t>Annualized Relapse Rate</a:t>
            </a:r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 rot="-5400000">
            <a:off x="3628232" y="3644106"/>
            <a:ext cx="27876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Annualized Relapse Rate</a:t>
            </a:r>
          </a:p>
        </p:txBody>
      </p:sp>
      <p:sp>
        <p:nvSpPr>
          <p:cNvPr id="45063" name="TextBox 25"/>
          <p:cNvSpPr txBox="1">
            <a:spLocks noChangeArrowheads="1"/>
          </p:cNvSpPr>
          <p:nvPr/>
        </p:nvSpPr>
        <p:spPr bwMode="auto">
          <a:xfrm>
            <a:off x="5878513" y="5559425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n=388</a:t>
            </a:r>
          </a:p>
        </p:txBody>
      </p:sp>
      <p:sp>
        <p:nvSpPr>
          <p:cNvPr id="45064" name="TextBox 30"/>
          <p:cNvSpPr txBox="1">
            <a:spLocks noChangeArrowheads="1"/>
          </p:cNvSpPr>
          <p:nvPr/>
        </p:nvSpPr>
        <p:spPr bwMode="auto">
          <a:xfrm>
            <a:off x="6916738" y="5559425"/>
            <a:ext cx="686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n=407</a:t>
            </a:r>
          </a:p>
        </p:txBody>
      </p:sp>
      <p:sp>
        <p:nvSpPr>
          <p:cNvPr id="45065" name="TextBox 31"/>
          <p:cNvSpPr txBox="1">
            <a:spLocks noChangeArrowheads="1"/>
          </p:cNvSpPr>
          <p:nvPr/>
        </p:nvSpPr>
        <p:spPr bwMode="auto">
          <a:xfrm>
            <a:off x="7953375" y="5559425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n=370</a:t>
            </a:r>
          </a:p>
        </p:txBody>
      </p:sp>
      <p:sp>
        <p:nvSpPr>
          <p:cNvPr id="45066" name="TextBox 62"/>
          <p:cNvSpPr txBox="1">
            <a:spLocks noChangeArrowheads="1"/>
          </p:cNvSpPr>
          <p:nvPr/>
        </p:nvSpPr>
        <p:spPr bwMode="auto">
          <a:xfrm>
            <a:off x="5773738" y="5240338"/>
            <a:ext cx="825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3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Placebo</a:t>
            </a:r>
          </a:p>
        </p:txBody>
      </p:sp>
      <p:sp>
        <p:nvSpPr>
          <p:cNvPr id="45067" name="TextBox 65"/>
          <p:cNvSpPr txBox="1">
            <a:spLocks noChangeArrowheads="1"/>
          </p:cNvSpPr>
          <p:nvPr/>
        </p:nvSpPr>
        <p:spPr bwMode="auto">
          <a:xfrm>
            <a:off x="6932613" y="5240338"/>
            <a:ext cx="620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3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7 mg</a:t>
            </a:r>
          </a:p>
        </p:txBody>
      </p:sp>
      <p:sp>
        <p:nvSpPr>
          <p:cNvPr id="45068" name="TextBox 66"/>
          <p:cNvSpPr txBox="1">
            <a:spLocks noChangeArrowheads="1"/>
          </p:cNvSpPr>
          <p:nvPr/>
        </p:nvSpPr>
        <p:spPr bwMode="auto">
          <a:xfrm>
            <a:off x="7966075" y="5240338"/>
            <a:ext cx="7127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3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14 mg</a:t>
            </a:r>
          </a:p>
        </p:txBody>
      </p:sp>
      <p:sp>
        <p:nvSpPr>
          <p:cNvPr id="45070" name="TextBox 61"/>
          <p:cNvSpPr txBox="1">
            <a:spLocks noChangeArrowheads="1"/>
          </p:cNvSpPr>
          <p:nvPr/>
        </p:nvSpPr>
        <p:spPr bwMode="auto">
          <a:xfrm>
            <a:off x="1179513" y="5240338"/>
            <a:ext cx="825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3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Placebo</a:t>
            </a:r>
          </a:p>
        </p:txBody>
      </p:sp>
      <p:sp>
        <p:nvSpPr>
          <p:cNvPr id="45071" name="TextBox 63"/>
          <p:cNvSpPr txBox="1">
            <a:spLocks noChangeArrowheads="1"/>
          </p:cNvSpPr>
          <p:nvPr/>
        </p:nvSpPr>
        <p:spPr bwMode="auto">
          <a:xfrm>
            <a:off x="2300288" y="5240338"/>
            <a:ext cx="620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3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7 mg</a:t>
            </a:r>
          </a:p>
        </p:txBody>
      </p:sp>
      <p:sp>
        <p:nvSpPr>
          <p:cNvPr id="45072" name="TextBox 67"/>
          <p:cNvSpPr txBox="1">
            <a:spLocks noChangeArrowheads="1"/>
          </p:cNvSpPr>
          <p:nvPr/>
        </p:nvSpPr>
        <p:spPr bwMode="auto">
          <a:xfrm>
            <a:off x="3292475" y="5240338"/>
            <a:ext cx="7127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3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14 mg</a:t>
            </a:r>
          </a:p>
        </p:txBody>
      </p:sp>
      <p:sp>
        <p:nvSpPr>
          <p:cNvPr id="48" name="TextBox 20"/>
          <p:cNvSpPr txBox="1">
            <a:spLocks noChangeArrowheads="1"/>
          </p:cNvSpPr>
          <p:nvPr/>
        </p:nvSpPr>
        <p:spPr bwMode="auto">
          <a:xfrm>
            <a:off x="2286000" y="2514600"/>
            <a:ext cx="1295400" cy="523220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kern="0" dirty="0">
                <a:solidFill>
                  <a:srgbClr val="000000"/>
                </a:solidFill>
                <a:ea typeface="ヒラギノ角ゴ Pro W3" pitchFamily="84" charset="-128"/>
                <a:cs typeface="Arial" pitchFamily="34" charset="0"/>
              </a:rPr>
              <a:t>RRR: 31% </a:t>
            </a:r>
            <a:br>
              <a:rPr lang="en-GB" sz="1400" kern="0" dirty="0">
                <a:solidFill>
                  <a:srgbClr val="000000"/>
                </a:solidFill>
                <a:ea typeface="ヒラギノ角ゴ Pro W3" pitchFamily="84" charset="-128"/>
                <a:cs typeface="Arial" pitchFamily="34" charset="0"/>
              </a:rPr>
            </a:br>
            <a:r>
              <a:rPr lang="en-GB" sz="1400" kern="0" dirty="0">
                <a:solidFill>
                  <a:srgbClr val="000000"/>
                </a:solidFill>
                <a:ea typeface="ヒラギノ角ゴ Pro W3" pitchFamily="84" charset="-128"/>
                <a:cs typeface="Arial" pitchFamily="34" charset="0"/>
              </a:rPr>
              <a:t>p&lt;0.001</a:t>
            </a:r>
          </a:p>
        </p:txBody>
      </p:sp>
      <p:sp>
        <p:nvSpPr>
          <p:cNvPr id="45075" name="TextBox 23"/>
          <p:cNvSpPr txBox="1">
            <a:spLocks noChangeArrowheads="1"/>
          </p:cNvSpPr>
          <p:nvPr/>
        </p:nvSpPr>
        <p:spPr bwMode="auto">
          <a:xfrm>
            <a:off x="2282825" y="5559425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n=365</a:t>
            </a:r>
          </a:p>
        </p:txBody>
      </p:sp>
      <p:sp>
        <p:nvSpPr>
          <p:cNvPr id="45076" name="TextBox 24"/>
          <p:cNvSpPr txBox="1">
            <a:spLocks noChangeArrowheads="1"/>
          </p:cNvSpPr>
          <p:nvPr/>
        </p:nvSpPr>
        <p:spPr bwMode="auto">
          <a:xfrm>
            <a:off x="3330575" y="5559425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n=358</a:t>
            </a:r>
          </a:p>
        </p:txBody>
      </p:sp>
      <p:sp>
        <p:nvSpPr>
          <p:cNvPr id="45077" name="TextBox 1"/>
          <p:cNvSpPr txBox="1">
            <a:spLocks noChangeArrowheads="1"/>
          </p:cNvSpPr>
          <p:nvPr/>
        </p:nvSpPr>
        <p:spPr bwMode="auto">
          <a:xfrm>
            <a:off x="1257300" y="5559425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n=363</a:t>
            </a:r>
          </a:p>
        </p:txBody>
      </p:sp>
      <p:sp>
        <p:nvSpPr>
          <p:cNvPr id="49" name="TextBox 21"/>
          <p:cNvSpPr txBox="1">
            <a:spLocks noChangeArrowheads="1"/>
          </p:cNvSpPr>
          <p:nvPr/>
        </p:nvSpPr>
        <p:spPr bwMode="auto">
          <a:xfrm>
            <a:off x="3292475" y="2548637"/>
            <a:ext cx="1227138" cy="6771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kern="0" dirty="0">
                <a:solidFill>
                  <a:srgbClr val="000000"/>
                </a:solidFill>
                <a:ea typeface="ヒラギノ角ゴ Pro W3" pitchFamily="84" charset="-128"/>
                <a:cs typeface="Arial" pitchFamily="34" charset="0"/>
              </a:rPr>
              <a:t>RRR: </a:t>
            </a:r>
            <a:r>
              <a:rPr lang="en-GB" sz="2400" b="1" kern="0" dirty="0">
                <a:solidFill>
                  <a:schemeClr val="accent6"/>
                </a:solidFill>
                <a:ea typeface="ヒラギノ角ゴ Pro W3" pitchFamily="84" charset="-128"/>
                <a:cs typeface="Arial" pitchFamily="34" charset="0"/>
              </a:rPr>
              <a:t>31% </a:t>
            </a:r>
            <a:br>
              <a:rPr lang="en-GB" sz="2400" b="1" kern="0" dirty="0">
                <a:solidFill>
                  <a:schemeClr val="accent6"/>
                </a:solidFill>
                <a:ea typeface="ヒラギノ角ゴ Pro W3" pitchFamily="84" charset="-128"/>
                <a:cs typeface="Arial" pitchFamily="34" charset="0"/>
              </a:rPr>
            </a:br>
            <a:r>
              <a:rPr lang="en-GB" sz="1400" kern="0" dirty="0">
                <a:solidFill>
                  <a:srgbClr val="000000"/>
                </a:solidFill>
                <a:ea typeface="ヒラギノ角ゴ Pro W3" pitchFamily="84" charset="-128"/>
                <a:cs typeface="Arial" pitchFamily="34" charset="0"/>
              </a:rPr>
              <a:t>p&lt;0.001</a:t>
            </a:r>
          </a:p>
        </p:txBody>
      </p:sp>
      <p:sp>
        <p:nvSpPr>
          <p:cNvPr id="54" name="TextBox 21"/>
          <p:cNvSpPr txBox="1">
            <a:spLocks noChangeArrowheads="1"/>
          </p:cNvSpPr>
          <p:nvPr/>
        </p:nvSpPr>
        <p:spPr bwMode="auto">
          <a:xfrm>
            <a:off x="7666037" y="2819400"/>
            <a:ext cx="1260475" cy="677108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kern="0" dirty="0">
                <a:solidFill>
                  <a:prstClr val="black"/>
                </a:solidFill>
                <a:ea typeface="ヒラギノ角ゴ Pro W3" pitchFamily="84" charset="-128"/>
                <a:cs typeface="Arial" pitchFamily="34" charset="0"/>
              </a:rPr>
              <a:t>RRR: </a:t>
            </a:r>
            <a:r>
              <a:rPr lang="en-GB" sz="2400" b="1" kern="0" dirty="0">
                <a:solidFill>
                  <a:schemeClr val="accent6"/>
                </a:solidFill>
                <a:ea typeface="ヒラギノ角ゴ Pro W3" pitchFamily="84" charset="-128"/>
                <a:cs typeface="Arial" pitchFamily="34" charset="0"/>
              </a:rPr>
              <a:t>36% </a:t>
            </a:r>
            <a:br>
              <a:rPr lang="en-GB" sz="2400" b="1" kern="0" dirty="0">
                <a:solidFill>
                  <a:schemeClr val="accent6"/>
                </a:solidFill>
                <a:ea typeface="ヒラギノ角ゴ Pro W3" pitchFamily="84" charset="-128"/>
                <a:cs typeface="Arial" pitchFamily="34" charset="0"/>
              </a:rPr>
            </a:br>
            <a:r>
              <a:rPr lang="en-GB" sz="1400" kern="0" dirty="0">
                <a:solidFill>
                  <a:prstClr val="black"/>
                </a:solidFill>
                <a:ea typeface="ヒラギノ角ゴ Pro W3" pitchFamily="84" charset="-128"/>
                <a:cs typeface="Arial" pitchFamily="34" charset="0"/>
              </a:rPr>
              <a:t>p=0.0001</a:t>
            </a:r>
          </a:p>
        </p:txBody>
      </p:sp>
      <p:sp>
        <p:nvSpPr>
          <p:cNvPr id="69" name="TextBox 20"/>
          <p:cNvSpPr txBox="1">
            <a:spLocks noChangeArrowheads="1"/>
          </p:cNvSpPr>
          <p:nvPr/>
        </p:nvSpPr>
        <p:spPr bwMode="auto">
          <a:xfrm>
            <a:off x="6599238" y="2438400"/>
            <a:ext cx="1258888" cy="523875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kern="0" dirty="0">
                <a:solidFill>
                  <a:prstClr val="black"/>
                </a:solidFill>
                <a:ea typeface="ヒラギノ角ゴ Pro W3" pitchFamily="84" charset="-128"/>
                <a:cs typeface="Arial" pitchFamily="34" charset="0"/>
              </a:rPr>
              <a:t>RRR: 22% </a:t>
            </a:r>
            <a:br>
              <a:rPr lang="en-GB" sz="1400" kern="0" dirty="0">
                <a:solidFill>
                  <a:prstClr val="black"/>
                </a:solidFill>
                <a:ea typeface="ヒラギノ角ゴ Pro W3" pitchFamily="84" charset="-128"/>
                <a:cs typeface="Arial" pitchFamily="34" charset="0"/>
              </a:rPr>
            </a:br>
            <a:r>
              <a:rPr lang="en-GB" sz="1400" kern="0" dirty="0">
                <a:solidFill>
                  <a:prstClr val="black"/>
                </a:solidFill>
                <a:ea typeface="ヒラギノ角ゴ Pro W3" pitchFamily="84" charset="-128"/>
                <a:cs typeface="Arial" pitchFamily="34" charset="0"/>
              </a:rPr>
              <a:t>p=0.0183</a:t>
            </a:r>
          </a:p>
        </p:txBody>
      </p:sp>
      <p:sp>
        <p:nvSpPr>
          <p:cNvPr id="45088" name="Content Placeholder 3"/>
          <p:cNvSpPr txBox="1">
            <a:spLocks/>
          </p:cNvSpPr>
          <p:nvPr/>
        </p:nvSpPr>
        <p:spPr bwMode="auto">
          <a:xfrm>
            <a:off x="1839912" y="1600200"/>
            <a:ext cx="15716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ts val="1600"/>
              </a:spcBef>
              <a:spcAft>
                <a:spcPct val="0"/>
              </a:spcAft>
              <a:buClr>
                <a:srgbClr val="00A1DE"/>
              </a:buClr>
            </a:pPr>
            <a:r>
              <a:rPr lang="en-US" b="1" dirty="0" smtClean="0">
                <a:solidFill>
                  <a:srgbClr val="000000"/>
                </a:solidFill>
              </a:rPr>
              <a:t>TEMSO</a:t>
            </a:r>
            <a:r>
              <a:rPr lang="en-US" b="1" baseline="30000" dirty="0" smtClean="0">
                <a:solidFill>
                  <a:srgbClr val="000000"/>
                </a:solidFill>
              </a:rPr>
              <a:t>1</a:t>
            </a:r>
            <a:endParaRPr lang="en-GB" b="1" baseline="30000" dirty="0" smtClean="0">
              <a:solidFill>
                <a:srgbClr val="000000"/>
              </a:solidFill>
            </a:endParaRPr>
          </a:p>
        </p:txBody>
      </p:sp>
      <p:sp>
        <p:nvSpPr>
          <p:cNvPr id="45089" name="Content Placeholder 3"/>
          <p:cNvSpPr txBox="1">
            <a:spLocks/>
          </p:cNvSpPr>
          <p:nvPr/>
        </p:nvSpPr>
        <p:spPr bwMode="auto">
          <a:xfrm>
            <a:off x="6324600" y="1502448"/>
            <a:ext cx="208756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ts val="1600"/>
              </a:spcBef>
              <a:spcAft>
                <a:spcPct val="0"/>
              </a:spcAft>
              <a:buClr>
                <a:srgbClr val="00A1DE"/>
              </a:buClr>
            </a:pPr>
            <a:r>
              <a:rPr lang="en-US" b="1" dirty="0" smtClean="0">
                <a:solidFill>
                  <a:srgbClr val="000000"/>
                </a:solidFill>
              </a:rPr>
              <a:t>TOWER</a:t>
            </a:r>
            <a:r>
              <a:rPr lang="en-US" b="1" baseline="30000" dirty="0" smtClean="0">
                <a:solidFill>
                  <a:srgbClr val="000000"/>
                </a:solidFill>
              </a:rPr>
              <a:t>2</a:t>
            </a:r>
            <a:endParaRPr lang="en-GB" b="1" baseline="30000" dirty="0" smtClean="0">
              <a:solidFill>
                <a:srgbClr val="000000"/>
              </a:solidFill>
            </a:endParaRPr>
          </a:p>
        </p:txBody>
      </p:sp>
      <p:sp>
        <p:nvSpPr>
          <p:cNvPr id="36" name="Content Placeholder 1"/>
          <p:cNvSpPr txBox="1">
            <a:spLocks/>
          </p:cNvSpPr>
          <p:nvPr/>
        </p:nvSpPr>
        <p:spPr>
          <a:xfrm>
            <a:off x="452438" y="5876927"/>
            <a:ext cx="8226425" cy="48527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rgbClr val="008CD3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/>
              </a:defRPr>
            </a:lvl1pPr>
            <a:lvl2pPr marL="511175" indent="-228600" algn="l" rtl="0" eaLnBrk="0" fontAlgn="base" hangingPunct="0">
              <a:lnSpc>
                <a:spcPct val="95000"/>
              </a:lnSpc>
              <a:spcBef>
                <a:spcPts val="100"/>
              </a:spcBef>
              <a:spcAft>
                <a:spcPct val="0"/>
              </a:spcAft>
              <a:buClr>
                <a:srgbClr val="008CD3"/>
              </a:buClr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/>
              </a:defRPr>
            </a:lvl2pPr>
            <a:lvl3pPr marL="739775" indent="-161925" algn="l" rtl="0" eaLnBrk="0" fontAlgn="base" hangingPunct="0">
              <a:lnSpc>
                <a:spcPct val="95000"/>
              </a:lnSpc>
              <a:spcBef>
                <a:spcPts val="100"/>
              </a:spcBef>
              <a:spcAft>
                <a:spcPct val="0"/>
              </a:spcAft>
              <a:buClr>
                <a:srgbClr val="008CD3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/>
              </a:defRPr>
            </a:lvl3pPr>
            <a:lvl4pPr marL="968375" indent="-161925" algn="l" rtl="0" eaLnBrk="0" fontAlgn="base" hangingPunct="0">
              <a:lnSpc>
                <a:spcPct val="95000"/>
              </a:lnSpc>
              <a:spcBef>
                <a:spcPts val="100"/>
              </a:spcBef>
              <a:spcAft>
                <a:spcPct val="0"/>
              </a:spcAft>
              <a:buClr>
                <a:srgbClr val="008CD3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/>
              </a:defRPr>
            </a:lvl4pPr>
            <a:lvl5pPr marL="1196975" indent="-161925" algn="l" rtl="0" eaLnBrk="0" fontAlgn="base" hangingPunct="0">
              <a:lnSpc>
                <a:spcPct val="95000"/>
              </a:lnSpc>
              <a:spcBef>
                <a:spcPts val="100"/>
              </a:spcBef>
              <a:spcAft>
                <a:spcPct val="0"/>
              </a:spcAft>
              <a:buClr>
                <a:srgbClr val="008CD3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/>
              </a:defRPr>
            </a:lvl5pPr>
            <a:lvl6pPr marL="1370013" indent="-171450" algn="l" rtl="0" fontAlgn="base">
              <a:spcBef>
                <a:spcPct val="20000"/>
              </a:spcBef>
              <a:spcAft>
                <a:spcPct val="0"/>
              </a:spcAft>
              <a:buClr>
                <a:srgbClr val="008CD3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1827213" indent="-171450" algn="l" rtl="0" fontAlgn="base">
              <a:spcBef>
                <a:spcPct val="20000"/>
              </a:spcBef>
              <a:spcAft>
                <a:spcPct val="0"/>
              </a:spcAft>
              <a:buClr>
                <a:srgbClr val="008CD3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284413" indent="-171450" algn="l" rtl="0" fontAlgn="base">
              <a:spcBef>
                <a:spcPct val="20000"/>
              </a:spcBef>
              <a:spcAft>
                <a:spcPct val="0"/>
              </a:spcAft>
              <a:buClr>
                <a:srgbClr val="008CD3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2741613" indent="-171450" algn="l" rtl="0" fontAlgn="base">
              <a:spcBef>
                <a:spcPct val="20000"/>
              </a:spcBef>
              <a:spcAft>
                <a:spcPct val="0"/>
              </a:spcAft>
              <a:buClr>
                <a:srgbClr val="008CD3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sz="18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86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8387" cy="8382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Η Τεριφλουνομίδη </a:t>
            </a:r>
            <a:r>
              <a:rPr lang="en-US" sz="2800" b="1" dirty="0" smtClean="0"/>
              <a:t>14 mg </a:t>
            </a:r>
            <a:r>
              <a:rPr lang="el-GR" sz="2800" b="1" dirty="0" smtClean="0"/>
              <a:t>Μείωσε Σημαντικά τον Κίνδυνο Εξέλιξης της Αναπηρίας </a:t>
            </a:r>
            <a:r>
              <a:rPr lang="en-GB" sz="2800" b="1" dirty="0" smtClean="0"/>
              <a:t>vs. Placebo </a:t>
            </a:r>
          </a:p>
        </p:txBody>
      </p:sp>
      <p:sp>
        <p:nvSpPr>
          <p:cNvPr id="46083" name="Rectangle 67"/>
          <p:cNvSpPr>
            <a:spLocks noChangeArrowheads="1"/>
          </p:cNvSpPr>
          <p:nvPr/>
        </p:nvSpPr>
        <p:spPr bwMode="auto">
          <a:xfrm>
            <a:off x="3330575" y="2877704"/>
            <a:ext cx="784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939598"/>
                </a:solidFill>
                <a:ea typeface="Arial Unicode MS" pitchFamily="34" charset="-128"/>
                <a:cs typeface="Arial Unicode MS" pitchFamily="34" charset="-128"/>
              </a:rPr>
              <a:t>27</a:t>
            </a:r>
            <a:r>
              <a:rPr lang="en-GB" sz="1200" b="1" dirty="0">
                <a:solidFill>
                  <a:srgbClr val="939598"/>
                </a:solidFill>
                <a:ea typeface="Arial Unicode MS" pitchFamily="34" charset="-128"/>
                <a:cs typeface="Arial Unicode MS" pitchFamily="34" charset="-128"/>
              </a:rPr>
              <a:t>%</a:t>
            </a:r>
          </a:p>
        </p:txBody>
      </p:sp>
      <p:sp>
        <p:nvSpPr>
          <p:cNvPr id="46084" name="Rectangle 67"/>
          <p:cNvSpPr>
            <a:spLocks noChangeArrowheads="1"/>
          </p:cNvSpPr>
          <p:nvPr/>
        </p:nvSpPr>
        <p:spPr bwMode="auto">
          <a:xfrm>
            <a:off x="3330575" y="3401130"/>
            <a:ext cx="7842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007DC3"/>
                </a:solidFill>
                <a:ea typeface="Arial Unicode MS" pitchFamily="34" charset="-128"/>
                <a:cs typeface="Arial Unicode MS" pitchFamily="34" charset="-128"/>
              </a:rPr>
              <a:t>22%</a:t>
            </a:r>
          </a:p>
        </p:txBody>
      </p:sp>
      <p:sp>
        <p:nvSpPr>
          <p:cNvPr id="46085" name="Rectangle 67"/>
          <p:cNvSpPr>
            <a:spLocks noChangeArrowheads="1"/>
          </p:cNvSpPr>
          <p:nvPr/>
        </p:nvSpPr>
        <p:spPr bwMode="auto">
          <a:xfrm>
            <a:off x="3292475" y="3810000"/>
            <a:ext cx="898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1AB7EA"/>
                </a:solidFill>
                <a:ea typeface="Arial Unicode MS" pitchFamily="34" charset="-128"/>
                <a:cs typeface="Arial Unicode MS" pitchFamily="34" charset="-128"/>
              </a:rPr>
              <a:t>20%</a:t>
            </a:r>
          </a:p>
        </p:txBody>
      </p:sp>
      <p:sp>
        <p:nvSpPr>
          <p:cNvPr id="46086" name="Content Placeholder 3"/>
          <p:cNvSpPr txBox="1">
            <a:spLocks/>
          </p:cNvSpPr>
          <p:nvPr/>
        </p:nvSpPr>
        <p:spPr bwMode="auto">
          <a:xfrm>
            <a:off x="1630363" y="1561652"/>
            <a:ext cx="15716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ts val="1600"/>
              </a:spcBef>
              <a:spcAft>
                <a:spcPct val="0"/>
              </a:spcAft>
              <a:buClr>
                <a:srgbClr val="00A1DE"/>
              </a:buClr>
            </a:pPr>
            <a:r>
              <a:rPr lang="en-US" b="1" dirty="0" smtClean="0">
                <a:solidFill>
                  <a:srgbClr val="000000"/>
                </a:solidFill>
              </a:rPr>
              <a:t>TEMSO</a:t>
            </a:r>
            <a:r>
              <a:rPr lang="en-US" b="1" baseline="30000" dirty="0" smtClean="0">
                <a:solidFill>
                  <a:srgbClr val="000000"/>
                </a:solidFill>
              </a:rPr>
              <a:t>1</a:t>
            </a:r>
            <a:endParaRPr lang="en-GB" b="1" baseline="30000" dirty="0" smtClean="0">
              <a:solidFill>
                <a:srgbClr val="000000"/>
              </a:solidFill>
            </a:endParaRPr>
          </a:p>
        </p:txBody>
      </p:sp>
      <p:sp>
        <p:nvSpPr>
          <p:cNvPr id="46087" name="Content Placeholder 3"/>
          <p:cNvSpPr txBox="1">
            <a:spLocks/>
          </p:cNvSpPr>
          <p:nvPr/>
        </p:nvSpPr>
        <p:spPr bwMode="auto">
          <a:xfrm>
            <a:off x="6046999" y="1600200"/>
            <a:ext cx="208756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ts val="1600"/>
              </a:spcBef>
              <a:spcAft>
                <a:spcPct val="0"/>
              </a:spcAft>
              <a:buClr>
                <a:srgbClr val="00A1DE"/>
              </a:buClr>
            </a:pPr>
            <a:r>
              <a:rPr lang="en-US" b="1" dirty="0" smtClean="0">
                <a:solidFill>
                  <a:srgbClr val="000000"/>
                </a:solidFill>
              </a:rPr>
              <a:t>TOWER</a:t>
            </a:r>
            <a:r>
              <a:rPr lang="en-US" b="1" baseline="30000" dirty="0" smtClean="0">
                <a:solidFill>
                  <a:srgbClr val="000000"/>
                </a:solidFill>
              </a:rPr>
              <a:t>2</a:t>
            </a:r>
            <a:endParaRPr lang="en-GB" b="1" baseline="30000" dirty="0" smtClean="0">
              <a:solidFill>
                <a:srgbClr val="000000"/>
              </a:solidFill>
            </a:endParaRPr>
          </a:p>
        </p:txBody>
      </p:sp>
      <p:sp>
        <p:nvSpPr>
          <p:cNvPr id="146" name="TextBox 3"/>
          <p:cNvSpPr txBox="1">
            <a:spLocks noChangeArrowheads="1"/>
          </p:cNvSpPr>
          <p:nvPr/>
        </p:nvSpPr>
        <p:spPr bwMode="auto">
          <a:xfrm>
            <a:off x="683568" y="5959152"/>
            <a:ext cx="6478488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ja-JP" sz="1200" kern="0" dirty="0" smtClean="0">
                <a:latin typeface="Arial"/>
              </a:rPr>
              <a:t>HR=hazard ratio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ja-JP" sz="1200" kern="0" dirty="0" smtClean="0">
              <a:latin typeface="Arial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ja-JP" sz="1200" kern="0" dirty="0" smtClean="0">
              <a:latin typeface="Arial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7463" y="1974695"/>
            <a:ext cx="3805884" cy="3664105"/>
            <a:chOff x="223792" y="1484313"/>
            <a:chExt cx="3902121" cy="3147154"/>
          </a:xfrm>
        </p:grpSpPr>
        <p:grpSp>
          <p:nvGrpSpPr>
            <p:cNvPr id="5" name="Group 64"/>
            <p:cNvGrpSpPr>
              <a:grpSpLocks/>
            </p:cNvGrpSpPr>
            <p:nvPr/>
          </p:nvGrpSpPr>
          <p:grpSpPr bwMode="auto">
            <a:xfrm>
              <a:off x="752475" y="2933700"/>
              <a:ext cx="3243263" cy="1220788"/>
              <a:chOff x="1881400" y="3215094"/>
              <a:chExt cx="5971551" cy="1624535"/>
            </a:xfrm>
          </p:grpSpPr>
          <p:sp>
            <p:nvSpPr>
              <p:cNvPr id="70" name="Freeform 129"/>
              <p:cNvSpPr>
                <a:spLocks/>
              </p:cNvSpPr>
              <p:nvPr/>
            </p:nvSpPr>
            <p:spPr bwMode="auto">
              <a:xfrm>
                <a:off x="5198517" y="3215083"/>
                <a:ext cx="2654271" cy="510262"/>
              </a:xfrm>
              <a:custGeom>
                <a:avLst/>
                <a:gdLst>
                  <a:gd name="T0" fmla="*/ 2686862 w 2653074"/>
                  <a:gd name="T1" fmla="*/ 0 h 510314"/>
                  <a:gd name="T2" fmla="*/ 2031350 w 2653074"/>
                  <a:gd name="T3" fmla="*/ 2047 h 510314"/>
                  <a:gd name="T4" fmla="*/ 2029276 w 2653074"/>
                  <a:gd name="T5" fmla="*/ 28489 h 510314"/>
                  <a:gd name="T6" fmla="*/ 2020925 w 2653074"/>
                  <a:gd name="T7" fmla="*/ 28489 h 510314"/>
                  <a:gd name="T8" fmla="*/ 2020925 w 2653074"/>
                  <a:gd name="T9" fmla="*/ 107838 h 510314"/>
                  <a:gd name="T10" fmla="*/ 1981390 w 2653074"/>
                  <a:gd name="T11" fmla="*/ 107838 h 510314"/>
                  <a:gd name="T12" fmla="*/ 1979314 w 2653074"/>
                  <a:gd name="T13" fmla="*/ 132255 h 510314"/>
                  <a:gd name="T14" fmla="*/ 1781620 w 2653074"/>
                  <a:gd name="T15" fmla="*/ 132255 h 510314"/>
                  <a:gd name="T16" fmla="*/ 1779534 w 2653074"/>
                  <a:gd name="T17" fmla="*/ 160740 h 510314"/>
                  <a:gd name="T18" fmla="*/ 1669241 w 2653074"/>
                  <a:gd name="T19" fmla="*/ 160740 h 510314"/>
                  <a:gd name="T20" fmla="*/ 1667163 w 2653074"/>
                  <a:gd name="T21" fmla="*/ 185154 h 510314"/>
                  <a:gd name="T22" fmla="*/ 1438280 w 2653074"/>
                  <a:gd name="T23" fmla="*/ 185154 h 510314"/>
                  <a:gd name="T24" fmla="*/ 1438280 w 2653074"/>
                  <a:gd name="T25" fmla="*/ 209569 h 510314"/>
                  <a:gd name="T26" fmla="*/ 1386243 w 2653074"/>
                  <a:gd name="T27" fmla="*/ 209569 h 510314"/>
                  <a:gd name="T28" fmla="*/ 1382095 w 2653074"/>
                  <a:gd name="T29" fmla="*/ 236021 h 510314"/>
                  <a:gd name="T30" fmla="*/ 1350861 w 2653074"/>
                  <a:gd name="T31" fmla="*/ 238054 h 510314"/>
                  <a:gd name="T32" fmla="*/ 1348788 w 2653074"/>
                  <a:gd name="T33" fmla="*/ 268579 h 510314"/>
                  <a:gd name="T34" fmla="*/ 1338392 w 2653074"/>
                  <a:gd name="T35" fmla="*/ 268579 h 510314"/>
                  <a:gd name="T36" fmla="*/ 1340492 w 2653074"/>
                  <a:gd name="T37" fmla="*/ 286892 h 510314"/>
                  <a:gd name="T38" fmla="*/ 676642 w 2653074"/>
                  <a:gd name="T39" fmla="*/ 288924 h 510314"/>
                  <a:gd name="T40" fmla="*/ 674563 w 2653074"/>
                  <a:gd name="T41" fmla="*/ 313340 h 510314"/>
                  <a:gd name="T42" fmla="*/ 668285 w 2653074"/>
                  <a:gd name="T43" fmla="*/ 313340 h 510314"/>
                  <a:gd name="T44" fmla="*/ 666212 w 2653074"/>
                  <a:gd name="T45" fmla="*/ 341828 h 510314"/>
                  <a:gd name="T46" fmla="*/ 395667 w 2653074"/>
                  <a:gd name="T47" fmla="*/ 343858 h 510314"/>
                  <a:gd name="T48" fmla="*/ 393580 w 2653074"/>
                  <a:gd name="T49" fmla="*/ 364209 h 510314"/>
                  <a:gd name="T50" fmla="*/ 141806 w 2653074"/>
                  <a:gd name="T51" fmla="*/ 364209 h 510314"/>
                  <a:gd name="T52" fmla="*/ 143908 w 2653074"/>
                  <a:gd name="T53" fmla="*/ 390654 h 510314"/>
                  <a:gd name="T54" fmla="*/ 27287 w 2653074"/>
                  <a:gd name="T55" fmla="*/ 392691 h 510314"/>
                  <a:gd name="T56" fmla="*/ 25232 w 2653074"/>
                  <a:gd name="T57" fmla="*/ 419139 h 510314"/>
                  <a:gd name="T58" fmla="*/ 16956 w 2653074"/>
                  <a:gd name="T59" fmla="*/ 421174 h 510314"/>
                  <a:gd name="T60" fmla="*/ 16956 w 2653074"/>
                  <a:gd name="T61" fmla="*/ 443553 h 510314"/>
                  <a:gd name="T62" fmla="*/ 286 w 2653074"/>
                  <a:gd name="T63" fmla="*/ 445589 h 510314"/>
                  <a:gd name="T64" fmla="*/ 4453 w 2653074"/>
                  <a:gd name="T65" fmla="*/ 494420 h 510314"/>
                  <a:gd name="T66" fmla="*/ 0 w 2653074"/>
                  <a:gd name="T67" fmla="*/ 505304 h 5103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653074"/>
                  <a:gd name="T103" fmla="*/ 0 h 510314"/>
                  <a:gd name="T104" fmla="*/ 2653074 w 2653074"/>
                  <a:gd name="T105" fmla="*/ 510314 h 5103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653074" h="510314">
                    <a:moveTo>
                      <a:pt x="2653074" y="0"/>
                    </a:moveTo>
                    <a:lnTo>
                      <a:pt x="2005802" y="2055"/>
                    </a:lnTo>
                    <a:lnTo>
                      <a:pt x="2003747" y="28768"/>
                    </a:lnTo>
                    <a:lnTo>
                      <a:pt x="1995528" y="28768"/>
                    </a:lnTo>
                    <a:lnTo>
                      <a:pt x="1995528" y="108906"/>
                    </a:lnTo>
                    <a:lnTo>
                      <a:pt x="1956486" y="108906"/>
                    </a:lnTo>
                    <a:lnTo>
                      <a:pt x="1954431" y="133564"/>
                    </a:lnTo>
                    <a:lnTo>
                      <a:pt x="1759222" y="133564"/>
                    </a:lnTo>
                    <a:lnTo>
                      <a:pt x="1757167" y="162332"/>
                    </a:lnTo>
                    <a:lnTo>
                      <a:pt x="1648261" y="162332"/>
                    </a:lnTo>
                    <a:lnTo>
                      <a:pt x="1646206" y="186990"/>
                    </a:lnTo>
                    <a:lnTo>
                      <a:pt x="1420175" y="186990"/>
                    </a:lnTo>
                    <a:lnTo>
                      <a:pt x="1420175" y="211648"/>
                    </a:lnTo>
                    <a:lnTo>
                      <a:pt x="1368804" y="211648"/>
                    </a:lnTo>
                    <a:lnTo>
                      <a:pt x="1364695" y="238361"/>
                    </a:lnTo>
                    <a:lnTo>
                      <a:pt x="1333872" y="240416"/>
                    </a:lnTo>
                    <a:lnTo>
                      <a:pt x="1331817" y="271238"/>
                    </a:lnTo>
                    <a:lnTo>
                      <a:pt x="1321543" y="271238"/>
                    </a:lnTo>
                    <a:lnTo>
                      <a:pt x="1323598" y="289732"/>
                    </a:lnTo>
                    <a:lnTo>
                      <a:pt x="668107" y="291786"/>
                    </a:lnTo>
                    <a:lnTo>
                      <a:pt x="666052" y="316444"/>
                    </a:lnTo>
                    <a:lnTo>
                      <a:pt x="659887" y="316444"/>
                    </a:lnTo>
                    <a:lnTo>
                      <a:pt x="657832" y="345212"/>
                    </a:lnTo>
                    <a:lnTo>
                      <a:pt x="390704" y="347267"/>
                    </a:lnTo>
                    <a:lnTo>
                      <a:pt x="388650" y="367815"/>
                    </a:lnTo>
                    <a:lnTo>
                      <a:pt x="140015" y="367815"/>
                    </a:lnTo>
                    <a:lnTo>
                      <a:pt x="142070" y="394528"/>
                    </a:lnTo>
                    <a:lnTo>
                      <a:pt x="26999" y="396583"/>
                    </a:lnTo>
                    <a:lnTo>
                      <a:pt x="24944" y="423296"/>
                    </a:lnTo>
                    <a:lnTo>
                      <a:pt x="16725" y="425351"/>
                    </a:lnTo>
                    <a:lnTo>
                      <a:pt x="16725" y="447954"/>
                    </a:lnTo>
                    <a:lnTo>
                      <a:pt x="286" y="450008"/>
                    </a:lnTo>
                    <a:lnTo>
                      <a:pt x="4396" y="499324"/>
                    </a:lnTo>
                    <a:lnTo>
                      <a:pt x="0" y="510314"/>
                    </a:lnTo>
                  </a:path>
                </a:pathLst>
              </a:custGeom>
              <a:noFill/>
              <a:ln w="28575" cap="flat" cmpd="sng" algn="ctr">
                <a:solidFill>
                  <a:srgbClr val="007DC3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" name="Freeform 130"/>
              <p:cNvSpPr>
                <a:spLocks/>
              </p:cNvSpPr>
              <p:nvPr/>
            </p:nvSpPr>
            <p:spPr bwMode="auto">
              <a:xfrm>
                <a:off x="1880678" y="3709299"/>
                <a:ext cx="3328499" cy="1129637"/>
              </a:xfrm>
              <a:custGeom>
                <a:avLst/>
                <a:gdLst>
                  <a:gd name="T0" fmla="*/ 3341668 w 3327888"/>
                  <a:gd name="T1" fmla="*/ 0 h 1129811"/>
                  <a:gd name="T2" fmla="*/ 2728082 w 3327888"/>
                  <a:gd name="T3" fmla="*/ 27356 h 1129811"/>
                  <a:gd name="T4" fmla="*/ 2703806 w 3327888"/>
                  <a:gd name="T5" fmla="*/ 52656 h 1129811"/>
                  <a:gd name="T6" fmla="*/ 2694976 w 3327888"/>
                  <a:gd name="T7" fmla="*/ 75769 h 1129811"/>
                  <a:gd name="T8" fmla="*/ 2672905 w 3327888"/>
                  <a:gd name="T9" fmla="*/ 147383 h 1129811"/>
                  <a:gd name="T10" fmla="*/ 2661866 w 3327888"/>
                  <a:gd name="T11" fmla="*/ 164217 h 1129811"/>
                  <a:gd name="T12" fmla="*/ 2628754 w 3327888"/>
                  <a:gd name="T13" fmla="*/ 189479 h 1129811"/>
                  <a:gd name="T14" fmla="*/ 2449981 w 3327888"/>
                  <a:gd name="T15" fmla="*/ 212644 h 1129811"/>
                  <a:gd name="T16" fmla="*/ 2324164 w 3327888"/>
                  <a:gd name="T17" fmla="*/ 233685 h 1129811"/>
                  <a:gd name="T18" fmla="*/ 2118908 w 3327888"/>
                  <a:gd name="T19" fmla="*/ 256853 h 1129811"/>
                  <a:gd name="T20" fmla="*/ 2059313 w 3327888"/>
                  <a:gd name="T21" fmla="*/ 280021 h 1129811"/>
                  <a:gd name="T22" fmla="*/ 2046067 w 3327888"/>
                  <a:gd name="T23" fmla="*/ 307386 h 1129811"/>
                  <a:gd name="T24" fmla="*/ 2030620 w 3327888"/>
                  <a:gd name="T25" fmla="*/ 328427 h 1129811"/>
                  <a:gd name="T26" fmla="*/ 2019586 w 3327888"/>
                  <a:gd name="T27" fmla="*/ 368437 h 1129811"/>
                  <a:gd name="T28" fmla="*/ 2012964 w 3327888"/>
                  <a:gd name="T29" fmla="*/ 381064 h 1129811"/>
                  <a:gd name="T30" fmla="*/ 2001930 w 3327888"/>
                  <a:gd name="T31" fmla="*/ 446331 h 1129811"/>
                  <a:gd name="T32" fmla="*/ 1993099 w 3327888"/>
                  <a:gd name="T33" fmla="*/ 484216 h 1129811"/>
                  <a:gd name="T34" fmla="*/ 1955578 w 3327888"/>
                  <a:gd name="T35" fmla="*/ 509493 h 1129811"/>
                  <a:gd name="T36" fmla="*/ 1796664 w 3327888"/>
                  <a:gd name="T37" fmla="*/ 530548 h 1129811"/>
                  <a:gd name="T38" fmla="*/ 1787839 w 3327888"/>
                  <a:gd name="T39" fmla="*/ 553704 h 1129811"/>
                  <a:gd name="T40" fmla="*/ 1441312 w 3327888"/>
                  <a:gd name="T41" fmla="*/ 574758 h 1129811"/>
                  <a:gd name="T42" fmla="*/ 1394963 w 3327888"/>
                  <a:gd name="T43" fmla="*/ 597915 h 1129811"/>
                  <a:gd name="T44" fmla="*/ 1344197 w 3327888"/>
                  <a:gd name="T45" fmla="*/ 618966 h 1129811"/>
                  <a:gd name="T46" fmla="*/ 1339787 w 3327888"/>
                  <a:gd name="T47" fmla="*/ 665282 h 1129811"/>
                  <a:gd name="T48" fmla="*/ 1328751 w 3327888"/>
                  <a:gd name="T49" fmla="*/ 686333 h 1129811"/>
                  <a:gd name="T50" fmla="*/ 1311089 w 3327888"/>
                  <a:gd name="T51" fmla="*/ 709492 h 1129811"/>
                  <a:gd name="T52" fmla="*/ 1277983 w 3327888"/>
                  <a:gd name="T53" fmla="*/ 726331 h 1129811"/>
                  <a:gd name="T54" fmla="*/ 1114656 w 3327888"/>
                  <a:gd name="T55" fmla="*/ 749494 h 1129811"/>
                  <a:gd name="T56" fmla="*/ 728376 w 3327888"/>
                  <a:gd name="T57" fmla="*/ 768441 h 1129811"/>
                  <a:gd name="T58" fmla="*/ 715142 w 3327888"/>
                  <a:gd name="T59" fmla="*/ 793705 h 1129811"/>
                  <a:gd name="T60" fmla="*/ 688653 w 3327888"/>
                  <a:gd name="T61" fmla="*/ 833705 h 1129811"/>
                  <a:gd name="T62" fmla="*/ 677616 w 3327888"/>
                  <a:gd name="T63" fmla="*/ 854754 h 1129811"/>
                  <a:gd name="T64" fmla="*/ 668790 w 3327888"/>
                  <a:gd name="T65" fmla="*/ 936856 h 1129811"/>
                  <a:gd name="T66" fmla="*/ 662163 w 3327888"/>
                  <a:gd name="T67" fmla="*/ 981071 h 1129811"/>
                  <a:gd name="T68" fmla="*/ 653342 w 3327888"/>
                  <a:gd name="T69" fmla="*/ 1000021 h 1129811"/>
                  <a:gd name="T70" fmla="*/ 644516 w 3327888"/>
                  <a:gd name="T71" fmla="*/ 1016874 h 1129811"/>
                  <a:gd name="T72" fmla="*/ 459098 w 3327888"/>
                  <a:gd name="T73" fmla="*/ 1040040 h 1129811"/>
                  <a:gd name="T74" fmla="*/ 280328 w 3327888"/>
                  <a:gd name="T75" fmla="*/ 1058989 h 1129811"/>
                  <a:gd name="T76" fmla="*/ 119182 w 3327888"/>
                  <a:gd name="T77" fmla="*/ 1080041 h 112981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327888"/>
                  <a:gd name="T118" fmla="*/ 0 h 1129811"/>
                  <a:gd name="T119" fmla="*/ 3327888 w 3327888"/>
                  <a:gd name="T120" fmla="*/ 1129811 h 112981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327888" h="1129811">
                    <a:moveTo>
                      <a:pt x="3321294" y="2198"/>
                    </a:moveTo>
                    <a:lnTo>
                      <a:pt x="3327888" y="0"/>
                    </a:lnTo>
                    <a:lnTo>
                      <a:pt x="2716823" y="2198"/>
                    </a:lnTo>
                    <a:lnTo>
                      <a:pt x="2716823" y="28575"/>
                    </a:lnTo>
                    <a:lnTo>
                      <a:pt x="2690446" y="28575"/>
                    </a:lnTo>
                    <a:lnTo>
                      <a:pt x="2692644" y="54952"/>
                    </a:lnTo>
                    <a:lnTo>
                      <a:pt x="2681654" y="54952"/>
                    </a:lnTo>
                    <a:lnTo>
                      <a:pt x="2683852" y="79131"/>
                    </a:lnTo>
                    <a:lnTo>
                      <a:pt x="2661871" y="79131"/>
                    </a:lnTo>
                    <a:lnTo>
                      <a:pt x="2661871" y="153865"/>
                    </a:lnTo>
                    <a:lnTo>
                      <a:pt x="2653079" y="153865"/>
                    </a:lnTo>
                    <a:lnTo>
                      <a:pt x="2650881" y="171450"/>
                    </a:lnTo>
                    <a:lnTo>
                      <a:pt x="2615711" y="175846"/>
                    </a:lnTo>
                    <a:lnTo>
                      <a:pt x="2617909" y="197827"/>
                    </a:lnTo>
                    <a:lnTo>
                      <a:pt x="2439865" y="197827"/>
                    </a:lnTo>
                    <a:lnTo>
                      <a:pt x="2439865" y="222006"/>
                    </a:lnTo>
                    <a:lnTo>
                      <a:pt x="2312377" y="222006"/>
                    </a:lnTo>
                    <a:lnTo>
                      <a:pt x="2314575" y="243986"/>
                    </a:lnTo>
                    <a:lnTo>
                      <a:pt x="2110154" y="248383"/>
                    </a:lnTo>
                    <a:lnTo>
                      <a:pt x="2110154" y="268165"/>
                    </a:lnTo>
                    <a:lnTo>
                      <a:pt x="2053004" y="272561"/>
                    </a:lnTo>
                    <a:lnTo>
                      <a:pt x="2050806" y="292344"/>
                    </a:lnTo>
                    <a:lnTo>
                      <a:pt x="2037617" y="296740"/>
                    </a:lnTo>
                    <a:lnTo>
                      <a:pt x="2037617" y="320919"/>
                    </a:lnTo>
                    <a:lnTo>
                      <a:pt x="2024429" y="320919"/>
                    </a:lnTo>
                    <a:lnTo>
                      <a:pt x="2022231" y="342900"/>
                    </a:lnTo>
                    <a:lnTo>
                      <a:pt x="2011240" y="342900"/>
                    </a:lnTo>
                    <a:lnTo>
                      <a:pt x="2011240" y="384663"/>
                    </a:lnTo>
                    <a:lnTo>
                      <a:pt x="2004646" y="384663"/>
                    </a:lnTo>
                    <a:lnTo>
                      <a:pt x="2004646" y="397852"/>
                    </a:lnTo>
                    <a:lnTo>
                      <a:pt x="1998052" y="397852"/>
                    </a:lnTo>
                    <a:lnTo>
                      <a:pt x="1993656" y="465992"/>
                    </a:lnTo>
                    <a:lnTo>
                      <a:pt x="1987061" y="468190"/>
                    </a:lnTo>
                    <a:lnTo>
                      <a:pt x="1984863" y="505558"/>
                    </a:lnTo>
                    <a:lnTo>
                      <a:pt x="1949694" y="507756"/>
                    </a:lnTo>
                    <a:lnTo>
                      <a:pt x="1947496" y="531934"/>
                    </a:lnTo>
                    <a:lnTo>
                      <a:pt x="1789234" y="531934"/>
                    </a:lnTo>
                    <a:lnTo>
                      <a:pt x="1789234" y="553915"/>
                    </a:lnTo>
                    <a:lnTo>
                      <a:pt x="1782640" y="553915"/>
                    </a:lnTo>
                    <a:lnTo>
                      <a:pt x="1780442" y="578094"/>
                    </a:lnTo>
                    <a:lnTo>
                      <a:pt x="1435344" y="578094"/>
                    </a:lnTo>
                    <a:lnTo>
                      <a:pt x="1435344" y="600075"/>
                    </a:lnTo>
                    <a:lnTo>
                      <a:pt x="1389184" y="602273"/>
                    </a:lnTo>
                    <a:lnTo>
                      <a:pt x="1389184" y="624254"/>
                    </a:lnTo>
                    <a:lnTo>
                      <a:pt x="1338629" y="626452"/>
                    </a:lnTo>
                    <a:lnTo>
                      <a:pt x="1338629" y="646234"/>
                    </a:lnTo>
                    <a:lnTo>
                      <a:pt x="1334233" y="646234"/>
                    </a:lnTo>
                    <a:lnTo>
                      <a:pt x="1334233" y="694592"/>
                    </a:lnTo>
                    <a:lnTo>
                      <a:pt x="1323242" y="694592"/>
                    </a:lnTo>
                    <a:lnTo>
                      <a:pt x="1323242" y="716573"/>
                    </a:lnTo>
                    <a:lnTo>
                      <a:pt x="1307856" y="716573"/>
                    </a:lnTo>
                    <a:lnTo>
                      <a:pt x="1305658" y="740752"/>
                    </a:lnTo>
                    <a:lnTo>
                      <a:pt x="1274884" y="740752"/>
                    </a:lnTo>
                    <a:lnTo>
                      <a:pt x="1272686" y="758336"/>
                    </a:lnTo>
                    <a:lnTo>
                      <a:pt x="1110029" y="758336"/>
                    </a:lnTo>
                    <a:lnTo>
                      <a:pt x="1110029" y="782515"/>
                    </a:lnTo>
                    <a:lnTo>
                      <a:pt x="727563" y="782515"/>
                    </a:lnTo>
                    <a:lnTo>
                      <a:pt x="725365" y="802298"/>
                    </a:lnTo>
                    <a:lnTo>
                      <a:pt x="714375" y="802298"/>
                    </a:lnTo>
                    <a:lnTo>
                      <a:pt x="712177" y="828675"/>
                    </a:lnTo>
                    <a:lnTo>
                      <a:pt x="685800" y="828675"/>
                    </a:lnTo>
                    <a:lnTo>
                      <a:pt x="685800" y="870438"/>
                    </a:lnTo>
                    <a:lnTo>
                      <a:pt x="674809" y="870438"/>
                    </a:lnTo>
                    <a:lnTo>
                      <a:pt x="674809" y="892419"/>
                    </a:lnTo>
                    <a:lnTo>
                      <a:pt x="670413" y="892419"/>
                    </a:lnTo>
                    <a:lnTo>
                      <a:pt x="666017" y="978144"/>
                    </a:lnTo>
                    <a:lnTo>
                      <a:pt x="659423" y="978144"/>
                    </a:lnTo>
                    <a:lnTo>
                      <a:pt x="659423" y="1024304"/>
                    </a:lnTo>
                    <a:lnTo>
                      <a:pt x="650631" y="1022106"/>
                    </a:lnTo>
                    <a:lnTo>
                      <a:pt x="650631" y="1044086"/>
                    </a:lnTo>
                    <a:lnTo>
                      <a:pt x="644036" y="1046284"/>
                    </a:lnTo>
                    <a:lnTo>
                      <a:pt x="641838" y="1061671"/>
                    </a:lnTo>
                    <a:lnTo>
                      <a:pt x="455002" y="1066067"/>
                    </a:lnTo>
                    <a:lnTo>
                      <a:pt x="457200" y="1085850"/>
                    </a:lnTo>
                    <a:lnTo>
                      <a:pt x="283552" y="1088048"/>
                    </a:lnTo>
                    <a:lnTo>
                      <a:pt x="279156" y="1105633"/>
                    </a:lnTo>
                    <a:lnTo>
                      <a:pt x="116498" y="1107831"/>
                    </a:lnTo>
                    <a:lnTo>
                      <a:pt x="118696" y="1127613"/>
                    </a:lnTo>
                    <a:lnTo>
                      <a:pt x="0" y="1129811"/>
                    </a:lnTo>
                  </a:path>
                </a:pathLst>
              </a:custGeom>
              <a:noFill/>
              <a:ln w="28575" cap="flat" cmpd="sng" algn="ctr">
                <a:solidFill>
                  <a:srgbClr val="007DC3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8" name="Rectangle 38"/>
            <p:cNvSpPr>
              <a:spLocks noChangeArrowheads="1"/>
            </p:cNvSpPr>
            <p:nvPr/>
          </p:nvSpPr>
          <p:spPr bwMode="auto">
            <a:xfrm>
              <a:off x="576951" y="4073178"/>
              <a:ext cx="85395" cy="18448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9" name="Rectangle 46"/>
            <p:cNvSpPr>
              <a:spLocks noChangeArrowheads="1"/>
            </p:cNvSpPr>
            <p:nvPr/>
          </p:nvSpPr>
          <p:spPr bwMode="auto">
            <a:xfrm>
              <a:off x="702872" y="4258873"/>
              <a:ext cx="83948" cy="18448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0" name="Rectangle 47"/>
            <p:cNvSpPr>
              <a:spLocks noChangeArrowheads="1"/>
            </p:cNvSpPr>
            <p:nvPr/>
          </p:nvSpPr>
          <p:spPr bwMode="auto">
            <a:xfrm>
              <a:off x="1743535" y="4258873"/>
              <a:ext cx="170790" cy="18448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>
                  <a:solidFill>
                    <a:srgbClr val="000000"/>
                  </a:solidFill>
                </a:rPr>
                <a:t>36</a:t>
              </a:r>
            </a:p>
          </p:txBody>
        </p:sp>
        <p:sp>
          <p:nvSpPr>
            <p:cNvPr id="21" name="Rectangle 47"/>
            <p:cNvSpPr>
              <a:spLocks noChangeArrowheads="1"/>
            </p:cNvSpPr>
            <p:nvPr/>
          </p:nvSpPr>
          <p:spPr bwMode="auto">
            <a:xfrm>
              <a:off x="2827618" y="4258873"/>
              <a:ext cx="169343" cy="18448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>
                  <a:solidFill>
                    <a:srgbClr val="000000"/>
                  </a:solidFill>
                </a:rPr>
                <a:t>72</a:t>
              </a:r>
            </a:p>
          </p:txBody>
        </p:sp>
        <p:sp>
          <p:nvSpPr>
            <p:cNvPr id="22" name="Rectangle 47"/>
            <p:cNvSpPr>
              <a:spLocks noChangeArrowheads="1"/>
            </p:cNvSpPr>
            <p:nvPr/>
          </p:nvSpPr>
          <p:spPr bwMode="auto">
            <a:xfrm>
              <a:off x="3188014" y="4258873"/>
              <a:ext cx="170790" cy="18448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>
                  <a:solidFill>
                    <a:srgbClr val="000000"/>
                  </a:solidFill>
                </a:rPr>
                <a:t>84</a:t>
              </a:r>
            </a:p>
          </p:txBody>
        </p:sp>
        <p:sp>
          <p:nvSpPr>
            <p:cNvPr id="23" name="Rectangle 47"/>
            <p:cNvSpPr>
              <a:spLocks noChangeArrowheads="1"/>
            </p:cNvSpPr>
            <p:nvPr/>
          </p:nvSpPr>
          <p:spPr bwMode="auto">
            <a:xfrm>
              <a:off x="3551305" y="4258873"/>
              <a:ext cx="170790" cy="18448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>
                  <a:solidFill>
                    <a:srgbClr val="000000"/>
                  </a:solidFill>
                </a:rPr>
                <a:t>96</a:t>
              </a:r>
            </a:p>
          </p:txBody>
        </p:sp>
        <p:sp>
          <p:nvSpPr>
            <p:cNvPr id="24" name="Rectangle 47"/>
            <p:cNvSpPr>
              <a:spLocks noChangeArrowheads="1"/>
            </p:cNvSpPr>
            <p:nvPr/>
          </p:nvSpPr>
          <p:spPr bwMode="auto">
            <a:xfrm>
              <a:off x="3869727" y="4258873"/>
              <a:ext cx="256186" cy="18448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>
                  <a:solidFill>
                    <a:srgbClr val="000000"/>
                  </a:solidFill>
                </a:rPr>
                <a:t>108</a:t>
              </a:r>
            </a:p>
          </p:txBody>
        </p:sp>
        <p:sp>
          <p:nvSpPr>
            <p:cNvPr id="25" name="Rectangle 46"/>
            <p:cNvSpPr>
              <a:spLocks noChangeArrowheads="1"/>
            </p:cNvSpPr>
            <p:nvPr/>
          </p:nvSpPr>
          <p:spPr bwMode="auto">
            <a:xfrm>
              <a:off x="2105379" y="4258873"/>
              <a:ext cx="170790" cy="18448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>
                  <a:solidFill>
                    <a:srgbClr val="000000"/>
                  </a:solidFill>
                </a:rPr>
                <a:t>48</a:t>
              </a:r>
            </a:p>
          </p:txBody>
        </p:sp>
        <p:sp>
          <p:nvSpPr>
            <p:cNvPr id="26" name="Rectangle 47"/>
            <p:cNvSpPr>
              <a:spLocks noChangeArrowheads="1"/>
            </p:cNvSpPr>
            <p:nvPr/>
          </p:nvSpPr>
          <p:spPr bwMode="auto">
            <a:xfrm>
              <a:off x="2467222" y="4258873"/>
              <a:ext cx="170790" cy="18448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>
              <a:off x="689847" y="1903934"/>
              <a:ext cx="40526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 flipH="1">
              <a:off x="724583" y="1903934"/>
              <a:ext cx="0" cy="2294649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>
              <a:off x="689847" y="4152762"/>
              <a:ext cx="40526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Line 34"/>
            <p:cNvSpPr>
              <a:spLocks noChangeShapeType="1"/>
            </p:cNvSpPr>
            <p:nvPr/>
          </p:nvSpPr>
          <p:spPr bwMode="auto">
            <a:xfrm flipV="1">
              <a:off x="2913013" y="4191347"/>
              <a:ext cx="0" cy="45821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Line 84"/>
            <p:cNvSpPr>
              <a:spLocks noChangeShapeType="1"/>
            </p:cNvSpPr>
            <p:nvPr/>
          </p:nvSpPr>
          <p:spPr bwMode="auto">
            <a:xfrm>
              <a:off x="718794" y="4188936"/>
              <a:ext cx="3286986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 flipV="1">
              <a:off x="744847" y="4191347"/>
              <a:ext cx="0" cy="45821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 flipV="1">
              <a:off x="1828930" y="4191347"/>
              <a:ext cx="0" cy="45821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3273409" y="4191347"/>
              <a:ext cx="0" cy="45821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V="1">
              <a:off x="3638147" y="4191347"/>
              <a:ext cx="0" cy="45821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 flipV="1">
              <a:off x="4004334" y="4191347"/>
              <a:ext cx="0" cy="45821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Line 30"/>
            <p:cNvSpPr>
              <a:spLocks noChangeShapeType="1"/>
            </p:cNvSpPr>
            <p:nvPr/>
          </p:nvSpPr>
          <p:spPr bwMode="auto">
            <a:xfrm>
              <a:off x="689847" y="2470662"/>
              <a:ext cx="40526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 flipV="1">
              <a:off x="2190773" y="4191347"/>
              <a:ext cx="0" cy="45821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Line 32"/>
            <p:cNvSpPr>
              <a:spLocks noChangeShapeType="1"/>
            </p:cNvSpPr>
            <p:nvPr/>
          </p:nvSpPr>
          <p:spPr bwMode="auto">
            <a:xfrm flipV="1">
              <a:off x="2554065" y="4191347"/>
              <a:ext cx="0" cy="45821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 flipV="1">
              <a:off x="1469981" y="4191347"/>
              <a:ext cx="0" cy="45821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Rectangle 51"/>
            <p:cNvSpPr>
              <a:spLocks noChangeArrowheads="1"/>
            </p:cNvSpPr>
            <p:nvPr/>
          </p:nvSpPr>
          <p:spPr bwMode="auto">
            <a:xfrm rot="16200000">
              <a:off x="-1144654" y="2852759"/>
              <a:ext cx="2904787" cy="16789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388" algn="l"/>
                </a:tabLst>
                <a:defRPr/>
              </a:pPr>
              <a:r>
                <a:rPr lang="en-US" sz="1200" b="1" kern="0" dirty="0">
                  <a:solidFill>
                    <a:srgbClr val="000000"/>
                  </a:solidFill>
                </a:rPr>
                <a:t> Sustained Disability Progression (%)</a:t>
              </a:r>
            </a:p>
          </p:txBody>
        </p:sp>
        <p:sp>
          <p:nvSpPr>
            <p:cNvPr id="42" name="Rectangle 44"/>
            <p:cNvSpPr>
              <a:spLocks noChangeArrowheads="1"/>
            </p:cNvSpPr>
            <p:nvPr/>
          </p:nvSpPr>
          <p:spPr bwMode="auto">
            <a:xfrm>
              <a:off x="491556" y="2391079"/>
              <a:ext cx="170790" cy="18328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43" name="Rectangle 46"/>
            <p:cNvSpPr>
              <a:spLocks noChangeArrowheads="1"/>
            </p:cNvSpPr>
            <p:nvPr/>
          </p:nvSpPr>
          <p:spPr bwMode="auto">
            <a:xfrm>
              <a:off x="1383138" y="4258873"/>
              <a:ext cx="170790" cy="18448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>
                  <a:solidFill>
                    <a:srgbClr val="000000"/>
                  </a:solidFill>
                </a:rPr>
                <a:t>24</a:t>
              </a:r>
            </a:p>
          </p:txBody>
        </p:sp>
        <p:sp>
          <p:nvSpPr>
            <p:cNvPr id="46197" name="Rectangle 47"/>
            <p:cNvSpPr>
              <a:spLocks noChangeArrowheads="1"/>
            </p:cNvSpPr>
            <p:nvPr/>
          </p:nvSpPr>
          <p:spPr bwMode="auto">
            <a:xfrm>
              <a:off x="788988" y="4415567"/>
              <a:ext cx="318928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Weeks</a:t>
              </a:r>
              <a:endParaRPr lang="en-US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5" name="Rectangle 38"/>
            <p:cNvSpPr>
              <a:spLocks noChangeArrowheads="1"/>
            </p:cNvSpPr>
            <p:nvPr/>
          </p:nvSpPr>
          <p:spPr bwMode="auto">
            <a:xfrm>
              <a:off x="491556" y="3513684"/>
              <a:ext cx="170790" cy="18328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>
              <a:off x="689847" y="3590856"/>
              <a:ext cx="40526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Rectangle 38"/>
            <p:cNvSpPr>
              <a:spLocks noChangeArrowheads="1"/>
            </p:cNvSpPr>
            <p:nvPr/>
          </p:nvSpPr>
          <p:spPr bwMode="auto">
            <a:xfrm>
              <a:off x="491556" y="2950573"/>
              <a:ext cx="170790" cy="1844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48" name="Line 24"/>
            <p:cNvSpPr>
              <a:spLocks noChangeShapeType="1"/>
            </p:cNvSpPr>
            <p:nvPr/>
          </p:nvSpPr>
          <p:spPr bwMode="auto">
            <a:xfrm>
              <a:off x="689847" y="3032568"/>
              <a:ext cx="40526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Line 32"/>
            <p:cNvSpPr>
              <a:spLocks noChangeShapeType="1"/>
            </p:cNvSpPr>
            <p:nvPr/>
          </p:nvSpPr>
          <p:spPr bwMode="auto">
            <a:xfrm flipV="1">
              <a:off x="1108137" y="4191347"/>
              <a:ext cx="0" cy="45821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Rectangle 46"/>
            <p:cNvSpPr>
              <a:spLocks noChangeArrowheads="1"/>
            </p:cNvSpPr>
            <p:nvPr/>
          </p:nvSpPr>
          <p:spPr bwMode="auto">
            <a:xfrm>
              <a:off x="1022743" y="4258873"/>
              <a:ext cx="169342" cy="18448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>
                  <a:solidFill>
                    <a:srgbClr val="000000"/>
                  </a:solidFill>
                </a:rPr>
                <a:t>12</a:t>
              </a:r>
            </a:p>
          </p:txBody>
        </p:sp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749300" y="2614613"/>
              <a:ext cx="3246438" cy="1535112"/>
              <a:chOff x="1876076" y="2794054"/>
              <a:chExt cx="5976876" cy="2042805"/>
            </a:xfrm>
          </p:grpSpPr>
          <p:sp>
            <p:nvSpPr>
              <p:cNvPr id="67" name="Freeform 126"/>
              <p:cNvSpPr>
                <a:spLocks/>
              </p:cNvSpPr>
              <p:nvPr/>
            </p:nvSpPr>
            <p:spPr bwMode="auto">
              <a:xfrm>
                <a:off x="4719105" y="2793441"/>
                <a:ext cx="3133685" cy="794273"/>
              </a:xfrm>
              <a:custGeom>
                <a:avLst/>
                <a:gdLst>
                  <a:gd name="T0" fmla="*/ 3174969 w 3131563"/>
                  <a:gd name="T1" fmla="*/ 0 h 793165"/>
                  <a:gd name="T2" fmla="*/ 2533387 w 3131563"/>
                  <a:gd name="T3" fmla="*/ 1995 h 793165"/>
                  <a:gd name="T4" fmla="*/ 2533387 w 3131563"/>
                  <a:gd name="T5" fmla="*/ 30042 h 793165"/>
                  <a:gd name="T6" fmla="*/ 2516615 w 3131563"/>
                  <a:gd name="T7" fmla="*/ 30042 h 793165"/>
                  <a:gd name="T8" fmla="*/ 2514541 w 3131563"/>
                  <a:gd name="T9" fmla="*/ 57997 h 793165"/>
                  <a:gd name="T10" fmla="*/ 2506213 w 3131563"/>
                  <a:gd name="T11" fmla="*/ 57997 h 793165"/>
                  <a:gd name="T12" fmla="*/ 2508286 w 3131563"/>
                  <a:gd name="T13" fmla="*/ 82023 h 793165"/>
                  <a:gd name="T14" fmla="*/ 2497881 w 3131563"/>
                  <a:gd name="T15" fmla="*/ 82023 h 793165"/>
                  <a:gd name="T16" fmla="*/ 2497881 w 3131563"/>
                  <a:gd name="T17" fmla="*/ 108048 h 793165"/>
                  <a:gd name="T18" fmla="*/ 2091656 w 3131563"/>
                  <a:gd name="T19" fmla="*/ 110049 h 793165"/>
                  <a:gd name="T20" fmla="*/ 2091656 w 3131563"/>
                  <a:gd name="T21" fmla="*/ 136018 h 793165"/>
                  <a:gd name="T22" fmla="*/ 1891692 w 3131563"/>
                  <a:gd name="T23" fmla="*/ 138022 h 793165"/>
                  <a:gd name="T24" fmla="*/ 1889609 w 3131563"/>
                  <a:gd name="T25" fmla="*/ 160041 h 793165"/>
                  <a:gd name="T26" fmla="*/ 1881286 w 3131563"/>
                  <a:gd name="T27" fmla="*/ 160041 h 793165"/>
                  <a:gd name="T28" fmla="*/ 1883363 w 3131563"/>
                  <a:gd name="T29" fmla="*/ 190067 h 793165"/>
                  <a:gd name="T30" fmla="*/ 1835440 w 3131563"/>
                  <a:gd name="T31" fmla="*/ 190067 h 793165"/>
                  <a:gd name="T32" fmla="*/ 1833360 w 3131563"/>
                  <a:gd name="T33" fmla="*/ 214047 h 793165"/>
                  <a:gd name="T34" fmla="*/ 1822952 w 3131563"/>
                  <a:gd name="T35" fmla="*/ 214047 h 793165"/>
                  <a:gd name="T36" fmla="*/ 1822952 w 3131563"/>
                  <a:gd name="T37" fmla="*/ 240058 h 793165"/>
                  <a:gd name="T38" fmla="*/ 1816709 w 3131563"/>
                  <a:gd name="T39" fmla="*/ 240058 h 793165"/>
                  <a:gd name="T40" fmla="*/ 1816709 w 3131563"/>
                  <a:gd name="T41" fmla="*/ 270090 h 793165"/>
                  <a:gd name="T42" fmla="*/ 1777111 w 3131563"/>
                  <a:gd name="T43" fmla="*/ 268087 h 793165"/>
                  <a:gd name="T44" fmla="*/ 1770865 w 3131563"/>
                  <a:gd name="T45" fmla="*/ 294112 h 793165"/>
                  <a:gd name="T46" fmla="*/ 1477133 w 3131563"/>
                  <a:gd name="T47" fmla="*/ 294112 h 793165"/>
                  <a:gd name="T48" fmla="*/ 1472928 w 3131563"/>
                  <a:gd name="T49" fmla="*/ 320080 h 793165"/>
                  <a:gd name="T50" fmla="*/ 1295835 w 3131563"/>
                  <a:gd name="T51" fmla="*/ 320080 h 793165"/>
                  <a:gd name="T52" fmla="*/ 1297927 w 3131563"/>
                  <a:gd name="T53" fmla="*/ 346104 h 793165"/>
                  <a:gd name="T54" fmla="*/ 1210447 w 3131563"/>
                  <a:gd name="T55" fmla="*/ 348106 h 793165"/>
                  <a:gd name="T56" fmla="*/ 1208374 w 3131563"/>
                  <a:gd name="T57" fmla="*/ 372130 h 793165"/>
                  <a:gd name="T58" fmla="*/ 1191718 w 3131563"/>
                  <a:gd name="T59" fmla="*/ 374129 h 793165"/>
                  <a:gd name="T60" fmla="*/ 1191718 w 3131563"/>
                  <a:gd name="T61" fmla="*/ 398096 h 793165"/>
                  <a:gd name="T62" fmla="*/ 1177091 w 3131563"/>
                  <a:gd name="T63" fmla="*/ 398096 h 793165"/>
                  <a:gd name="T64" fmla="*/ 1175019 w 3131563"/>
                  <a:gd name="T65" fmla="*/ 422121 h 793165"/>
                  <a:gd name="T66" fmla="*/ 1160452 w 3131563"/>
                  <a:gd name="T67" fmla="*/ 424121 h 793165"/>
                  <a:gd name="T68" fmla="*/ 1160452 w 3131563"/>
                  <a:gd name="T69" fmla="*/ 476116 h 793165"/>
                  <a:gd name="T70" fmla="*/ 1037531 w 3131563"/>
                  <a:gd name="T71" fmla="*/ 478118 h 793165"/>
                  <a:gd name="T72" fmla="*/ 1037531 w 3131563"/>
                  <a:gd name="T73" fmla="*/ 500138 h 793165"/>
                  <a:gd name="T74" fmla="*/ 1031234 w 3131563"/>
                  <a:gd name="T75" fmla="*/ 500138 h 793165"/>
                  <a:gd name="T76" fmla="*/ 1029149 w 3131563"/>
                  <a:gd name="T77" fmla="*/ 526167 h 793165"/>
                  <a:gd name="T78" fmla="*/ 831270 w 3131563"/>
                  <a:gd name="T79" fmla="*/ 528168 h 793165"/>
                  <a:gd name="T80" fmla="*/ 831270 w 3131563"/>
                  <a:gd name="T81" fmla="*/ 552191 h 793165"/>
                  <a:gd name="T82" fmla="*/ 543770 w 3131563"/>
                  <a:gd name="T83" fmla="*/ 552191 h 793165"/>
                  <a:gd name="T84" fmla="*/ 543770 w 3131563"/>
                  <a:gd name="T85" fmla="*/ 602181 h 793165"/>
                  <a:gd name="T86" fmla="*/ 487515 w 3131563"/>
                  <a:gd name="T87" fmla="*/ 604184 h 793165"/>
                  <a:gd name="T88" fmla="*/ 487515 w 3131563"/>
                  <a:gd name="T89" fmla="*/ 650172 h 793165"/>
                  <a:gd name="T90" fmla="*/ 477109 w 3131563"/>
                  <a:gd name="T91" fmla="*/ 650172 h 793165"/>
                  <a:gd name="T92" fmla="*/ 477109 w 3131563"/>
                  <a:gd name="T93" fmla="*/ 674193 h 793165"/>
                  <a:gd name="T94" fmla="*/ 462488 w 3131563"/>
                  <a:gd name="T95" fmla="*/ 676195 h 793165"/>
                  <a:gd name="T96" fmla="*/ 462488 w 3131563"/>
                  <a:gd name="T97" fmla="*/ 700218 h 793165"/>
                  <a:gd name="T98" fmla="*/ 154189 w 3131563"/>
                  <a:gd name="T99" fmla="*/ 700218 h 793165"/>
                  <a:gd name="T100" fmla="*/ 150039 w 3131563"/>
                  <a:gd name="T101" fmla="*/ 724240 h 793165"/>
                  <a:gd name="T102" fmla="*/ 47918 w 3131563"/>
                  <a:gd name="T103" fmla="*/ 726242 h 793165"/>
                  <a:gd name="T104" fmla="*/ 47918 w 3131563"/>
                  <a:gd name="T105" fmla="*/ 748206 h 793165"/>
                  <a:gd name="T106" fmla="*/ 4169 w 3131563"/>
                  <a:gd name="T107" fmla="*/ 750209 h 793165"/>
                  <a:gd name="T108" fmla="*/ 0 w 3131563"/>
                  <a:gd name="T109" fmla="*/ 772230 h 79316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131563"/>
                  <a:gd name="T166" fmla="*/ 0 h 793165"/>
                  <a:gd name="T167" fmla="*/ 3131563 w 3131563"/>
                  <a:gd name="T168" fmla="*/ 793165 h 79316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131563" h="793165">
                    <a:moveTo>
                      <a:pt x="3131563" y="0"/>
                    </a:moveTo>
                    <a:lnTo>
                      <a:pt x="2498675" y="2055"/>
                    </a:lnTo>
                    <a:lnTo>
                      <a:pt x="2498675" y="30822"/>
                    </a:lnTo>
                    <a:lnTo>
                      <a:pt x="2482236" y="30822"/>
                    </a:lnTo>
                    <a:lnTo>
                      <a:pt x="2480181" y="59590"/>
                    </a:lnTo>
                    <a:lnTo>
                      <a:pt x="2471962" y="59590"/>
                    </a:lnTo>
                    <a:lnTo>
                      <a:pt x="2474017" y="84248"/>
                    </a:lnTo>
                    <a:lnTo>
                      <a:pt x="2463743" y="84248"/>
                    </a:lnTo>
                    <a:lnTo>
                      <a:pt x="2463743" y="110961"/>
                    </a:lnTo>
                    <a:lnTo>
                      <a:pt x="2063050" y="113016"/>
                    </a:lnTo>
                    <a:lnTo>
                      <a:pt x="2063050" y="139728"/>
                    </a:lnTo>
                    <a:lnTo>
                      <a:pt x="1865787" y="141783"/>
                    </a:lnTo>
                    <a:lnTo>
                      <a:pt x="1863732" y="164386"/>
                    </a:lnTo>
                    <a:lnTo>
                      <a:pt x="1855513" y="164386"/>
                    </a:lnTo>
                    <a:lnTo>
                      <a:pt x="1857567" y="195209"/>
                    </a:lnTo>
                    <a:lnTo>
                      <a:pt x="1810306" y="195209"/>
                    </a:lnTo>
                    <a:lnTo>
                      <a:pt x="1808251" y="219867"/>
                    </a:lnTo>
                    <a:lnTo>
                      <a:pt x="1797977" y="219867"/>
                    </a:lnTo>
                    <a:lnTo>
                      <a:pt x="1797977" y="246580"/>
                    </a:lnTo>
                    <a:lnTo>
                      <a:pt x="1791813" y="246580"/>
                    </a:lnTo>
                    <a:lnTo>
                      <a:pt x="1791813" y="277402"/>
                    </a:lnTo>
                    <a:lnTo>
                      <a:pt x="1752771" y="275347"/>
                    </a:lnTo>
                    <a:lnTo>
                      <a:pt x="1746606" y="302060"/>
                    </a:lnTo>
                    <a:lnTo>
                      <a:pt x="1456875" y="302060"/>
                    </a:lnTo>
                    <a:lnTo>
                      <a:pt x="1452766" y="328773"/>
                    </a:lnTo>
                    <a:lnTo>
                      <a:pt x="1278105" y="328773"/>
                    </a:lnTo>
                    <a:lnTo>
                      <a:pt x="1280160" y="355486"/>
                    </a:lnTo>
                    <a:lnTo>
                      <a:pt x="1193857" y="357540"/>
                    </a:lnTo>
                    <a:lnTo>
                      <a:pt x="1191802" y="382198"/>
                    </a:lnTo>
                    <a:lnTo>
                      <a:pt x="1175363" y="384253"/>
                    </a:lnTo>
                    <a:lnTo>
                      <a:pt x="1175363" y="408911"/>
                    </a:lnTo>
                    <a:lnTo>
                      <a:pt x="1160979" y="408911"/>
                    </a:lnTo>
                    <a:lnTo>
                      <a:pt x="1158925" y="433569"/>
                    </a:lnTo>
                    <a:lnTo>
                      <a:pt x="1144541" y="435624"/>
                    </a:lnTo>
                    <a:lnTo>
                      <a:pt x="1144541" y="489050"/>
                    </a:lnTo>
                    <a:lnTo>
                      <a:pt x="1023306" y="491105"/>
                    </a:lnTo>
                    <a:lnTo>
                      <a:pt x="1023306" y="513708"/>
                    </a:lnTo>
                    <a:lnTo>
                      <a:pt x="1017141" y="513708"/>
                    </a:lnTo>
                    <a:lnTo>
                      <a:pt x="1015086" y="540420"/>
                    </a:lnTo>
                    <a:lnTo>
                      <a:pt x="819877" y="542475"/>
                    </a:lnTo>
                    <a:lnTo>
                      <a:pt x="819877" y="567133"/>
                    </a:lnTo>
                    <a:lnTo>
                      <a:pt x="536311" y="567133"/>
                    </a:lnTo>
                    <a:lnTo>
                      <a:pt x="536311" y="618504"/>
                    </a:lnTo>
                    <a:lnTo>
                      <a:pt x="480830" y="620559"/>
                    </a:lnTo>
                    <a:lnTo>
                      <a:pt x="480830" y="667820"/>
                    </a:lnTo>
                    <a:lnTo>
                      <a:pt x="470556" y="667820"/>
                    </a:lnTo>
                    <a:lnTo>
                      <a:pt x="470556" y="692478"/>
                    </a:lnTo>
                    <a:lnTo>
                      <a:pt x="456172" y="694533"/>
                    </a:lnTo>
                    <a:lnTo>
                      <a:pt x="456172" y="719191"/>
                    </a:lnTo>
                    <a:lnTo>
                      <a:pt x="152057" y="719191"/>
                    </a:lnTo>
                    <a:lnTo>
                      <a:pt x="147948" y="743849"/>
                    </a:lnTo>
                    <a:lnTo>
                      <a:pt x="47261" y="745904"/>
                    </a:lnTo>
                    <a:lnTo>
                      <a:pt x="47261" y="768507"/>
                    </a:lnTo>
                    <a:lnTo>
                      <a:pt x="4109" y="770562"/>
                    </a:lnTo>
                    <a:lnTo>
                      <a:pt x="0" y="793165"/>
                    </a:lnTo>
                  </a:path>
                </a:pathLst>
              </a:custGeom>
              <a:noFill/>
              <a:ln w="28575" cap="flat" cmpd="sng" algn="ctr">
                <a:solidFill>
                  <a:srgbClr val="939598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8" name="Freeform 127"/>
              <p:cNvSpPr>
                <a:spLocks/>
              </p:cNvSpPr>
              <p:nvPr/>
            </p:nvSpPr>
            <p:spPr bwMode="auto">
              <a:xfrm>
                <a:off x="2291564" y="3586109"/>
                <a:ext cx="2427541" cy="1164933"/>
              </a:xfrm>
              <a:custGeom>
                <a:avLst/>
                <a:gdLst>
                  <a:gd name="T0" fmla="*/ 2430606 w 2426756"/>
                  <a:gd name="T1" fmla="*/ 2043 h 1167144"/>
                  <a:gd name="T2" fmla="*/ 2366816 w 2426756"/>
                  <a:gd name="T3" fmla="*/ 28382 h 1167144"/>
                  <a:gd name="T4" fmla="*/ 2298768 w 2426756"/>
                  <a:gd name="T5" fmla="*/ 52712 h 1167144"/>
                  <a:gd name="T6" fmla="*/ 1909620 w 2426756"/>
                  <a:gd name="T7" fmla="*/ 77036 h 1167144"/>
                  <a:gd name="T8" fmla="*/ 1654445 w 2426756"/>
                  <a:gd name="T9" fmla="*/ 99336 h 1167144"/>
                  <a:gd name="T10" fmla="*/ 1641685 w 2426756"/>
                  <a:gd name="T11" fmla="*/ 121634 h 1167144"/>
                  <a:gd name="T12" fmla="*/ 1633178 w 2426756"/>
                  <a:gd name="T13" fmla="*/ 141909 h 1167144"/>
                  <a:gd name="T14" fmla="*/ 1624675 w 2426756"/>
                  <a:gd name="T15" fmla="*/ 210834 h 1167144"/>
                  <a:gd name="T16" fmla="*/ 1594902 w 2426756"/>
                  <a:gd name="T17" fmla="*/ 237191 h 1167144"/>
                  <a:gd name="T18" fmla="*/ 1586397 w 2426756"/>
                  <a:gd name="T19" fmla="*/ 279766 h 1167144"/>
                  <a:gd name="T20" fmla="*/ 1531109 w 2426756"/>
                  <a:gd name="T21" fmla="*/ 306116 h 1167144"/>
                  <a:gd name="T22" fmla="*/ 1497084 w 2426756"/>
                  <a:gd name="T23" fmla="*/ 326392 h 1167144"/>
                  <a:gd name="T24" fmla="*/ 1460935 w 2426756"/>
                  <a:gd name="T25" fmla="*/ 354774 h 1167144"/>
                  <a:gd name="T26" fmla="*/ 1422657 w 2426756"/>
                  <a:gd name="T27" fmla="*/ 375041 h 1167144"/>
                  <a:gd name="T28" fmla="*/ 1403520 w 2426756"/>
                  <a:gd name="T29" fmla="*/ 395315 h 1167144"/>
                  <a:gd name="T30" fmla="*/ 1120698 w 2426756"/>
                  <a:gd name="T31" fmla="*/ 419644 h 1167144"/>
                  <a:gd name="T32" fmla="*/ 999470 w 2426756"/>
                  <a:gd name="T33" fmla="*/ 441942 h 1167144"/>
                  <a:gd name="T34" fmla="*/ 978202 w 2426756"/>
                  <a:gd name="T35" fmla="*/ 468300 h 1167144"/>
                  <a:gd name="T36" fmla="*/ 954812 w 2426756"/>
                  <a:gd name="T37" fmla="*/ 486542 h 1167144"/>
                  <a:gd name="T38" fmla="*/ 946303 w 2426756"/>
                  <a:gd name="T39" fmla="*/ 506821 h 1167144"/>
                  <a:gd name="T40" fmla="*/ 935672 w 2426756"/>
                  <a:gd name="T41" fmla="*/ 593994 h 1167144"/>
                  <a:gd name="T42" fmla="*/ 888885 w 2426756"/>
                  <a:gd name="T43" fmla="*/ 620346 h 1167144"/>
                  <a:gd name="T44" fmla="*/ 839985 w 2426756"/>
                  <a:gd name="T45" fmla="*/ 642647 h 1167144"/>
                  <a:gd name="T46" fmla="*/ 829352 w 2426756"/>
                  <a:gd name="T47" fmla="*/ 662919 h 1167144"/>
                  <a:gd name="T48" fmla="*/ 820839 w 2426756"/>
                  <a:gd name="T49" fmla="*/ 683189 h 1167144"/>
                  <a:gd name="T50" fmla="*/ 595437 w 2426756"/>
                  <a:gd name="T51" fmla="*/ 707521 h 1167144"/>
                  <a:gd name="T52" fmla="*/ 510367 w 2426756"/>
                  <a:gd name="T53" fmla="*/ 729825 h 1167144"/>
                  <a:gd name="T54" fmla="*/ 491226 w 2426756"/>
                  <a:gd name="T55" fmla="*/ 750097 h 1167144"/>
                  <a:gd name="T56" fmla="*/ 433814 w 2426756"/>
                  <a:gd name="T57" fmla="*/ 772388 h 1167144"/>
                  <a:gd name="T58" fmla="*/ 335985 w 2426756"/>
                  <a:gd name="T59" fmla="*/ 794686 h 1167144"/>
                  <a:gd name="T60" fmla="*/ 325358 w 2426756"/>
                  <a:gd name="T61" fmla="*/ 812931 h 1167144"/>
                  <a:gd name="T62" fmla="*/ 278570 w 2426756"/>
                  <a:gd name="T63" fmla="*/ 837258 h 1167144"/>
                  <a:gd name="T64" fmla="*/ 265823 w 2426756"/>
                  <a:gd name="T65" fmla="*/ 873749 h 1167144"/>
                  <a:gd name="T66" fmla="*/ 259452 w 2426756"/>
                  <a:gd name="T67" fmla="*/ 906185 h 1167144"/>
                  <a:gd name="T68" fmla="*/ 229666 w 2426756"/>
                  <a:gd name="T69" fmla="*/ 960920 h 1167144"/>
                  <a:gd name="T70" fmla="*/ 219041 w 2426756"/>
                  <a:gd name="T71" fmla="*/ 985245 h 1167144"/>
                  <a:gd name="T72" fmla="*/ 146742 w 2426756"/>
                  <a:gd name="T73" fmla="*/ 1025808 h 1167144"/>
                  <a:gd name="T74" fmla="*/ 89327 w 2426756"/>
                  <a:gd name="T75" fmla="*/ 1048111 h 1167144"/>
                  <a:gd name="T76" fmla="*/ 72308 w 2426756"/>
                  <a:gd name="T77" fmla="*/ 1068382 h 1167144"/>
                  <a:gd name="T78" fmla="*/ 44663 w 2426756"/>
                  <a:gd name="T79" fmla="*/ 1090684 h 1167144"/>
                  <a:gd name="T80" fmla="*/ 14906 w 2426756"/>
                  <a:gd name="T81" fmla="*/ 1110953 h 1167144"/>
                  <a:gd name="T82" fmla="*/ 0 w 2426756"/>
                  <a:gd name="T83" fmla="*/ 1133254 h 116714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426756"/>
                  <a:gd name="T127" fmla="*/ 0 h 1167144"/>
                  <a:gd name="T128" fmla="*/ 2426756 w 2426756"/>
                  <a:gd name="T129" fmla="*/ 1167144 h 116714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426756" h="1167144">
                    <a:moveTo>
                      <a:pt x="2426756" y="0"/>
                    </a:moveTo>
                    <a:lnTo>
                      <a:pt x="2348672" y="2055"/>
                    </a:lnTo>
                    <a:lnTo>
                      <a:pt x="2348672" y="26713"/>
                    </a:lnTo>
                    <a:lnTo>
                      <a:pt x="2287027" y="28768"/>
                    </a:lnTo>
                    <a:lnTo>
                      <a:pt x="2282917" y="51371"/>
                    </a:lnTo>
                    <a:lnTo>
                      <a:pt x="2221273" y="53426"/>
                    </a:lnTo>
                    <a:lnTo>
                      <a:pt x="2219218" y="76029"/>
                    </a:lnTo>
                    <a:lnTo>
                      <a:pt x="1845238" y="78083"/>
                    </a:lnTo>
                    <a:lnTo>
                      <a:pt x="1847293" y="100687"/>
                    </a:lnTo>
                    <a:lnTo>
                      <a:pt x="1598659" y="100687"/>
                    </a:lnTo>
                    <a:lnTo>
                      <a:pt x="1598659" y="123290"/>
                    </a:lnTo>
                    <a:lnTo>
                      <a:pt x="1586330" y="123290"/>
                    </a:lnTo>
                    <a:lnTo>
                      <a:pt x="1588384" y="143838"/>
                    </a:lnTo>
                    <a:lnTo>
                      <a:pt x="1578110" y="143838"/>
                    </a:lnTo>
                    <a:lnTo>
                      <a:pt x="1578110" y="213702"/>
                    </a:lnTo>
                    <a:lnTo>
                      <a:pt x="1569891" y="213702"/>
                    </a:lnTo>
                    <a:lnTo>
                      <a:pt x="1567836" y="240415"/>
                    </a:lnTo>
                    <a:lnTo>
                      <a:pt x="1541123" y="240415"/>
                    </a:lnTo>
                    <a:cubicBezTo>
                      <a:pt x="1540438" y="254799"/>
                      <a:pt x="1539754" y="269183"/>
                      <a:pt x="1539069" y="283567"/>
                    </a:cubicBezTo>
                    <a:lnTo>
                      <a:pt x="1532904" y="283567"/>
                    </a:lnTo>
                    <a:lnTo>
                      <a:pt x="1528794" y="308225"/>
                    </a:lnTo>
                    <a:lnTo>
                      <a:pt x="1479478" y="310279"/>
                    </a:lnTo>
                    <a:lnTo>
                      <a:pt x="1477424" y="330828"/>
                    </a:lnTo>
                    <a:lnTo>
                      <a:pt x="1446601" y="330828"/>
                    </a:lnTo>
                    <a:lnTo>
                      <a:pt x="1444546" y="357541"/>
                    </a:lnTo>
                    <a:lnTo>
                      <a:pt x="1411669" y="359595"/>
                    </a:lnTo>
                    <a:lnTo>
                      <a:pt x="1411669" y="378089"/>
                    </a:lnTo>
                    <a:lnTo>
                      <a:pt x="1374682" y="380144"/>
                    </a:lnTo>
                    <a:lnTo>
                      <a:pt x="1370572" y="400692"/>
                    </a:lnTo>
                    <a:lnTo>
                      <a:pt x="1356189" y="400692"/>
                    </a:lnTo>
                    <a:lnTo>
                      <a:pt x="1354134" y="425350"/>
                    </a:lnTo>
                    <a:lnTo>
                      <a:pt x="1082896" y="425350"/>
                    </a:lnTo>
                    <a:lnTo>
                      <a:pt x="1080841" y="447953"/>
                    </a:lnTo>
                    <a:lnTo>
                      <a:pt x="965771" y="447953"/>
                    </a:lnTo>
                    <a:lnTo>
                      <a:pt x="961661" y="468501"/>
                    </a:lnTo>
                    <a:lnTo>
                      <a:pt x="945222" y="474666"/>
                    </a:lnTo>
                    <a:lnTo>
                      <a:pt x="943167" y="493159"/>
                    </a:lnTo>
                    <a:lnTo>
                      <a:pt x="922619" y="493159"/>
                    </a:lnTo>
                    <a:lnTo>
                      <a:pt x="920564" y="513708"/>
                    </a:lnTo>
                    <a:lnTo>
                      <a:pt x="914400" y="513708"/>
                    </a:lnTo>
                    <a:lnTo>
                      <a:pt x="914400" y="602066"/>
                    </a:lnTo>
                    <a:lnTo>
                      <a:pt x="904126" y="602066"/>
                    </a:lnTo>
                    <a:lnTo>
                      <a:pt x="904126" y="626723"/>
                    </a:lnTo>
                    <a:lnTo>
                      <a:pt x="858919" y="628778"/>
                    </a:lnTo>
                    <a:lnTo>
                      <a:pt x="856864" y="649327"/>
                    </a:lnTo>
                    <a:lnTo>
                      <a:pt x="811658" y="651381"/>
                    </a:lnTo>
                    <a:lnTo>
                      <a:pt x="811658" y="669875"/>
                    </a:lnTo>
                    <a:lnTo>
                      <a:pt x="801384" y="671930"/>
                    </a:lnTo>
                    <a:lnTo>
                      <a:pt x="801384" y="692478"/>
                    </a:lnTo>
                    <a:lnTo>
                      <a:pt x="793165" y="692478"/>
                    </a:lnTo>
                    <a:lnTo>
                      <a:pt x="793165" y="715081"/>
                    </a:lnTo>
                    <a:lnTo>
                      <a:pt x="575353" y="717136"/>
                    </a:lnTo>
                    <a:lnTo>
                      <a:pt x="573298" y="737684"/>
                    </a:lnTo>
                    <a:lnTo>
                      <a:pt x="493159" y="739739"/>
                    </a:lnTo>
                    <a:lnTo>
                      <a:pt x="491104" y="760288"/>
                    </a:lnTo>
                    <a:lnTo>
                      <a:pt x="474666" y="760288"/>
                    </a:lnTo>
                    <a:lnTo>
                      <a:pt x="470556" y="780836"/>
                    </a:lnTo>
                    <a:lnTo>
                      <a:pt x="419185" y="782891"/>
                    </a:lnTo>
                    <a:lnTo>
                      <a:pt x="417131" y="805494"/>
                    </a:lnTo>
                    <a:lnTo>
                      <a:pt x="324663" y="805494"/>
                    </a:lnTo>
                    <a:lnTo>
                      <a:pt x="322608" y="819878"/>
                    </a:lnTo>
                    <a:lnTo>
                      <a:pt x="314389" y="823987"/>
                    </a:lnTo>
                    <a:lnTo>
                      <a:pt x="312334" y="846590"/>
                    </a:lnTo>
                    <a:lnTo>
                      <a:pt x="269183" y="848645"/>
                    </a:lnTo>
                    <a:lnTo>
                      <a:pt x="265073" y="885632"/>
                    </a:lnTo>
                    <a:lnTo>
                      <a:pt x="256854" y="885632"/>
                    </a:lnTo>
                    <a:lnTo>
                      <a:pt x="258909" y="918510"/>
                    </a:lnTo>
                    <a:lnTo>
                      <a:pt x="250689" y="918510"/>
                    </a:lnTo>
                    <a:lnTo>
                      <a:pt x="246580" y="973990"/>
                    </a:lnTo>
                    <a:lnTo>
                      <a:pt x="221922" y="973990"/>
                    </a:lnTo>
                    <a:lnTo>
                      <a:pt x="219867" y="996593"/>
                    </a:lnTo>
                    <a:lnTo>
                      <a:pt x="211647" y="998648"/>
                    </a:lnTo>
                    <a:lnTo>
                      <a:pt x="211647" y="1041799"/>
                    </a:lnTo>
                    <a:lnTo>
                      <a:pt x="141783" y="1039745"/>
                    </a:lnTo>
                    <a:lnTo>
                      <a:pt x="139728" y="1060293"/>
                    </a:lnTo>
                    <a:lnTo>
                      <a:pt x="86303" y="1062348"/>
                    </a:lnTo>
                    <a:lnTo>
                      <a:pt x="84248" y="1082896"/>
                    </a:lnTo>
                    <a:lnTo>
                      <a:pt x="69864" y="1082896"/>
                    </a:lnTo>
                    <a:lnTo>
                      <a:pt x="65754" y="1105499"/>
                    </a:lnTo>
                    <a:lnTo>
                      <a:pt x="43151" y="1105499"/>
                    </a:lnTo>
                    <a:lnTo>
                      <a:pt x="45206" y="1126048"/>
                    </a:lnTo>
                    <a:lnTo>
                      <a:pt x="14384" y="1126048"/>
                    </a:lnTo>
                    <a:lnTo>
                      <a:pt x="12329" y="1146596"/>
                    </a:lnTo>
                    <a:lnTo>
                      <a:pt x="0" y="1148651"/>
                    </a:lnTo>
                    <a:lnTo>
                      <a:pt x="2055" y="1167144"/>
                    </a:lnTo>
                  </a:path>
                </a:pathLst>
              </a:custGeom>
              <a:noFill/>
              <a:ln w="28575" cap="flat" cmpd="sng" algn="ctr">
                <a:solidFill>
                  <a:srgbClr val="939598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9" name="Freeform 128"/>
              <p:cNvSpPr>
                <a:spLocks/>
              </p:cNvSpPr>
              <p:nvPr/>
            </p:nvSpPr>
            <p:spPr bwMode="auto">
              <a:xfrm>
                <a:off x="1875871" y="4757460"/>
                <a:ext cx="415693" cy="78625"/>
              </a:xfrm>
              <a:custGeom>
                <a:avLst/>
                <a:gdLst>
                  <a:gd name="T0" fmla="*/ 273144 w 419186"/>
                  <a:gd name="T1" fmla="*/ 0 h 80138"/>
                  <a:gd name="T2" fmla="*/ 232969 w 419186"/>
                  <a:gd name="T3" fmla="*/ 0 h 80138"/>
                  <a:gd name="T4" fmla="*/ 230296 w 419186"/>
                  <a:gd name="T5" fmla="*/ 1024 h 80138"/>
                  <a:gd name="T6" fmla="*/ 224941 w 419186"/>
                  <a:gd name="T7" fmla="*/ 1024 h 80138"/>
                  <a:gd name="T8" fmla="*/ 223599 w 419186"/>
                  <a:gd name="T9" fmla="*/ 2172 h 80138"/>
                  <a:gd name="T10" fmla="*/ 216905 w 419186"/>
                  <a:gd name="T11" fmla="*/ 2172 h 80138"/>
                  <a:gd name="T12" fmla="*/ 215570 w 419186"/>
                  <a:gd name="T13" fmla="*/ 3706 h 80138"/>
                  <a:gd name="T14" fmla="*/ 113810 w 419186"/>
                  <a:gd name="T15" fmla="*/ 3830 h 80138"/>
                  <a:gd name="T16" fmla="*/ 112471 w 419186"/>
                  <a:gd name="T17" fmla="*/ 4982 h 80138"/>
                  <a:gd name="T18" fmla="*/ 0 w 419186"/>
                  <a:gd name="T19" fmla="*/ 4982 h 801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9186"/>
                  <a:gd name="T31" fmla="*/ 0 h 80138"/>
                  <a:gd name="T32" fmla="*/ 419186 w 419186"/>
                  <a:gd name="T33" fmla="*/ 80138 h 801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9186" h="80138">
                    <a:moveTo>
                      <a:pt x="419186" y="0"/>
                    </a:moveTo>
                    <a:lnTo>
                      <a:pt x="357541" y="0"/>
                    </a:lnTo>
                    <a:lnTo>
                      <a:pt x="353431" y="16438"/>
                    </a:lnTo>
                    <a:lnTo>
                      <a:pt x="345212" y="16438"/>
                    </a:lnTo>
                    <a:lnTo>
                      <a:pt x="343157" y="34932"/>
                    </a:lnTo>
                    <a:lnTo>
                      <a:pt x="332883" y="34932"/>
                    </a:lnTo>
                    <a:lnTo>
                      <a:pt x="330828" y="59590"/>
                    </a:lnTo>
                    <a:lnTo>
                      <a:pt x="174661" y="61645"/>
                    </a:lnTo>
                    <a:lnTo>
                      <a:pt x="172606" y="80138"/>
                    </a:lnTo>
                    <a:lnTo>
                      <a:pt x="0" y="80138"/>
                    </a:lnTo>
                  </a:path>
                </a:pathLst>
              </a:custGeom>
              <a:noFill/>
              <a:ln w="28575" cap="flat" cmpd="sng" algn="ctr">
                <a:solidFill>
                  <a:srgbClr val="939598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7" name="Group 67"/>
            <p:cNvGrpSpPr>
              <a:grpSpLocks/>
            </p:cNvGrpSpPr>
            <p:nvPr/>
          </p:nvGrpSpPr>
          <p:grpSpPr bwMode="auto">
            <a:xfrm>
              <a:off x="755650" y="3016250"/>
              <a:ext cx="3238500" cy="1131888"/>
              <a:chOff x="1887769" y="3327656"/>
              <a:chExt cx="5961120" cy="1506633"/>
            </a:xfrm>
          </p:grpSpPr>
          <p:sp>
            <p:nvSpPr>
              <p:cNvPr id="65" name="Freeform 124"/>
              <p:cNvSpPr>
                <a:spLocks/>
              </p:cNvSpPr>
              <p:nvPr/>
            </p:nvSpPr>
            <p:spPr bwMode="auto">
              <a:xfrm>
                <a:off x="4537400" y="3326907"/>
                <a:ext cx="3311585" cy="664480"/>
              </a:xfrm>
              <a:custGeom>
                <a:avLst/>
                <a:gdLst>
                  <a:gd name="T0" fmla="*/ 3354601 w 3310304"/>
                  <a:gd name="T1" fmla="*/ 1702 h 663820"/>
                  <a:gd name="T2" fmla="*/ 3223157 w 3310304"/>
                  <a:gd name="T3" fmla="*/ 0 h 663820"/>
                  <a:gd name="T4" fmla="*/ 3223157 w 3310304"/>
                  <a:gd name="T5" fmla="*/ 22290 h 663820"/>
                  <a:gd name="T6" fmla="*/ 2485864 w 3310304"/>
                  <a:gd name="T7" fmla="*/ 24007 h 663820"/>
                  <a:gd name="T8" fmla="*/ 2485864 w 3310304"/>
                  <a:gd name="T9" fmla="*/ 44578 h 663820"/>
                  <a:gd name="T10" fmla="*/ 2069351 w 3310304"/>
                  <a:gd name="T11" fmla="*/ 44578 h 663820"/>
                  <a:gd name="T12" fmla="*/ 2067134 w 3310304"/>
                  <a:gd name="T13" fmla="*/ 65153 h 663820"/>
                  <a:gd name="T14" fmla="*/ 2022584 w 3310304"/>
                  <a:gd name="T15" fmla="*/ 66869 h 663820"/>
                  <a:gd name="T16" fmla="*/ 2020351 w 3310304"/>
                  <a:gd name="T17" fmla="*/ 92586 h 663820"/>
                  <a:gd name="T18" fmla="*/ 2009221 w 3310304"/>
                  <a:gd name="T19" fmla="*/ 90873 h 663820"/>
                  <a:gd name="T20" fmla="*/ 2006988 w 3310304"/>
                  <a:gd name="T21" fmla="*/ 149168 h 663820"/>
                  <a:gd name="T22" fmla="*/ 1964665 w 3310304"/>
                  <a:gd name="T23" fmla="*/ 150882 h 663820"/>
                  <a:gd name="T24" fmla="*/ 1964665 w 3310304"/>
                  <a:gd name="T25" fmla="*/ 190316 h 663820"/>
                  <a:gd name="T26" fmla="*/ 1405572 w 3310304"/>
                  <a:gd name="T27" fmla="*/ 192033 h 663820"/>
                  <a:gd name="T28" fmla="*/ 1403354 w 3310304"/>
                  <a:gd name="T29" fmla="*/ 216036 h 663820"/>
                  <a:gd name="T30" fmla="*/ 1345443 w 3310304"/>
                  <a:gd name="T31" fmla="*/ 216036 h 663820"/>
                  <a:gd name="T32" fmla="*/ 1347660 w 3310304"/>
                  <a:gd name="T33" fmla="*/ 233177 h 663820"/>
                  <a:gd name="T34" fmla="*/ 1156077 w 3310304"/>
                  <a:gd name="T35" fmla="*/ 234900 h 663820"/>
                  <a:gd name="T36" fmla="*/ 1156077 w 3310304"/>
                  <a:gd name="T37" fmla="*/ 253758 h 663820"/>
                  <a:gd name="T38" fmla="*/ 728411 w 3310304"/>
                  <a:gd name="T39" fmla="*/ 255475 h 663820"/>
                  <a:gd name="T40" fmla="*/ 730631 w 3310304"/>
                  <a:gd name="T41" fmla="*/ 274334 h 663820"/>
                  <a:gd name="T42" fmla="*/ 688307 w 3310304"/>
                  <a:gd name="T43" fmla="*/ 276046 h 663820"/>
                  <a:gd name="T44" fmla="*/ 688307 w 3310304"/>
                  <a:gd name="T45" fmla="*/ 306910 h 663820"/>
                  <a:gd name="T46" fmla="*/ 681624 w 3310304"/>
                  <a:gd name="T47" fmla="*/ 306910 h 663820"/>
                  <a:gd name="T48" fmla="*/ 683872 w 3310304"/>
                  <a:gd name="T49" fmla="*/ 360055 h 663820"/>
                  <a:gd name="T50" fmla="*/ 672721 w 3310304"/>
                  <a:gd name="T51" fmla="*/ 360055 h 663820"/>
                  <a:gd name="T52" fmla="*/ 677160 w 3310304"/>
                  <a:gd name="T53" fmla="*/ 420072 h 663820"/>
                  <a:gd name="T54" fmla="*/ 619253 w 3310304"/>
                  <a:gd name="T55" fmla="*/ 421787 h 663820"/>
                  <a:gd name="T56" fmla="*/ 619253 w 3310304"/>
                  <a:gd name="T57" fmla="*/ 440647 h 663820"/>
                  <a:gd name="T58" fmla="*/ 280678 w 3310304"/>
                  <a:gd name="T59" fmla="*/ 440647 h 663820"/>
                  <a:gd name="T60" fmla="*/ 280678 w 3310304"/>
                  <a:gd name="T61" fmla="*/ 457792 h 663820"/>
                  <a:gd name="T62" fmla="*/ 8909 w 3310304"/>
                  <a:gd name="T63" fmla="*/ 457792 h 663820"/>
                  <a:gd name="T64" fmla="*/ 6654 w 3310304"/>
                  <a:gd name="T65" fmla="*/ 478368 h 663820"/>
                  <a:gd name="T66" fmla="*/ 0 w 3310304"/>
                  <a:gd name="T67" fmla="*/ 478368 h 663820"/>
                  <a:gd name="T68" fmla="*/ 0 w 3310304"/>
                  <a:gd name="T69" fmla="*/ 517805 h 6638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310304"/>
                  <a:gd name="T106" fmla="*/ 0 h 663820"/>
                  <a:gd name="T107" fmla="*/ 3310304 w 3310304"/>
                  <a:gd name="T108" fmla="*/ 663820 h 6638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310304" h="663820">
                    <a:moveTo>
                      <a:pt x="3310304" y="2199"/>
                    </a:moveTo>
                    <a:lnTo>
                      <a:pt x="3180617" y="0"/>
                    </a:lnTo>
                    <a:lnTo>
                      <a:pt x="3180617" y="28575"/>
                    </a:lnTo>
                    <a:lnTo>
                      <a:pt x="2453054" y="30774"/>
                    </a:lnTo>
                    <a:lnTo>
                      <a:pt x="2453054" y="57150"/>
                    </a:lnTo>
                    <a:lnTo>
                      <a:pt x="2042013" y="57150"/>
                    </a:lnTo>
                    <a:lnTo>
                      <a:pt x="2039815" y="83527"/>
                    </a:lnTo>
                    <a:lnTo>
                      <a:pt x="1995854" y="85725"/>
                    </a:lnTo>
                    <a:lnTo>
                      <a:pt x="1993656" y="118697"/>
                    </a:lnTo>
                    <a:lnTo>
                      <a:pt x="1982665" y="116499"/>
                    </a:lnTo>
                    <a:cubicBezTo>
                      <a:pt x="1981932" y="141410"/>
                      <a:pt x="1981200" y="166322"/>
                      <a:pt x="1980467" y="191233"/>
                    </a:cubicBezTo>
                    <a:lnTo>
                      <a:pt x="1938704" y="193431"/>
                    </a:lnTo>
                    <a:lnTo>
                      <a:pt x="1938704" y="243987"/>
                    </a:lnTo>
                    <a:lnTo>
                      <a:pt x="1386986" y="246185"/>
                    </a:lnTo>
                    <a:lnTo>
                      <a:pt x="1384788" y="276958"/>
                    </a:lnTo>
                    <a:lnTo>
                      <a:pt x="1327638" y="276958"/>
                    </a:lnTo>
                    <a:lnTo>
                      <a:pt x="1329836" y="298939"/>
                    </a:lnTo>
                    <a:lnTo>
                      <a:pt x="1140802" y="301137"/>
                    </a:lnTo>
                    <a:lnTo>
                      <a:pt x="1140802" y="325316"/>
                    </a:lnTo>
                    <a:lnTo>
                      <a:pt x="718771" y="327514"/>
                    </a:lnTo>
                    <a:lnTo>
                      <a:pt x="720969" y="351693"/>
                    </a:lnTo>
                    <a:lnTo>
                      <a:pt x="679206" y="353891"/>
                    </a:lnTo>
                    <a:lnTo>
                      <a:pt x="679206" y="393456"/>
                    </a:lnTo>
                    <a:lnTo>
                      <a:pt x="672611" y="393456"/>
                    </a:lnTo>
                    <a:cubicBezTo>
                      <a:pt x="673344" y="416170"/>
                      <a:pt x="674076" y="438883"/>
                      <a:pt x="674809" y="461597"/>
                    </a:cubicBezTo>
                    <a:lnTo>
                      <a:pt x="663819" y="461597"/>
                    </a:lnTo>
                    <a:lnTo>
                      <a:pt x="668215" y="538529"/>
                    </a:lnTo>
                    <a:lnTo>
                      <a:pt x="611065" y="540727"/>
                    </a:lnTo>
                    <a:lnTo>
                      <a:pt x="611065" y="564906"/>
                    </a:lnTo>
                    <a:lnTo>
                      <a:pt x="276958" y="564906"/>
                    </a:lnTo>
                    <a:lnTo>
                      <a:pt x="276958" y="586887"/>
                    </a:lnTo>
                    <a:lnTo>
                      <a:pt x="8792" y="586887"/>
                    </a:lnTo>
                    <a:lnTo>
                      <a:pt x="6594" y="613264"/>
                    </a:lnTo>
                    <a:lnTo>
                      <a:pt x="0" y="613264"/>
                    </a:lnTo>
                    <a:lnTo>
                      <a:pt x="0" y="663820"/>
                    </a:lnTo>
                  </a:path>
                </a:pathLst>
              </a:custGeom>
              <a:noFill/>
              <a:ln w="28575" cap="flat" cmpd="sng" algn="ctr">
                <a:solidFill>
                  <a:srgbClr val="1AB7EA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" name="Freeform 125"/>
              <p:cNvSpPr>
                <a:spLocks/>
              </p:cNvSpPr>
              <p:nvPr/>
            </p:nvSpPr>
            <p:spPr bwMode="auto">
              <a:xfrm>
                <a:off x="1886532" y="3988177"/>
                <a:ext cx="2666853" cy="845847"/>
              </a:xfrm>
              <a:custGeom>
                <a:avLst/>
                <a:gdLst>
                  <a:gd name="T0" fmla="*/ 2628415 w 2666267"/>
                  <a:gd name="T1" fmla="*/ 0 h 846259"/>
                  <a:gd name="T2" fmla="*/ 2318551 w 2666267"/>
                  <a:gd name="T3" fmla="*/ 0 h 846259"/>
                  <a:gd name="T4" fmla="*/ 2320733 w 2666267"/>
                  <a:gd name="T5" fmla="*/ 23781 h 846259"/>
                  <a:gd name="T6" fmla="*/ 2290386 w 2666267"/>
                  <a:gd name="T7" fmla="*/ 23781 h 846259"/>
                  <a:gd name="T8" fmla="*/ 2288214 w 2666267"/>
                  <a:gd name="T9" fmla="*/ 45552 h 846259"/>
                  <a:gd name="T10" fmla="*/ 1987037 w 2666267"/>
                  <a:gd name="T11" fmla="*/ 45552 h 846259"/>
                  <a:gd name="T12" fmla="*/ 1987037 w 2666267"/>
                  <a:gd name="T13" fmla="*/ 63360 h 846259"/>
                  <a:gd name="T14" fmla="*/ 1976197 w 2666267"/>
                  <a:gd name="T15" fmla="*/ 63360 h 846259"/>
                  <a:gd name="T16" fmla="*/ 1976197 w 2666267"/>
                  <a:gd name="T17" fmla="*/ 104949 h 846259"/>
                  <a:gd name="T18" fmla="*/ 1967532 w 2666267"/>
                  <a:gd name="T19" fmla="*/ 104949 h 846259"/>
                  <a:gd name="T20" fmla="*/ 1965362 w 2666267"/>
                  <a:gd name="T21" fmla="*/ 158420 h 846259"/>
                  <a:gd name="T22" fmla="*/ 1954528 w 2666267"/>
                  <a:gd name="T23" fmla="*/ 158420 h 846259"/>
                  <a:gd name="T24" fmla="*/ 1956696 w 2666267"/>
                  <a:gd name="T25" fmla="*/ 198007 h 846259"/>
                  <a:gd name="T26" fmla="*/ 1408490 w 2666267"/>
                  <a:gd name="T27" fmla="*/ 198007 h 846259"/>
                  <a:gd name="T28" fmla="*/ 1408490 w 2666267"/>
                  <a:gd name="T29" fmla="*/ 217818 h 846259"/>
                  <a:gd name="T30" fmla="*/ 1360815 w 2666267"/>
                  <a:gd name="T31" fmla="*/ 217818 h 846259"/>
                  <a:gd name="T32" fmla="*/ 1358655 w 2666267"/>
                  <a:gd name="T33" fmla="*/ 241578 h 846259"/>
                  <a:gd name="T34" fmla="*/ 1313143 w 2666267"/>
                  <a:gd name="T35" fmla="*/ 241578 h 846259"/>
                  <a:gd name="T36" fmla="*/ 1313143 w 2666267"/>
                  <a:gd name="T37" fmla="*/ 285142 h 846259"/>
                  <a:gd name="T38" fmla="*/ 1304479 w 2666267"/>
                  <a:gd name="T39" fmla="*/ 289098 h 846259"/>
                  <a:gd name="T40" fmla="*/ 1302316 w 2666267"/>
                  <a:gd name="T41" fmla="*/ 346526 h 846259"/>
                  <a:gd name="T42" fmla="*/ 1293642 w 2666267"/>
                  <a:gd name="T43" fmla="*/ 346526 h 846259"/>
                  <a:gd name="T44" fmla="*/ 1291481 w 2666267"/>
                  <a:gd name="T45" fmla="*/ 368302 h 846259"/>
                  <a:gd name="T46" fmla="*/ 702086 w 2666267"/>
                  <a:gd name="T47" fmla="*/ 368302 h 846259"/>
                  <a:gd name="T48" fmla="*/ 697734 w 2666267"/>
                  <a:gd name="T49" fmla="*/ 388109 h 846259"/>
                  <a:gd name="T50" fmla="*/ 671743 w 2666267"/>
                  <a:gd name="T51" fmla="*/ 392070 h 846259"/>
                  <a:gd name="T52" fmla="*/ 669569 w 2666267"/>
                  <a:gd name="T53" fmla="*/ 431670 h 846259"/>
                  <a:gd name="T54" fmla="*/ 660912 w 2666267"/>
                  <a:gd name="T55" fmla="*/ 431670 h 846259"/>
                  <a:gd name="T56" fmla="*/ 660912 w 2666267"/>
                  <a:gd name="T57" fmla="*/ 530683 h 846259"/>
                  <a:gd name="T58" fmla="*/ 654418 w 2666267"/>
                  <a:gd name="T59" fmla="*/ 530683 h 846259"/>
                  <a:gd name="T60" fmla="*/ 654418 w 2666267"/>
                  <a:gd name="T61" fmla="*/ 550485 h 846259"/>
                  <a:gd name="T62" fmla="*/ 643578 w 2666267"/>
                  <a:gd name="T63" fmla="*/ 548505 h 846259"/>
                  <a:gd name="T64" fmla="*/ 643578 w 2666267"/>
                  <a:gd name="T65" fmla="*/ 586125 h 846259"/>
                  <a:gd name="T66" fmla="*/ 634913 w 2666267"/>
                  <a:gd name="T67" fmla="*/ 584144 h 846259"/>
                  <a:gd name="T68" fmla="*/ 634913 w 2666267"/>
                  <a:gd name="T69" fmla="*/ 627703 h 846259"/>
                  <a:gd name="T70" fmla="*/ 621895 w 2666267"/>
                  <a:gd name="T71" fmla="*/ 625730 h 846259"/>
                  <a:gd name="T72" fmla="*/ 619734 w 2666267"/>
                  <a:gd name="T73" fmla="*/ 647510 h 846259"/>
                  <a:gd name="T74" fmla="*/ 580727 w 2666267"/>
                  <a:gd name="T75" fmla="*/ 647510 h 846259"/>
                  <a:gd name="T76" fmla="*/ 578579 w 2666267"/>
                  <a:gd name="T77" fmla="*/ 665327 h 846259"/>
                  <a:gd name="T78" fmla="*/ 541741 w 2666267"/>
                  <a:gd name="T79" fmla="*/ 667312 h 846259"/>
                  <a:gd name="T80" fmla="*/ 541741 w 2666267"/>
                  <a:gd name="T81" fmla="*/ 691069 h 846259"/>
                  <a:gd name="T82" fmla="*/ 530902 w 2666267"/>
                  <a:gd name="T83" fmla="*/ 691069 h 846259"/>
                  <a:gd name="T84" fmla="*/ 533057 w 2666267"/>
                  <a:gd name="T85" fmla="*/ 704932 h 846259"/>
                  <a:gd name="T86" fmla="*/ 446358 w 2666267"/>
                  <a:gd name="T87" fmla="*/ 706907 h 846259"/>
                  <a:gd name="T88" fmla="*/ 446358 w 2666267"/>
                  <a:gd name="T89" fmla="*/ 732650 h 846259"/>
                  <a:gd name="T90" fmla="*/ 275193 w 2666267"/>
                  <a:gd name="T91" fmla="*/ 732650 h 846259"/>
                  <a:gd name="T92" fmla="*/ 275193 w 2666267"/>
                  <a:gd name="T93" fmla="*/ 746511 h 846259"/>
                  <a:gd name="T94" fmla="*/ 114866 w 2666267"/>
                  <a:gd name="T95" fmla="*/ 746511 h 846259"/>
                  <a:gd name="T96" fmla="*/ 117007 w 2666267"/>
                  <a:gd name="T97" fmla="*/ 762351 h 846259"/>
                  <a:gd name="T98" fmla="*/ 0 w 2666267"/>
                  <a:gd name="T99" fmla="*/ 762351 h 84625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666267"/>
                  <a:gd name="T151" fmla="*/ 0 h 846259"/>
                  <a:gd name="T152" fmla="*/ 2666267 w 2666267"/>
                  <a:gd name="T153" fmla="*/ 846259 h 84625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666267" h="846259">
                    <a:moveTo>
                      <a:pt x="2666267" y="0"/>
                    </a:moveTo>
                    <a:lnTo>
                      <a:pt x="2351942" y="0"/>
                    </a:lnTo>
                    <a:lnTo>
                      <a:pt x="2354140" y="26377"/>
                    </a:lnTo>
                    <a:lnTo>
                      <a:pt x="2323367" y="26377"/>
                    </a:lnTo>
                    <a:lnTo>
                      <a:pt x="2321169" y="50555"/>
                    </a:lnTo>
                    <a:lnTo>
                      <a:pt x="2015637" y="50555"/>
                    </a:lnTo>
                    <a:lnTo>
                      <a:pt x="2015637" y="70338"/>
                    </a:lnTo>
                    <a:lnTo>
                      <a:pt x="2004646" y="70338"/>
                    </a:lnTo>
                    <a:lnTo>
                      <a:pt x="2004646" y="116498"/>
                    </a:lnTo>
                    <a:lnTo>
                      <a:pt x="1995854" y="116498"/>
                    </a:lnTo>
                    <a:cubicBezTo>
                      <a:pt x="1995121" y="136281"/>
                      <a:pt x="1994389" y="156063"/>
                      <a:pt x="1993656" y="175846"/>
                    </a:cubicBezTo>
                    <a:lnTo>
                      <a:pt x="1982665" y="175846"/>
                    </a:lnTo>
                    <a:lnTo>
                      <a:pt x="1984864" y="219807"/>
                    </a:lnTo>
                    <a:lnTo>
                      <a:pt x="1428750" y="219807"/>
                    </a:lnTo>
                    <a:lnTo>
                      <a:pt x="1428750" y="241788"/>
                    </a:lnTo>
                    <a:lnTo>
                      <a:pt x="1380392" y="241788"/>
                    </a:lnTo>
                    <a:lnTo>
                      <a:pt x="1378194" y="268165"/>
                    </a:lnTo>
                    <a:lnTo>
                      <a:pt x="1332035" y="268165"/>
                    </a:lnTo>
                    <a:lnTo>
                      <a:pt x="1332035" y="316523"/>
                    </a:lnTo>
                    <a:lnTo>
                      <a:pt x="1323242" y="320919"/>
                    </a:lnTo>
                    <a:cubicBezTo>
                      <a:pt x="1322509" y="342167"/>
                      <a:pt x="1321777" y="363415"/>
                      <a:pt x="1321044" y="384663"/>
                    </a:cubicBezTo>
                    <a:lnTo>
                      <a:pt x="1312252" y="384663"/>
                    </a:lnTo>
                    <a:lnTo>
                      <a:pt x="1310054" y="408842"/>
                    </a:lnTo>
                    <a:lnTo>
                      <a:pt x="712177" y="408842"/>
                    </a:lnTo>
                    <a:lnTo>
                      <a:pt x="707781" y="430823"/>
                    </a:lnTo>
                    <a:lnTo>
                      <a:pt x="681404" y="435219"/>
                    </a:lnTo>
                    <a:lnTo>
                      <a:pt x="679206" y="479180"/>
                    </a:lnTo>
                    <a:lnTo>
                      <a:pt x="670414" y="479180"/>
                    </a:lnTo>
                    <a:lnTo>
                      <a:pt x="670414" y="589084"/>
                    </a:lnTo>
                    <a:lnTo>
                      <a:pt x="663819" y="589084"/>
                    </a:lnTo>
                    <a:lnTo>
                      <a:pt x="663819" y="611065"/>
                    </a:lnTo>
                    <a:lnTo>
                      <a:pt x="652829" y="608867"/>
                    </a:lnTo>
                    <a:lnTo>
                      <a:pt x="652829" y="650630"/>
                    </a:lnTo>
                    <a:lnTo>
                      <a:pt x="644037" y="648432"/>
                    </a:lnTo>
                    <a:lnTo>
                      <a:pt x="644037" y="696790"/>
                    </a:lnTo>
                    <a:lnTo>
                      <a:pt x="630848" y="694592"/>
                    </a:lnTo>
                    <a:lnTo>
                      <a:pt x="628650" y="718771"/>
                    </a:lnTo>
                    <a:lnTo>
                      <a:pt x="589085" y="718771"/>
                    </a:lnTo>
                    <a:lnTo>
                      <a:pt x="586887" y="738553"/>
                    </a:lnTo>
                    <a:lnTo>
                      <a:pt x="549519" y="740752"/>
                    </a:lnTo>
                    <a:lnTo>
                      <a:pt x="549519" y="767128"/>
                    </a:lnTo>
                    <a:lnTo>
                      <a:pt x="538529" y="767128"/>
                    </a:lnTo>
                    <a:lnTo>
                      <a:pt x="540727" y="782515"/>
                    </a:lnTo>
                    <a:lnTo>
                      <a:pt x="452804" y="784713"/>
                    </a:lnTo>
                    <a:lnTo>
                      <a:pt x="452804" y="813288"/>
                    </a:lnTo>
                    <a:lnTo>
                      <a:pt x="279156" y="813288"/>
                    </a:lnTo>
                    <a:lnTo>
                      <a:pt x="279156" y="828675"/>
                    </a:lnTo>
                    <a:lnTo>
                      <a:pt x="116498" y="828675"/>
                    </a:lnTo>
                    <a:lnTo>
                      <a:pt x="118696" y="846259"/>
                    </a:lnTo>
                    <a:lnTo>
                      <a:pt x="0" y="846259"/>
                    </a:lnTo>
                  </a:path>
                </a:pathLst>
              </a:custGeom>
              <a:noFill/>
              <a:ln w="28575" cap="flat" cmpd="sng" algn="ctr">
                <a:solidFill>
                  <a:srgbClr val="1AB7EA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60" name="Rectangle 44"/>
            <p:cNvSpPr>
              <a:spLocks noChangeArrowheads="1"/>
            </p:cNvSpPr>
            <p:nvPr/>
          </p:nvSpPr>
          <p:spPr bwMode="auto">
            <a:xfrm>
              <a:off x="491556" y="1835202"/>
              <a:ext cx="170790" cy="18448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55" name="Rectangle 68"/>
            <p:cNvSpPr>
              <a:spLocks noChangeArrowheads="1"/>
            </p:cNvSpPr>
            <p:nvPr/>
          </p:nvSpPr>
          <p:spPr bwMode="auto">
            <a:xfrm>
              <a:off x="2590248" y="3595679"/>
              <a:ext cx="1490795" cy="359330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prstClr val="black"/>
                </a:solidFill>
                <a:ea typeface="ヒラギノ角ゴ Pro W3" pitchFamily="84" charset="-128"/>
              </a:endParaRPr>
            </a:p>
          </p:txBody>
        </p:sp>
        <p:sp>
          <p:nvSpPr>
            <p:cNvPr id="54" name="Rectangle 67"/>
            <p:cNvSpPr>
              <a:spLocks noChangeArrowheads="1"/>
            </p:cNvSpPr>
            <p:nvPr/>
          </p:nvSpPr>
          <p:spPr bwMode="auto">
            <a:xfrm>
              <a:off x="786821" y="1686248"/>
              <a:ext cx="3339092" cy="36053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kern="0" dirty="0">
                  <a:solidFill>
                    <a:sysClr val="windowText" lastClr="000000"/>
                  </a:solidFill>
                  <a:ea typeface="ヒラギノ角ゴ Pro W3" pitchFamily="84" charset="-128"/>
                </a:rPr>
                <a:t>7 mg vs. placebo: </a:t>
              </a:r>
              <a:r>
                <a:rPr lang="en-GB" sz="1200" b="1" kern="0" dirty="0">
                  <a:solidFill>
                    <a:prstClr val="black"/>
                  </a:solidFill>
                  <a:ea typeface="ヒラギノ角ゴ Pro W3" pitchFamily="84" charset="-128"/>
                </a:rPr>
                <a:t>HR 0.763, </a:t>
              </a:r>
              <a:r>
                <a:rPr lang="en-GB" sz="1200" b="1" kern="0" dirty="0" smtClean="0">
                  <a:solidFill>
                    <a:prstClr val="black"/>
                  </a:solidFill>
                  <a:ea typeface="ヒラギノ角ゴ Pro W3" pitchFamily="84" charset="-128"/>
                </a:rPr>
                <a:t>p=0.0835</a:t>
              </a: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kern="0" dirty="0" smtClean="0">
                  <a:solidFill>
                    <a:schemeClr val="accent6"/>
                  </a:solidFill>
                  <a:ea typeface="ヒラギノ角ゴ Pro W3" pitchFamily="84" charset="-128"/>
                </a:rPr>
                <a:t>14 </a:t>
              </a:r>
              <a:r>
                <a:rPr lang="en-GB" sz="1400" b="1" kern="0" dirty="0">
                  <a:solidFill>
                    <a:schemeClr val="accent6"/>
                  </a:solidFill>
                  <a:ea typeface="ヒラギノ角ゴ Pro W3" pitchFamily="84" charset="-128"/>
                </a:rPr>
                <a:t>mg vs. placebo:  HR 0.702, p=0.0279</a:t>
              </a: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400" b="1" kern="0" dirty="0">
                <a:solidFill>
                  <a:prstClr val="black"/>
                </a:solidFill>
                <a:ea typeface="ヒラギノ角ゴ Pro W3" pitchFamily="84" charset="-128"/>
              </a:endParaRPr>
            </a:p>
          </p:txBody>
        </p:sp>
        <p:sp>
          <p:nvSpPr>
            <p:cNvPr id="122" name="TextBox 121"/>
            <p:cNvSpPr txBox="1"/>
            <p:nvPr/>
          </p:nvSpPr>
          <p:spPr bwMode="auto">
            <a:xfrm>
              <a:off x="1032874" y="2151123"/>
              <a:ext cx="1528427" cy="4557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dirty="0">
                  <a:solidFill>
                    <a:srgbClr val="000000"/>
                  </a:solidFill>
                  <a:cs typeface="Arial" pitchFamily="34" charset="0"/>
                </a:rPr>
                <a:t>Teriflunomide 14 mg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dirty="0">
                  <a:solidFill>
                    <a:srgbClr val="000000"/>
                  </a:solidFill>
                  <a:cs typeface="Arial" pitchFamily="34" charset="0"/>
                </a:rPr>
                <a:t>Teriflunomide 7 mg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dirty="0">
                  <a:solidFill>
                    <a:srgbClr val="000000"/>
                  </a:solidFill>
                  <a:cs typeface="Arial" pitchFamily="34" charset="0"/>
                </a:rPr>
                <a:t>Placebo</a:t>
              </a:r>
            </a:p>
          </p:txBody>
        </p:sp>
        <p:cxnSp>
          <p:nvCxnSpPr>
            <p:cNvPr id="46210" name="Straight Connector 491"/>
            <p:cNvCxnSpPr>
              <a:cxnSpLocks noChangeShapeType="1"/>
            </p:cNvCxnSpPr>
            <p:nvPr/>
          </p:nvCxnSpPr>
          <p:spPr bwMode="auto">
            <a:xfrm>
              <a:off x="854075" y="2522018"/>
              <a:ext cx="219075" cy="0"/>
            </a:xfrm>
            <a:prstGeom prst="line">
              <a:avLst/>
            </a:prstGeom>
            <a:noFill/>
            <a:ln w="28575">
              <a:solidFill>
                <a:srgbClr val="9395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211" name="Straight Connector 83"/>
            <p:cNvCxnSpPr>
              <a:cxnSpLocks noChangeShapeType="1"/>
            </p:cNvCxnSpPr>
            <p:nvPr/>
          </p:nvCxnSpPr>
          <p:spPr bwMode="auto">
            <a:xfrm>
              <a:off x="855662" y="2395293"/>
              <a:ext cx="219075" cy="0"/>
            </a:xfrm>
            <a:prstGeom prst="line">
              <a:avLst/>
            </a:prstGeom>
            <a:noFill/>
            <a:ln w="28575">
              <a:solidFill>
                <a:srgbClr val="007DC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212" name="Straight Connector 84"/>
            <p:cNvCxnSpPr>
              <a:cxnSpLocks noChangeShapeType="1"/>
            </p:cNvCxnSpPr>
            <p:nvPr/>
          </p:nvCxnSpPr>
          <p:spPr bwMode="auto">
            <a:xfrm>
              <a:off x="854075" y="2257732"/>
              <a:ext cx="219075" cy="0"/>
            </a:xfrm>
            <a:prstGeom prst="line">
              <a:avLst/>
            </a:prstGeom>
            <a:noFill/>
            <a:ln w="28575">
              <a:solidFill>
                <a:srgbClr val="1AB7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4572000" y="1916832"/>
            <a:ext cx="3937210" cy="3889740"/>
            <a:chOff x="4799623" y="1489682"/>
            <a:chExt cx="4321945" cy="3247418"/>
          </a:xfrm>
        </p:grpSpPr>
        <p:grpSp>
          <p:nvGrpSpPr>
            <p:cNvPr id="9" name="Group 145"/>
            <p:cNvGrpSpPr>
              <a:grpSpLocks/>
            </p:cNvGrpSpPr>
            <p:nvPr/>
          </p:nvGrpSpPr>
          <p:grpSpPr bwMode="auto">
            <a:xfrm>
              <a:off x="4921251" y="1773238"/>
              <a:ext cx="4200317" cy="2963862"/>
              <a:chOff x="4920264" y="1473246"/>
              <a:chExt cx="4201997" cy="2962525"/>
            </a:xfrm>
          </p:grpSpPr>
          <p:sp>
            <p:nvSpPr>
              <p:cNvPr id="46123" name="Text Box 26"/>
              <p:cNvSpPr txBox="1">
                <a:spLocks noChangeArrowheads="1"/>
              </p:cNvSpPr>
              <p:nvPr/>
            </p:nvSpPr>
            <p:spPr bwMode="auto">
              <a:xfrm>
                <a:off x="8515907" y="2566446"/>
                <a:ext cx="465240" cy="24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 dirty="0" smtClean="0">
                    <a:solidFill>
                      <a:srgbClr val="7F7F7F"/>
                    </a:solidFill>
                  </a:rPr>
                  <a:t>21%</a:t>
                </a:r>
                <a:endParaRPr lang="fr-FR" sz="1600" b="1" dirty="0" smtClean="0">
                  <a:solidFill>
                    <a:srgbClr val="7F7F7F"/>
                  </a:solidFill>
                </a:endParaRPr>
              </a:p>
            </p:txBody>
          </p:sp>
          <p:sp>
            <p:nvSpPr>
              <p:cNvPr id="46124" name="Text Box 26"/>
              <p:cNvSpPr txBox="1">
                <a:spLocks noChangeArrowheads="1"/>
              </p:cNvSpPr>
              <p:nvPr/>
            </p:nvSpPr>
            <p:spPr bwMode="auto">
              <a:xfrm>
                <a:off x="8549047" y="2395569"/>
                <a:ext cx="573214" cy="238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 b="1" dirty="0" smtClean="0">
                    <a:solidFill>
                      <a:srgbClr val="007DC3"/>
                    </a:solidFill>
                    <a:ea typeface="ヒラギノ角ゴ Pro W3"/>
                    <a:cs typeface="ヒラギノ角ゴ Pro W3"/>
                  </a:rPr>
                  <a:t>22% </a:t>
                </a:r>
                <a:r>
                  <a:rPr lang="en-GB" sz="1200" b="1" dirty="0" smtClean="0">
                    <a:solidFill>
                      <a:srgbClr val="FFFFFF"/>
                    </a:solidFill>
                  </a:rPr>
                  <a:t/>
                </a:r>
                <a:br>
                  <a:rPr lang="en-GB" sz="1200" b="1" dirty="0" smtClean="0">
                    <a:solidFill>
                      <a:srgbClr val="FFFFFF"/>
                    </a:solidFill>
                  </a:rPr>
                </a:br>
                <a:endParaRPr lang="en-GB" sz="1200" b="1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25" name="Text Box 26"/>
              <p:cNvSpPr txBox="1">
                <a:spLocks noChangeArrowheads="1"/>
              </p:cNvSpPr>
              <p:nvPr/>
            </p:nvSpPr>
            <p:spPr bwMode="auto">
              <a:xfrm>
                <a:off x="8515907" y="2831586"/>
                <a:ext cx="582741" cy="2538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 dirty="0" smtClean="0">
                    <a:solidFill>
                      <a:srgbClr val="00B0F0"/>
                    </a:solidFill>
                  </a:rPr>
                  <a:t>16% </a:t>
                </a:r>
                <a:r>
                  <a:rPr lang="en-GB" sz="1200" b="1" dirty="0" smtClean="0">
                    <a:solidFill>
                      <a:srgbClr val="00B0F0"/>
                    </a:solidFill>
                  </a:rPr>
                  <a:t/>
                </a:r>
                <a:br>
                  <a:rPr lang="en-GB" sz="1200" b="1" dirty="0" smtClean="0">
                    <a:solidFill>
                      <a:srgbClr val="00B0F0"/>
                    </a:solidFill>
                  </a:rPr>
                </a:br>
                <a:endParaRPr lang="en-GB" sz="1200" b="1" dirty="0" smtClean="0">
                  <a:solidFill>
                    <a:srgbClr val="00B0F0"/>
                  </a:solidFill>
                </a:endParaRPr>
              </a:p>
            </p:txBody>
          </p:sp>
          <p:sp>
            <p:nvSpPr>
              <p:cNvPr id="46126" name="TextBox 75"/>
              <p:cNvSpPr txBox="1">
                <a:spLocks noChangeArrowheads="1"/>
              </p:cNvSpPr>
              <p:nvPr/>
            </p:nvSpPr>
            <p:spPr bwMode="auto">
              <a:xfrm>
                <a:off x="4920264" y="1473246"/>
                <a:ext cx="354650" cy="276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000000"/>
                    </a:solidFill>
                    <a:ea typeface="Geneva"/>
                    <a:cs typeface="Geneva"/>
                  </a:rPr>
                  <a:t>40</a:t>
                </a:r>
              </a:p>
            </p:txBody>
          </p:sp>
          <p:sp>
            <p:nvSpPr>
              <p:cNvPr id="46127" name="TextBox 83"/>
              <p:cNvSpPr txBox="1">
                <a:spLocks noChangeArrowheads="1"/>
              </p:cNvSpPr>
              <p:nvPr/>
            </p:nvSpPr>
            <p:spPr bwMode="auto">
              <a:xfrm>
                <a:off x="5328230" y="3931189"/>
                <a:ext cx="269676" cy="276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000000"/>
                    </a:solidFill>
                    <a:ea typeface="Geneva"/>
                    <a:cs typeface="Geneva"/>
                  </a:rPr>
                  <a:t>0</a:t>
                </a:r>
              </a:p>
            </p:txBody>
          </p:sp>
          <p:sp>
            <p:nvSpPr>
              <p:cNvPr id="46128" name="TextBox 84"/>
              <p:cNvSpPr txBox="1">
                <a:spLocks noChangeArrowheads="1"/>
              </p:cNvSpPr>
              <p:nvPr/>
            </p:nvSpPr>
            <p:spPr bwMode="auto">
              <a:xfrm>
                <a:off x="5574721" y="3931189"/>
                <a:ext cx="354651" cy="276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000000"/>
                    </a:solidFill>
                    <a:ea typeface="Geneva"/>
                    <a:cs typeface="Geneva"/>
                  </a:rPr>
                  <a:t>12</a:t>
                </a:r>
              </a:p>
            </p:txBody>
          </p:sp>
          <p:sp>
            <p:nvSpPr>
              <p:cNvPr id="46129" name="TextBox 85"/>
              <p:cNvSpPr txBox="1">
                <a:spLocks noChangeArrowheads="1"/>
              </p:cNvSpPr>
              <p:nvPr/>
            </p:nvSpPr>
            <p:spPr bwMode="auto">
              <a:xfrm>
                <a:off x="5849410" y="3931189"/>
                <a:ext cx="354651" cy="276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000000"/>
                    </a:solidFill>
                    <a:ea typeface="Geneva"/>
                    <a:cs typeface="Geneva"/>
                  </a:rPr>
                  <a:t>24</a:t>
                </a:r>
              </a:p>
            </p:txBody>
          </p:sp>
          <p:sp>
            <p:nvSpPr>
              <p:cNvPr id="46130" name="TextBox 86"/>
              <p:cNvSpPr txBox="1">
                <a:spLocks noChangeArrowheads="1"/>
              </p:cNvSpPr>
              <p:nvPr/>
            </p:nvSpPr>
            <p:spPr bwMode="auto">
              <a:xfrm>
                <a:off x="6133626" y="3932775"/>
                <a:ext cx="354651" cy="276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000000"/>
                    </a:solidFill>
                    <a:ea typeface="Geneva"/>
                    <a:cs typeface="Geneva"/>
                  </a:rPr>
                  <a:t>36</a:t>
                </a:r>
              </a:p>
            </p:txBody>
          </p:sp>
          <p:sp>
            <p:nvSpPr>
              <p:cNvPr id="46131" name="TextBox 87"/>
              <p:cNvSpPr txBox="1">
                <a:spLocks noChangeArrowheads="1"/>
              </p:cNvSpPr>
              <p:nvPr/>
            </p:nvSpPr>
            <p:spPr bwMode="auto">
              <a:xfrm>
                <a:off x="6412285" y="3932775"/>
                <a:ext cx="354651" cy="276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000000"/>
                    </a:solidFill>
                    <a:ea typeface="Geneva"/>
                    <a:cs typeface="Geneva"/>
                  </a:rPr>
                  <a:t>48</a:t>
                </a:r>
              </a:p>
            </p:txBody>
          </p:sp>
          <p:sp>
            <p:nvSpPr>
              <p:cNvPr id="46132" name="TextBox 88"/>
              <p:cNvSpPr txBox="1">
                <a:spLocks noChangeArrowheads="1"/>
              </p:cNvSpPr>
              <p:nvPr/>
            </p:nvSpPr>
            <p:spPr bwMode="auto">
              <a:xfrm>
                <a:off x="6696500" y="3932775"/>
                <a:ext cx="354651" cy="276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000000"/>
                    </a:solidFill>
                    <a:ea typeface="Geneva"/>
                    <a:cs typeface="Geneva"/>
                  </a:rPr>
                  <a:t>60</a:t>
                </a:r>
              </a:p>
            </p:txBody>
          </p:sp>
          <p:sp>
            <p:nvSpPr>
              <p:cNvPr id="46133" name="TextBox 89"/>
              <p:cNvSpPr txBox="1">
                <a:spLocks noChangeArrowheads="1"/>
              </p:cNvSpPr>
              <p:nvPr/>
            </p:nvSpPr>
            <p:spPr bwMode="auto">
              <a:xfrm>
                <a:off x="6976746" y="3932775"/>
                <a:ext cx="354651" cy="276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000000"/>
                    </a:solidFill>
                    <a:ea typeface="Geneva"/>
                    <a:cs typeface="Geneva"/>
                  </a:rPr>
                  <a:t>72</a:t>
                </a:r>
              </a:p>
            </p:txBody>
          </p:sp>
          <p:sp>
            <p:nvSpPr>
              <p:cNvPr id="46134" name="TextBox 90"/>
              <p:cNvSpPr txBox="1">
                <a:spLocks noChangeArrowheads="1"/>
              </p:cNvSpPr>
              <p:nvPr/>
            </p:nvSpPr>
            <p:spPr bwMode="auto">
              <a:xfrm>
                <a:off x="7251434" y="3932775"/>
                <a:ext cx="354651" cy="276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000000"/>
                    </a:solidFill>
                    <a:ea typeface="Geneva"/>
                    <a:cs typeface="Geneva"/>
                  </a:rPr>
                  <a:t>84</a:t>
                </a:r>
              </a:p>
            </p:txBody>
          </p:sp>
          <p:sp>
            <p:nvSpPr>
              <p:cNvPr id="46135" name="TextBox 91"/>
              <p:cNvSpPr txBox="1">
                <a:spLocks noChangeArrowheads="1"/>
              </p:cNvSpPr>
              <p:nvPr/>
            </p:nvSpPr>
            <p:spPr bwMode="auto">
              <a:xfrm>
                <a:off x="7538826" y="3932775"/>
                <a:ext cx="354651" cy="276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000000"/>
                    </a:solidFill>
                    <a:ea typeface="Geneva"/>
                    <a:cs typeface="Geneva"/>
                  </a:rPr>
                  <a:t>96</a:t>
                </a:r>
              </a:p>
            </p:txBody>
          </p:sp>
          <p:sp>
            <p:nvSpPr>
              <p:cNvPr id="46136" name="TextBox 92"/>
              <p:cNvSpPr txBox="1">
                <a:spLocks noChangeArrowheads="1"/>
              </p:cNvSpPr>
              <p:nvPr/>
            </p:nvSpPr>
            <p:spPr bwMode="auto">
              <a:xfrm>
                <a:off x="7785317" y="3932775"/>
                <a:ext cx="439626" cy="276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000000"/>
                    </a:solidFill>
                    <a:ea typeface="Geneva"/>
                    <a:cs typeface="Geneva"/>
                  </a:rPr>
                  <a:t>108</a:t>
                </a:r>
              </a:p>
            </p:txBody>
          </p:sp>
          <p:sp>
            <p:nvSpPr>
              <p:cNvPr id="46137" name="TextBox 93"/>
              <p:cNvSpPr txBox="1">
                <a:spLocks noChangeArrowheads="1"/>
              </p:cNvSpPr>
              <p:nvPr/>
            </p:nvSpPr>
            <p:spPr bwMode="auto">
              <a:xfrm>
                <a:off x="8064769" y="3932775"/>
                <a:ext cx="439626" cy="276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000000"/>
                    </a:solidFill>
                    <a:ea typeface="Geneva"/>
                    <a:cs typeface="Geneva"/>
                  </a:rPr>
                  <a:t>120</a:t>
                </a:r>
              </a:p>
            </p:txBody>
          </p:sp>
          <p:sp>
            <p:nvSpPr>
              <p:cNvPr id="46138" name="TextBox 94"/>
              <p:cNvSpPr txBox="1">
                <a:spLocks noChangeArrowheads="1"/>
              </p:cNvSpPr>
              <p:nvPr/>
            </p:nvSpPr>
            <p:spPr bwMode="auto">
              <a:xfrm>
                <a:off x="8344222" y="3932775"/>
                <a:ext cx="439626" cy="276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000000"/>
                    </a:solidFill>
                    <a:ea typeface="Geneva"/>
                    <a:cs typeface="Geneva"/>
                  </a:rPr>
                  <a:t>132</a:t>
                </a:r>
              </a:p>
            </p:txBody>
          </p:sp>
          <p:sp>
            <p:nvSpPr>
              <p:cNvPr id="46139" name="TextBox 95"/>
              <p:cNvSpPr txBox="1">
                <a:spLocks noChangeArrowheads="1"/>
              </p:cNvSpPr>
              <p:nvPr/>
            </p:nvSpPr>
            <p:spPr bwMode="auto">
              <a:xfrm>
                <a:off x="6635574" y="4127919"/>
                <a:ext cx="1109908" cy="3078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srgbClr val="000000"/>
                    </a:solidFill>
                    <a:ea typeface="Geneva"/>
                    <a:cs typeface="Geneva"/>
                  </a:rPr>
                  <a:t>Weeks</a:t>
                </a:r>
                <a:endParaRPr lang="en-US" sz="900" dirty="0" smtClean="0">
                  <a:solidFill>
                    <a:srgbClr val="000000"/>
                  </a:solidFill>
                  <a:ea typeface="Geneva"/>
                  <a:cs typeface="Geneva"/>
                </a:endParaRPr>
              </a:p>
            </p:txBody>
          </p:sp>
          <p:sp>
            <p:nvSpPr>
              <p:cNvPr id="46140" name="TextBox 104"/>
              <p:cNvSpPr txBox="1">
                <a:spLocks noChangeArrowheads="1"/>
              </p:cNvSpPr>
              <p:nvPr/>
            </p:nvSpPr>
            <p:spPr bwMode="auto">
              <a:xfrm>
                <a:off x="4925027" y="2012756"/>
                <a:ext cx="354650" cy="276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000000"/>
                    </a:solidFill>
                    <a:ea typeface="Geneva"/>
                    <a:cs typeface="Geneva"/>
                  </a:rPr>
                  <a:t>30</a:t>
                </a:r>
              </a:p>
            </p:txBody>
          </p:sp>
          <p:sp>
            <p:nvSpPr>
              <p:cNvPr id="46141" name="TextBox 105"/>
              <p:cNvSpPr txBox="1">
                <a:spLocks noChangeArrowheads="1"/>
              </p:cNvSpPr>
              <p:nvPr/>
            </p:nvSpPr>
            <p:spPr bwMode="auto">
              <a:xfrm>
                <a:off x="4925027" y="2591936"/>
                <a:ext cx="354650" cy="276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000000"/>
                    </a:solidFill>
                    <a:ea typeface="Geneva"/>
                    <a:cs typeface="Geneva"/>
                  </a:rPr>
                  <a:t>20</a:t>
                </a:r>
              </a:p>
            </p:txBody>
          </p:sp>
          <p:sp>
            <p:nvSpPr>
              <p:cNvPr id="46142" name="TextBox 106"/>
              <p:cNvSpPr txBox="1">
                <a:spLocks noChangeArrowheads="1"/>
              </p:cNvSpPr>
              <p:nvPr/>
            </p:nvSpPr>
            <p:spPr bwMode="auto">
              <a:xfrm>
                <a:off x="5010001" y="3731253"/>
                <a:ext cx="269676" cy="276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000000"/>
                    </a:solidFill>
                    <a:ea typeface="Geneva"/>
                    <a:cs typeface="Geneva"/>
                  </a:rPr>
                  <a:t>0</a:t>
                </a:r>
              </a:p>
            </p:txBody>
          </p:sp>
          <p:sp>
            <p:nvSpPr>
              <p:cNvPr id="46143" name="TextBox 108"/>
              <p:cNvSpPr txBox="1">
                <a:spLocks noChangeArrowheads="1"/>
              </p:cNvSpPr>
              <p:nvPr/>
            </p:nvSpPr>
            <p:spPr bwMode="auto">
              <a:xfrm>
                <a:off x="4925027" y="3163181"/>
                <a:ext cx="354650" cy="276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000000"/>
                    </a:solidFill>
                    <a:ea typeface="Geneva"/>
                    <a:cs typeface="Geneva"/>
                  </a:rPr>
                  <a:t>10</a:t>
                </a:r>
              </a:p>
            </p:txBody>
          </p:sp>
          <p:grpSp>
            <p:nvGrpSpPr>
              <p:cNvPr id="10" name="Group 71"/>
              <p:cNvGrpSpPr>
                <a:grpSpLocks/>
              </p:cNvGrpSpPr>
              <p:nvPr/>
            </p:nvGrpSpPr>
            <p:grpSpPr bwMode="auto">
              <a:xfrm>
                <a:off x="5262095" y="1566689"/>
                <a:ext cx="3439803" cy="2374001"/>
                <a:chOff x="2013515" y="1321868"/>
                <a:chExt cx="5441385" cy="3385050"/>
              </a:xfrm>
            </p:grpSpPr>
            <p:cxnSp>
              <p:nvCxnSpPr>
                <p:cNvPr id="46151" name="Straight Connector 4"/>
                <p:cNvCxnSpPr>
                  <a:cxnSpLocks noChangeShapeType="1"/>
                </p:cNvCxnSpPr>
                <p:nvPr/>
              </p:nvCxnSpPr>
              <p:spPr bwMode="auto">
                <a:xfrm>
                  <a:off x="2090738" y="1321868"/>
                  <a:ext cx="0" cy="331029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46152" name="Straight Connector 5"/>
                <p:cNvCxnSpPr>
                  <a:cxnSpLocks noChangeShapeType="1"/>
                </p:cNvCxnSpPr>
                <p:nvPr/>
              </p:nvCxnSpPr>
              <p:spPr bwMode="auto">
                <a:xfrm flipH="1">
                  <a:off x="2089150" y="4623534"/>
                  <a:ext cx="536575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46153" name="Straight Connector 6"/>
                <p:cNvCxnSpPr>
                  <a:cxnSpLocks noChangeShapeType="1"/>
                </p:cNvCxnSpPr>
                <p:nvPr/>
              </p:nvCxnSpPr>
              <p:spPr bwMode="auto">
                <a:xfrm>
                  <a:off x="2013515" y="1327884"/>
                  <a:ext cx="792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46154" name="Straight Connector 7"/>
                <p:cNvCxnSpPr>
                  <a:cxnSpLocks noChangeShapeType="1"/>
                </p:cNvCxnSpPr>
                <p:nvPr/>
              </p:nvCxnSpPr>
              <p:spPr bwMode="auto">
                <a:xfrm>
                  <a:off x="2013515" y="2137509"/>
                  <a:ext cx="792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46155" name="Straight Connector 9"/>
                <p:cNvCxnSpPr>
                  <a:cxnSpLocks noChangeShapeType="1"/>
                </p:cNvCxnSpPr>
                <p:nvPr/>
              </p:nvCxnSpPr>
              <p:spPr bwMode="auto">
                <a:xfrm>
                  <a:off x="2013515" y="2951896"/>
                  <a:ext cx="792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46156" name="Straight Connector 12"/>
                <p:cNvCxnSpPr>
                  <a:cxnSpLocks noChangeShapeType="1"/>
                </p:cNvCxnSpPr>
                <p:nvPr/>
              </p:nvCxnSpPr>
              <p:spPr bwMode="auto">
                <a:xfrm>
                  <a:off x="2013515" y="4579084"/>
                  <a:ext cx="792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46157" name="Straight Connector 13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2295612" y="4667318"/>
                  <a:ext cx="792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46158" name="Straight Connector 14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2738525" y="4662555"/>
                  <a:ext cx="792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46159" name="Straight Connector 15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3184612" y="4667318"/>
                  <a:ext cx="792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46160" name="Straight Connector 16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3630699" y="4667318"/>
                  <a:ext cx="792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46161" name="Straight Connector 17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4072024" y="4667318"/>
                  <a:ext cx="792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46162" name="Straight Connector 18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4514937" y="4667318"/>
                  <a:ext cx="792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46163" name="Straight Connector 19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4956262" y="4667318"/>
                  <a:ext cx="792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46164" name="Straight Connector 20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5399174" y="4667318"/>
                  <a:ext cx="792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46165" name="Straight Connector 21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5848437" y="4667318"/>
                  <a:ext cx="792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46166" name="Straight Connector 22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6283412" y="4667318"/>
                  <a:ext cx="792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46167" name="Straight Connector 23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6732674" y="4667318"/>
                  <a:ext cx="792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46168" name="Straight Connector 24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7175587" y="4667318"/>
                  <a:ext cx="792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46169" name="Straight Connector 62"/>
                <p:cNvCxnSpPr>
                  <a:cxnSpLocks noChangeShapeType="1"/>
                </p:cNvCxnSpPr>
                <p:nvPr/>
              </p:nvCxnSpPr>
              <p:spPr bwMode="auto">
                <a:xfrm>
                  <a:off x="2013515" y="3767871"/>
                  <a:ext cx="792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grpSp>
            <p:nvGrpSpPr>
              <p:cNvPr id="11" name="Group 73"/>
              <p:cNvGrpSpPr>
                <a:grpSpLocks/>
              </p:cNvGrpSpPr>
              <p:nvPr/>
            </p:nvGrpSpPr>
            <p:grpSpPr bwMode="auto">
              <a:xfrm>
                <a:off x="5463788" y="2939645"/>
                <a:ext cx="3084584" cy="900829"/>
                <a:chOff x="2332038" y="3279775"/>
                <a:chExt cx="4879975" cy="1284288"/>
              </a:xfrm>
            </p:grpSpPr>
            <p:sp>
              <p:nvSpPr>
                <p:cNvPr id="119" name="Freeform 118"/>
                <p:cNvSpPr>
                  <a:spLocks/>
                </p:cNvSpPr>
                <p:nvPr/>
              </p:nvSpPr>
              <p:spPr bwMode="auto">
                <a:xfrm>
                  <a:off x="5023061" y="3278922"/>
                  <a:ext cx="2192345" cy="351292"/>
                </a:xfrm>
                <a:custGeom>
                  <a:avLst/>
                  <a:gdLst>
                    <a:gd name="T0" fmla="*/ 2192983 w 2189635"/>
                    <a:gd name="T1" fmla="*/ 4979 h 349483"/>
                    <a:gd name="T2" fmla="*/ 842180 w 2189635"/>
                    <a:gd name="T3" fmla="*/ 0 h 349483"/>
                    <a:gd name="T4" fmla="*/ 847109 w 2189635"/>
                    <a:gd name="T5" fmla="*/ 64737 h 349483"/>
                    <a:gd name="T6" fmla="*/ 640053 w 2189635"/>
                    <a:gd name="T7" fmla="*/ 64737 h 349483"/>
                    <a:gd name="T8" fmla="*/ 644982 w 2189635"/>
                    <a:gd name="T9" fmla="*/ 169311 h 349483"/>
                    <a:gd name="T10" fmla="*/ 468342 w 2189635"/>
                    <a:gd name="T11" fmla="*/ 172595 h 349483"/>
                    <a:gd name="T12" fmla="*/ 472433 w 2189635"/>
                    <a:gd name="T13" fmla="*/ 214130 h 349483"/>
                    <a:gd name="T14" fmla="*/ 413273 w 2189635"/>
                    <a:gd name="T15" fmla="*/ 214130 h 349483"/>
                    <a:gd name="T16" fmla="*/ 418205 w 2189635"/>
                    <a:gd name="T17" fmla="*/ 263927 h 349483"/>
                    <a:gd name="T18" fmla="*/ 359046 w 2189635"/>
                    <a:gd name="T19" fmla="*/ 263927 h 349483"/>
                    <a:gd name="T20" fmla="*/ 359046 w 2189635"/>
                    <a:gd name="T21" fmla="*/ 263927 h 349483"/>
                    <a:gd name="T22" fmla="*/ 359046 w 2189635"/>
                    <a:gd name="T23" fmla="*/ 263927 h 349483"/>
                    <a:gd name="T24" fmla="*/ 359046 w 2189635"/>
                    <a:gd name="T25" fmla="*/ 308744 h 349483"/>
                    <a:gd name="T26" fmla="*/ 206217 w 2189635"/>
                    <a:gd name="T27" fmla="*/ 308744 h 349483"/>
                    <a:gd name="T28" fmla="*/ 206217 w 2189635"/>
                    <a:gd name="T29" fmla="*/ 308744 h 349483"/>
                    <a:gd name="T30" fmla="*/ 206217 w 2189635"/>
                    <a:gd name="T31" fmla="*/ 308744 h 349483"/>
                    <a:gd name="T32" fmla="*/ 206217 w 2189635"/>
                    <a:gd name="T33" fmla="*/ 308744 h 349483"/>
                    <a:gd name="T34" fmla="*/ 211146 w 2189635"/>
                    <a:gd name="T35" fmla="*/ 353563 h 349483"/>
                    <a:gd name="T36" fmla="*/ 0 w 2189635"/>
                    <a:gd name="T37" fmla="*/ 347736 h 34948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189635"/>
                    <a:gd name="T58" fmla="*/ 0 h 349483"/>
                    <a:gd name="T59" fmla="*/ 2189635 w 2189635"/>
                    <a:gd name="T60" fmla="*/ 349483 h 34948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189635" h="349483">
                      <a:moveTo>
                        <a:pt x="2189635" y="4922"/>
                      </a:moveTo>
                      <a:lnTo>
                        <a:pt x="840894" y="0"/>
                      </a:lnTo>
                      <a:lnTo>
                        <a:pt x="845816" y="63990"/>
                      </a:lnTo>
                      <a:lnTo>
                        <a:pt x="639075" y="63990"/>
                      </a:lnTo>
                      <a:lnTo>
                        <a:pt x="643997" y="167358"/>
                      </a:lnTo>
                      <a:lnTo>
                        <a:pt x="467628" y="170603"/>
                      </a:lnTo>
                      <a:lnTo>
                        <a:pt x="471712" y="211659"/>
                      </a:lnTo>
                      <a:lnTo>
                        <a:pt x="412643" y="211659"/>
                      </a:lnTo>
                      <a:lnTo>
                        <a:pt x="417566" y="260882"/>
                      </a:lnTo>
                      <a:lnTo>
                        <a:pt x="358497" y="260882"/>
                      </a:lnTo>
                      <a:lnTo>
                        <a:pt x="358497" y="305182"/>
                      </a:lnTo>
                      <a:lnTo>
                        <a:pt x="205902" y="305182"/>
                      </a:lnTo>
                      <a:lnTo>
                        <a:pt x="210824" y="349483"/>
                      </a:lnTo>
                      <a:cubicBezTo>
                        <a:pt x="141910" y="346202"/>
                        <a:pt x="31054" y="342641"/>
                        <a:pt x="0" y="343723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1AB7EA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0" name="Freeform 2"/>
                <p:cNvSpPr>
                  <a:spLocks/>
                </p:cNvSpPr>
                <p:nvPr/>
              </p:nvSpPr>
              <p:spPr bwMode="auto">
                <a:xfrm>
                  <a:off x="2333196" y="4002375"/>
                  <a:ext cx="1383292" cy="561721"/>
                </a:xfrm>
                <a:custGeom>
                  <a:avLst/>
                  <a:gdLst>
                    <a:gd name="T0" fmla="*/ 0 w 1384310"/>
                    <a:gd name="T1" fmla="*/ 562244 h 559462"/>
                    <a:gd name="T2" fmla="*/ 155171 w 1384310"/>
                    <a:gd name="T3" fmla="*/ 562244 h 559462"/>
                    <a:gd name="T4" fmla="*/ 155171 w 1384310"/>
                    <a:gd name="T5" fmla="*/ 562244 h 559462"/>
                    <a:gd name="T6" fmla="*/ 155171 w 1384310"/>
                    <a:gd name="T7" fmla="*/ 562244 h 559462"/>
                    <a:gd name="T8" fmla="*/ 155171 w 1384310"/>
                    <a:gd name="T9" fmla="*/ 562244 h 559462"/>
                    <a:gd name="T10" fmla="*/ 155171 w 1384310"/>
                    <a:gd name="T11" fmla="*/ 562244 h 559462"/>
                    <a:gd name="T12" fmla="*/ 155171 w 1384310"/>
                    <a:gd name="T13" fmla="*/ 562244 h 559462"/>
                    <a:gd name="T14" fmla="*/ 151996 w 1384310"/>
                    <a:gd name="T15" fmla="*/ 539435 h 559462"/>
                    <a:gd name="T16" fmla="*/ 445094 w 1384310"/>
                    <a:gd name="T17" fmla="*/ 533516 h 559462"/>
                    <a:gd name="T18" fmla="*/ 441010 w 1384310"/>
                    <a:gd name="T19" fmla="*/ 488372 h 559462"/>
                    <a:gd name="T20" fmla="*/ 460060 w 1384310"/>
                    <a:gd name="T21" fmla="*/ 488372 h 559462"/>
                    <a:gd name="T22" fmla="*/ 453261 w 1384310"/>
                    <a:gd name="T23" fmla="*/ 435021 h 559462"/>
                    <a:gd name="T24" fmla="*/ 469136 w 1384310"/>
                    <a:gd name="T25" fmla="*/ 441401 h 559462"/>
                    <a:gd name="T26" fmla="*/ 465961 w 1384310"/>
                    <a:gd name="T27" fmla="*/ 415875 h 559462"/>
                    <a:gd name="T28" fmla="*/ 565779 w 1384310"/>
                    <a:gd name="T29" fmla="*/ 411771 h 559462"/>
                    <a:gd name="T30" fmla="*/ 566688 w 1384310"/>
                    <a:gd name="T31" fmla="*/ 393067 h 559462"/>
                    <a:gd name="T32" fmla="*/ 718683 w 1384310"/>
                    <a:gd name="T33" fmla="*/ 398085 h 559462"/>
                    <a:gd name="T34" fmla="*/ 718683 w 1384310"/>
                    <a:gd name="T35" fmla="*/ 398085 h 559462"/>
                    <a:gd name="T36" fmla="*/ 715059 w 1384310"/>
                    <a:gd name="T37" fmla="*/ 373912 h 559462"/>
                    <a:gd name="T38" fmla="*/ 816684 w 1384310"/>
                    <a:gd name="T39" fmla="*/ 373460 h 559462"/>
                    <a:gd name="T40" fmla="*/ 807159 w 1384310"/>
                    <a:gd name="T41" fmla="*/ 349288 h 559462"/>
                    <a:gd name="T42" fmla="*/ 898351 w 1384310"/>
                    <a:gd name="T43" fmla="*/ 344734 h 559462"/>
                    <a:gd name="T44" fmla="*/ 892910 w 1384310"/>
                    <a:gd name="T45" fmla="*/ 248506 h 559462"/>
                    <a:gd name="T46" fmla="*/ 896085 w 1384310"/>
                    <a:gd name="T47" fmla="*/ 232552 h 559462"/>
                    <a:gd name="T48" fmla="*/ 889738 w 1384310"/>
                    <a:gd name="T49" fmla="*/ 216597 h 559462"/>
                    <a:gd name="T50" fmla="*/ 938278 w 1384310"/>
                    <a:gd name="T51" fmla="*/ 213868 h 559462"/>
                    <a:gd name="T52" fmla="*/ 935103 w 1384310"/>
                    <a:gd name="T53" fmla="*/ 164159 h 559462"/>
                    <a:gd name="T54" fmla="*/ 975938 w 1384310"/>
                    <a:gd name="T55" fmla="*/ 168263 h 559462"/>
                    <a:gd name="T56" fmla="*/ 975938 w 1384310"/>
                    <a:gd name="T57" fmla="*/ 168263 h 559462"/>
                    <a:gd name="T58" fmla="*/ 969588 w 1384310"/>
                    <a:gd name="T59" fmla="*/ 137709 h 559462"/>
                    <a:gd name="T60" fmla="*/ 1090273 w 1384310"/>
                    <a:gd name="T61" fmla="*/ 138170 h 559462"/>
                    <a:gd name="T62" fmla="*/ 1093448 w 1384310"/>
                    <a:gd name="T63" fmla="*/ 113085 h 559462"/>
                    <a:gd name="T64" fmla="*/ 1335728 w 1384310"/>
                    <a:gd name="T65" fmla="*/ 115824 h 559462"/>
                    <a:gd name="T66" fmla="*/ 1336636 w 1384310"/>
                    <a:gd name="T67" fmla="*/ 59744 h 559462"/>
                    <a:gd name="T68" fmla="*/ 1336636 w 1384310"/>
                    <a:gd name="T69" fmla="*/ 85270 h 559462"/>
                    <a:gd name="T70" fmla="*/ 1347529 w 1384310"/>
                    <a:gd name="T71" fmla="*/ 32831 h 559462"/>
                    <a:gd name="T72" fmla="*/ 1347529 w 1384310"/>
                    <a:gd name="T73" fmla="*/ 32831 h 559462"/>
                    <a:gd name="T74" fmla="*/ 1384280 w 1384310"/>
                    <a:gd name="T75" fmla="*/ 36936 h 559462"/>
                    <a:gd name="T76" fmla="*/ 1384280 w 1384310"/>
                    <a:gd name="T77" fmla="*/ 36936 h 559462"/>
                    <a:gd name="T78" fmla="*/ 1384280 w 1384310"/>
                    <a:gd name="T79" fmla="*/ 36936 h 559462"/>
                    <a:gd name="T80" fmla="*/ 1367946 w 1384310"/>
                    <a:gd name="T81" fmla="*/ 0 h 55946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384310"/>
                    <a:gd name="T124" fmla="*/ 0 h 559462"/>
                    <a:gd name="T125" fmla="*/ 1384310 w 1384310"/>
                    <a:gd name="T126" fmla="*/ 559462 h 55946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384310" h="559462">
                      <a:moveTo>
                        <a:pt x="0" y="559462"/>
                      </a:moveTo>
                      <a:lnTo>
                        <a:pt x="155174" y="559462"/>
                      </a:lnTo>
                      <a:lnTo>
                        <a:pt x="151999" y="536767"/>
                      </a:lnTo>
                      <a:lnTo>
                        <a:pt x="445103" y="530876"/>
                      </a:lnTo>
                      <a:cubicBezTo>
                        <a:pt x="443742" y="515903"/>
                        <a:pt x="438525" y="493443"/>
                        <a:pt x="441019" y="485956"/>
                      </a:cubicBezTo>
                      <a:cubicBezTo>
                        <a:pt x="443513" y="478469"/>
                        <a:pt x="453719" y="485956"/>
                        <a:pt x="460069" y="485956"/>
                      </a:cubicBezTo>
                      <a:cubicBezTo>
                        <a:pt x="464153" y="468260"/>
                        <a:pt x="451757" y="440658"/>
                        <a:pt x="453270" y="432868"/>
                      </a:cubicBezTo>
                      <a:cubicBezTo>
                        <a:pt x="454783" y="425078"/>
                        <a:pt x="463853" y="437101"/>
                        <a:pt x="469145" y="439218"/>
                      </a:cubicBezTo>
                      <a:cubicBezTo>
                        <a:pt x="468087" y="430751"/>
                        <a:pt x="449862" y="418732"/>
                        <a:pt x="465970" y="413818"/>
                      </a:cubicBezTo>
                      <a:cubicBezTo>
                        <a:pt x="482078" y="408904"/>
                        <a:pt x="532517" y="411096"/>
                        <a:pt x="565791" y="409735"/>
                      </a:cubicBezTo>
                      <a:lnTo>
                        <a:pt x="566700" y="391123"/>
                      </a:lnTo>
                      <a:lnTo>
                        <a:pt x="718698" y="396115"/>
                      </a:lnTo>
                      <a:lnTo>
                        <a:pt x="715074" y="372062"/>
                      </a:lnTo>
                      <a:lnTo>
                        <a:pt x="816702" y="371613"/>
                      </a:lnTo>
                      <a:lnTo>
                        <a:pt x="807177" y="347560"/>
                      </a:lnTo>
                      <a:lnTo>
                        <a:pt x="898372" y="343028"/>
                      </a:lnTo>
                      <a:lnTo>
                        <a:pt x="892931" y="247276"/>
                      </a:lnTo>
                      <a:cubicBezTo>
                        <a:pt x="893989" y="241984"/>
                        <a:pt x="896635" y="236693"/>
                        <a:pt x="896106" y="231401"/>
                      </a:cubicBezTo>
                      <a:cubicBezTo>
                        <a:pt x="895577" y="226109"/>
                        <a:pt x="882724" y="218624"/>
                        <a:pt x="889756" y="215526"/>
                      </a:cubicBezTo>
                      <a:cubicBezTo>
                        <a:pt x="896788" y="212428"/>
                        <a:pt x="926351" y="211599"/>
                        <a:pt x="938299" y="212810"/>
                      </a:cubicBezTo>
                      <a:lnTo>
                        <a:pt x="935124" y="163347"/>
                      </a:lnTo>
                      <a:lnTo>
                        <a:pt x="975959" y="167430"/>
                      </a:lnTo>
                      <a:lnTo>
                        <a:pt x="969609" y="137027"/>
                      </a:lnTo>
                      <a:lnTo>
                        <a:pt x="1090297" y="137487"/>
                      </a:lnTo>
                      <a:lnTo>
                        <a:pt x="1093472" y="112525"/>
                      </a:lnTo>
                      <a:lnTo>
                        <a:pt x="1335758" y="115251"/>
                      </a:lnTo>
                      <a:cubicBezTo>
                        <a:pt x="1339236" y="105117"/>
                        <a:pt x="1336515" y="64515"/>
                        <a:pt x="1336666" y="59448"/>
                      </a:cubicBezTo>
                      <a:cubicBezTo>
                        <a:pt x="1336817" y="54381"/>
                        <a:pt x="1334851" y="89311"/>
                        <a:pt x="1336666" y="84848"/>
                      </a:cubicBezTo>
                      <a:cubicBezTo>
                        <a:pt x="1338481" y="80385"/>
                        <a:pt x="1343928" y="50062"/>
                        <a:pt x="1347559" y="32669"/>
                      </a:cubicBezTo>
                      <a:lnTo>
                        <a:pt x="1384310" y="36753"/>
                      </a:lnTo>
                      <a:lnTo>
                        <a:pt x="1367976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1AB7EA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1" name="Freeform 3"/>
                <p:cNvSpPr>
                  <a:spLocks/>
                </p:cNvSpPr>
                <p:nvPr/>
              </p:nvSpPr>
              <p:spPr bwMode="auto">
                <a:xfrm>
                  <a:off x="3707189" y="3619780"/>
                  <a:ext cx="1313548" cy="393030"/>
                </a:xfrm>
                <a:custGeom>
                  <a:avLst/>
                  <a:gdLst>
                    <a:gd name="T0" fmla="*/ 0 w 1314450"/>
                    <a:gd name="T1" fmla="*/ 390525 h 390525"/>
                    <a:gd name="T2" fmla="*/ 88900 w 1314450"/>
                    <a:gd name="T3" fmla="*/ 390525 h 390525"/>
                    <a:gd name="T4" fmla="*/ 82550 w 1314450"/>
                    <a:gd name="T5" fmla="*/ 358775 h 390525"/>
                    <a:gd name="T6" fmla="*/ 149225 w 1314450"/>
                    <a:gd name="T7" fmla="*/ 368300 h 390525"/>
                    <a:gd name="T8" fmla="*/ 152400 w 1314450"/>
                    <a:gd name="T9" fmla="*/ 333375 h 390525"/>
                    <a:gd name="T10" fmla="*/ 368300 w 1314450"/>
                    <a:gd name="T11" fmla="*/ 342900 h 390525"/>
                    <a:gd name="T12" fmla="*/ 368300 w 1314450"/>
                    <a:gd name="T13" fmla="*/ 307975 h 390525"/>
                    <a:gd name="T14" fmla="*/ 409575 w 1314450"/>
                    <a:gd name="T15" fmla="*/ 307975 h 390525"/>
                    <a:gd name="T16" fmla="*/ 406400 w 1314450"/>
                    <a:gd name="T17" fmla="*/ 276225 h 390525"/>
                    <a:gd name="T18" fmla="*/ 447675 w 1314450"/>
                    <a:gd name="T19" fmla="*/ 279400 h 390525"/>
                    <a:gd name="T20" fmla="*/ 450850 w 1314450"/>
                    <a:gd name="T21" fmla="*/ 244475 h 390525"/>
                    <a:gd name="T22" fmla="*/ 635000 w 1314450"/>
                    <a:gd name="T23" fmla="*/ 250825 h 390525"/>
                    <a:gd name="T24" fmla="*/ 635000 w 1314450"/>
                    <a:gd name="T25" fmla="*/ 222250 h 390525"/>
                    <a:gd name="T26" fmla="*/ 822325 w 1314450"/>
                    <a:gd name="T27" fmla="*/ 222250 h 390525"/>
                    <a:gd name="T28" fmla="*/ 815975 w 1314450"/>
                    <a:gd name="T29" fmla="*/ 193675 h 390525"/>
                    <a:gd name="T30" fmla="*/ 850900 w 1314450"/>
                    <a:gd name="T31" fmla="*/ 193675 h 390525"/>
                    <a:gd name="T32" fmla="*/ 850900 w 1314450"/>
                    <a:gd name="T33" fmla="*/ 161925 h 390525"/>
                    <a:gd name="T34" fmla="*/ 850900 w 1314450"/>
                    <a:gd name="T35" fmla="*/ 161925 h 390525"/>
                    <a:gd name="T36" fmla="*/ 850900 w 1314450"/>
                    <a:gd name="T37" fmla="*/ 161925 h 390525"/>
                    <a:gd name="T38" fmla="*/ 863600 w 1314450"/>
                    <a:gd name="T39" fmla="*/ 133350 h 390525"/>
                    <a:gd name="T40" fmla="*/ 863600 w 1314450"/>
                    <a:gd name="T41" fmla="*/ 133350 h 390525"/>
                    <a:gd name="T42" fmla="*/ 863600 w 1314450"/>
                    <a:gd name="T43" fmla="*/ 133350 h 390525"/>
                    <a:gd name="T44" fmla="*/ 863600 w 1314450"/>
                    <a:gd name="T45" fmla="*/ 133350 h 390525"/>
                    <a:gd name="T46" fmla="*/ 863600 w 1314450"/>
                    <a:gd name="T47" fmla="*/ 133350 h 390525"/>
                    <a:gd name="T48" fmla="*/ 863600 w 1314450"/>
                    <a:gd name="T49" fmla="*/ 133350 h 390525"/>
                    <a:gd name="T50" fmla="*/ 879475 w 1314450"/>
                    <a:gd name="T51" fmla="*/ 101600 h 390525"/>
                    <a:gd name="T52" fmla="*/ 1266825 w 1314450"/>
                    <a:gd name="T53" fmla="*/ 104775 h 390525"/>
                    <a:gd name="T54" fmla="*/ 1266825 w 1314450"/>
                    <a:gd name="T55" fmla="*/ 69850 h 390525"/>
                    <a:gd name="T56" fmla="*/ 1292225 w 1314450"/>
                    <a:gd name="T57" fmla="*/ 66675 h 390525"/>
                    <a:gd name="T58" fmla="*/ 1295400 w 1314450"/>
                    <a:gd name="T59" fmla="*/ 31750 h 390525"/>
                    <a:gd name="T60" fmla="*/ 1295400 w 1314450"/>
                    <a:gd name="T61" fmla="*/ 31750 h 390525"/>
                    <a:gd name="T62" fmla="*/ 1314450 w 1314450"/>
                    <a:gd name="T63" fmla="*/ 0 h 390525"/>
                    <a:gd name="T64" fmla="*/ 1314450 w 1314450"/>
                    <a:gd name="T65" fmla="*/ 0 h 390525"/>
                    <a:gd name="T66" fmla="*/ 1314450 w 1314450"/>
                    <a:gd name="T67" fmla="*/ 0 h 39052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314450"/>
                    <a:gd name="T103" fmla="*/ 0 h 390525"/>
                    <a:gd name="T104" fmla="*/ 1314450 w 1314450"/>
                    <a:gd name="T105" fmla="*/ 390525 h 39052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314450" h="390525">
                      <a:moveTo>
                        <a:pt x="0" y="390525"/>
                      </a:moveTo>
                      <a:lnTo>
                        <a:pt x="88900" y="390525"/>
                      </a:lnTo>
                      <a:lnTo>
                        <a:pt x="82550" y="358775"/>
                      </a:lnTo>
                      <a:lnTo>
                        <a:pt x="149225" y="368300"/>
                      </a:lnTo>
                      <a:lnTo>
                        <a:pt x="152400" y="333375"/>
                      </a:lnTo>
                      <a:lnTo>
                        <a:pt x="368300" y="342900"/>
                      </a:lnTo>
                      <a:lnTo>
                        <a:pt x="368300" y="307975"/>
                      </a:lnTo>
                      <a:lnTo>
                        <a:pt x="409575" y="307975"/>
                      </a:lnTo>
                      <a:lnTo>
                        <a:pt x="406400" y="276225"/>
                      </a:lnTo>
                      <a:lnTo>
                        <a:pt x="447675" y="279400"/>
                      </a:lnTo>
                      <a:lnTo>
                        <a:pt x="450850" y="244475"/>
                      </a:lnTo>
                      <a:lnTo>
                        <a:pt x="635000" y="250825"/>
                      </a:lnTo>
                      <a:lnTo>
                        <a:pt x="635000" y="222250"/>
                      </a:lnTo>
                      <a:lnTo>
                        <a:pt x="822325" y="222250"/>
                      </a:lnTo>
                      <a:lnTo>
                        <a:pt x="815975" y="193675"/>
                      </a:lnTo>
                      <a:lnTo>
                        <a:pt x="850900" y="193675"/>
                      </a:lnTo>
                      <a:lnTo>
                        <a:pt x="850900" y="161925"/>
                      </a:lnTo>
                      <a:lnTo>
                        <a:pt x="863600" y="133350"/>
                      </a:lnTo>
                      <a:lnTo>
                        <a:pt x="879475" y="101600"/>
                      </a:lnTo>
                      <a:lnTo>
                        <a:pt x="1266825" y="104775"/>
                      </a:lnTo>
                      <a:lnTo>
                        <a:pt x="1266825" y="69850"/>
                      </a:lnTo>
                      <a:lnTo>
                        <a:pt x="1292225" y="66675"/>
                      </a:lnTo>
                      <a:lnTo>
                        <a:pt x="1295400" y="31750"/>
                      </a:lnTo>
                      <a:lnTo>
                        <a:pt x="131445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1AB7EA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kern="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17" name="Freeform 14341"/>
              <p:cNvSpPr>
                <a:spLocks/>
              </p:cNvSpPr>
              <p:nvPr/>
            </p:nvSpPr>
            <p:spPr bwMode="auto">
              <a:xfrm>
                <a:off x="5479216" y="2581638"/>
                <a:ext cx="3069831" cy="1244221"/>
              </a:xfrm>
              <a:custGeom>
                <a:avLst/>
                <a:gdLst>
                  <a:gd name="T0" fmla="*/ 3978275 w 4857750"/>
                  <a:gd name="T1" fmla="*/ 3175 h 1774825"/>
                  <a:gd name="T2" fmla="*/ 3527425 w 4857750"/>
                  <a:gd name="T3" fmla="*/ 88900 h 1774825"/>
                  <a:gd name="T4" fmla="*/ 3489325 w 4857750"/>
                  <a:gd name="T5" fmla="*/ 206375 h 1774825"/>
                  <a:gd name="T6" fmla="*/ 3482975 w 4857750"/>
                  <a:gd name="T7" fmla="*/ 269875 h 1774825"/>
                  <a:gd name="T8" fmla="*/ 3092451 w 4857750"/>
                  <a:gd name="T9" fmla="*/ 311150 h 1774825"/>
                  <a:gd name="T10" fmla="*/ 3079751 w 4857750"/>
                  <a:gd name="T11" fmla="*/ 358775 h 1774825"/>
                  <a:gd name="T12" fmla="*/ 3044825 w 4857750"/>
                  <a:gd name="T13" fmla="*/ 400050 h 1774825"/>
                  <a:gd name="T14" fmla="*/ 2832101 w 4857750"/>
                  <a:gd name="T15" fmla="*/ 438150 h 1774825"/>
                  <a:gd name="T16" fmla="*/ 2635251 w 4857750"/>
                  <a:gd name="T17" fmla="*/ 469900 h 1774825"/>
                  <a:gd name="T18" fmla="*/ 2616201 w 4857750"/>
                  <a:gd name="T19" fmla="*/ 514350 h 1774825"/>
                  <a:gd name="T20" fmla="*/ 2413001 w 4857750"/>
                  <a:gd name="T21" fmla="*/ 539750 h 1774825"/>
                  <a:gd name="T22" fmla="*/ 2390775 w 4857750"/>
                  <a:gd name="T23" fmla="*/ 577850 h 1774825"/>
                  <a:gd name="T24" fmla="*/ 2200275 w 4857750"/>
                  <a:gd name="T25" fmla="*/ 606425 h 1774825"/>
                  <a:gd name="T26" fmla="*/ 2162175 w 4857750"/>
                  <a:gd name="T27" fmla="*/ 688975 h 1774825"/>
                  <a:gd name="T28" fmla="*/ 2012951 w 4857750"/>
                  <a:gd name="T29" fmla="*/ 717550 h 1774825"/>
                  <a:gd name="T30" fmla="*/ 1857376 w 4857750"/>
                  <a:gd name="T31" fmla="*/ 742950 h 1774825"/>
                  <a:gd name="T32" fmla="*/ 1755776 w 4857750"/>
                  <a:gd name="T33" fmla="*/ 765175 h 1774825"/>
                  <a:gd name="T34" fmla="*/ 1730376 w 4857750"/>
                  <a:gd name="T35" fmla="*/ 822325 h 1774825"/>
                  <a:gd name="T36" fmla="*/ 1717676 w 4857750"/>
                  <a:gd name="T37" fmla="*/ 841375 h 1774825"/>
                  <a:gd name="T38" fmla="*/ 1612901 w 4857750"/>
                  <a:gd name="T39" fmla="*/ 889000 h 1774825"/>
                  <a:gd name="T40" fmla="*/ 1428751 w 4857750"/>
                  <a:gd name="T41" fmla="*/ 917575 h 1774825"/>
                  <a:gd name="T42" fmla="*/ 1381126 w 4857750"/>
                  <a:gd name="T43" fmla="*/ 939800 h 1774825"/>
                  <a:gd name="T44" fmla="*/ 1365251 w 4857750"/>
                  <a:gd name="T45" fmla="*/ 965200 h 1774825"/>
                  <a:gd name="T46" fmla="*/ 1343026 w 4857750"/>
                  <a:gd name="T47" fmla="*/ 990600 h 1774825"/>
                  <a:gd name="T48" fmla="*/ 1336676 w 4857750"/>
                  <a:gd name="T49" fmla="*/ 1057275 h 1774825"/>
                  <a:gd name="T50" fmla="*/ 1317626 w 4857750"/>
                  <a:gd name="T51" fmla="*/ 1158875 h 1774825"/>
                  <a:gd name="T52" fmla="*/ 1295401 w 4857750"/>
                  <a:gd name="T53" fmla="*/ 1177925 h 1774825"/>
                  <a:gd name="T54" fmla="*/ 1181101 w 4857750"/>
                  <a:gd name="T55" fmla="*/ 1209675 h 1774825"/>
                  <a:gd name="T56" fmla="*/ 1063626 w 4857750"/>
                  <a:gd name="T57" fmla="*/ 1225550 h 1774825"/>
                  <a:gd name="T58" fmla="*/ 981075 w 4857750"/>
                  <a:gd name="T59" fmla="*/ 1273175 h 1774825"/>
                  <a:gd name="T60" fmla="*/ 911225 w 4857750"/>
                  <a:gd name="T61" fmla="*/ 1304925 h 1774825"/>
                  <a:gd name="T62" fmla="*/ 873125 w 4857750"/>
                  <a:gd name="T63" fmla="*/ 1355725 h 1774825"/>
                  <a:gd name="T64" fmla="*/ 727075 w 4857750"/>
                  <a:gd name="T65" fmla="*/ 1387475 h 1774825"/>
                  <a:gd name="T66" fmla="*/ 590550 w 4857750"/>
                  <a:gd name="T67" fmla="*/ 1409700 h 1774825"/>
                  <a:gd name="T68" fmla="*/ 508000 w 4857750"/>
                  <a:gd name="T69" fmla="*/ 1431925 h 1774825"/>
                  <a:gd name="T70" fmla="*/ 479425 w 4857750"/>
                  <a:gd name="T71" fmla="*/ 1457325 h 1774825"/>
                  <a:gd name="T72" fmla="*/ 438150 w 4857750"/>
                  <a:gd name="T73" fmla="*/ 1501775 h 1774825"/>
                  <a:gd name="T74" fmla="*/ 425450 w 4857750"/>
                  <a:gd name="T75" fmla="*/ 1619250 h 1774825"/>
                  <a:gd name="T76" fmla="*/ 412750 w 4857750"/>
                  <a:gd name="T77" fmla="*/ 1733550 h 1774825"/>
                  <a:gd name="T78" fmla="*/ 336550 w 4857750"/>
                  <a:gd name="T79" fmla="*/ 1755775 h 1774825"/>
                  <a:gd name="T80" fmla="*/ 73025 w 4857750"/>
                  <a:gd name="T81" fmla="*/ 1774825 h 17748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857750"/>
                  <a:gd name="T124" fmla="*/ 0 h 1774825"/>
                  <a:gd name="T125" fmla="*/ 4857750 w 4857750"/>
                  <a:gd name="T126" fmla="*/ 1774825 h 177482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857750" h="1774825">
                    <a:moveTo>
                      <a:pt x="4857750" y="0"/>
                    </a:moveTo>
                    <a:lnTo>
                      <a:pt x="3978275" y="3175"/>
                    </a:lnTo>
                    <a:lnTo>
                      <a:pt x="3981450" y="88900"/>
                    </a:lnTo>
                    <a:lnTo>
                      <a:pt x="3527425" y="88900"/>
                    </a:lnTo>
                    <a:lnTo>
                      <a:pt x="3527425" y="206375"/>
                    </a:lnTo>
                    <a:lnTo>
                      <a:pt x="3489325" y="206375"/>
                    </a:lnTo>
                    <a:lnTo>
                      <a:pt x="3505200" y="254000"/>
                    </a:lnTo>
                    <a:lnTo>
                      <a:pt x="3482975" y="269875"/>
                    </a:lnTo>
                    <a:lnTo>
                      <a:pt x="3486150" y="314325"/>
                    </a:lnTo>
                    <a:lnTo>
                      <a:pt x="3092450" y="311150"/>
                    </a:lnTo>
                    <a:lnTo>
                      <a:pt x="3105150" y="352425"/>
                    </a:lnTo>
                    <a:lnTo>
                      <a:pt x="3079750" y="358775"/>
                    </a:lnTo>
                    <a:lnTo>
                      <a:pt x="3086100" y="403225"/>
                    </a:lnTo>
                    <a:lnTo>
                      <a:pt x="3044825" y="400050"/>
                    </a:lnTo>
                    <a:lnTo>
                      <a:pt x="3051175" y="434975"/>
                    </a:lnTo>
                    <a:lnTo>
                      <a:pt x="2832100" y="438150"/>
                    </a:lnTo>
                    <a:lnTo>
                      <a:pt x="2835275" y="473075"/>
                    </a:lnTo>
                    <a:lnTo>
                      <a:pt x="2635250" y="469900"/>
                    </a:lnTo>
                    <a:lnTo>
                      <a:pt x="2641600" y="501650"/>
                    </a:lnTo>
                    <a:lnTo>
                      <a:pt x="2616200" y="514350"/>
                    </a:lnTo>
                    <a:lnTo>
                      <a:pt x="2628900" y="539750"/>
                    </a:lnTo>
                    <a:lnTo>
                      <a:pt x="2413000" y="539750"/>
                    </a:lnTo>
                    <a:cubicBezTo>
                      <a:pt x="2416175" y="552450"/>
                      <a:pt x="2426229" y="571500"/>
                      <a:pt x="2422525" y="577850"/>
                    </a:cubicBezTo>
                    <a:cubicBezTo>
                      <a:pt x="2418821" y="584200"/>
                      <a:pt x="2401358" y="577850"/>
                      <a:pt x="2390775" y="577850"/>
                    </a:cubicBezTo>
                    <a:lnTo>
                      <a:pt x="2406650" y="603250"/>
                    </a:lnTo>
                    <a:lnTo>
                      <a:pt x="2200275" y="606425"/>
                    </a:lnTo>
                    <a:lnTo>
                      <a:pt x="2203450" y="685800"/>
                    </a:lnTo>
                    <a:lnTo>
                      <a:pt x="2162175" y="688975"/>
                    </a:lnTo>
                    <a:lnTo>
                      <a:pt x="2165350" y="717550"/>
                    </a:lnTo>
                    <a:lnTo>
                      <a:pt x="2012950" y="717550"/>
                    </a:lnTo>
                    <a:lnTo>
                      <a:pt x="2032000" y="742950"/>
                    </a:lnTo>
                    <a:lnTo>
                      <a:pt x="1857375" y="742950"/>
                    </a:lnTo>
                    <a:lnTo>
                      <a:pt x="1860550" y="771525"/>
                    </a:lnTo>
                    <a:lnTo>
                      <a:pt x="1755775" y="765175"/>
                    </a:lnTo>
                    <a:lnTo>
                      <a:pt x="1765300" y="815975"/>
                    </a:lnTo>
                    <a:lnTo>
                      <a:pt x="1730375" y="822325"/>
                    </a:lnTo>
                    <a:lnTo>
                      <a:pt x="1746250" y="844550"/>
                    </a:lnTo>
                    <a:lnTo>
                      <a:pt x="1717675" y="841375"/>
                    </a:lnTo>
                    <a:lnTo>
                      <a:pt x="1720850" y="889000"/>
                    </a:lnTo>
                    <a:lnTo>
                      <a:pt x="1612900" y="889000"/>
                    </a:lnTo>
                    <a:lnTo>
                      <a:pt x="1612900" y="917575"/>
                    </a:lnTo>
                    <a:lnTo>
                      <a:pt x="1428750" y="917575"/>
                    </a:lnTo>
                    <a:lnTo>
                      <a:pt x="1435100" y="946150"/>
                    </a:lnTo>
                    <a:lnTo>
                      <a:pt x="1381125" y="939800"/>
                    </a:lnTo>
                    <a:lnTo>
                      <a:pt x="1387475" y="965200"/>
                    </a:lnTo>
                    <a:lnTo>
                      <a:pt x="1365250" y="965200"/>
                    </a:lnTo>
                    <a:lnTo>
                      <a:pt x="1352550" y="1019175"/>
                    </a:lnTo>
                    <a:lnTo>
                      <a:pt x="1343025" y="990600"/>
                    </a:lnTo>
                    <a:lnTo>
                      <a:pt x="1323975" y="1006475"/>
                    </a:lnTo>
                    <a:lnTo>
                      <a:pt x="1336675" y="1057275"/>
                    </a:lnTo>
                    <a:lnTo>
                      <a:pt x="1308100" y="1057275"/>
                    </a:lnTo>
                    <a:lnTo>
                      <a:pt x="1317625" y="1158875"/>
                    </a:lnTo>
                    <a:lnTo>
                      <a:pt x="1282700" y="1158875"/>
                    </a:lnTo>
                    <a:lnTo>
                      <a:pt x="1295400" y="1177925"/>
                    </a:lnTo>
                    <a:lnTo>
                      <a:pt x="1184275" y="1181100"/>
                    </a:lnTo>
                    <a:lnTo>
                      <a:pt x="1181100" y="1209675"/>
                    </a:lnTo>
                    <a:lnTo>
                      <a:pt x="1063625" y="1206500"/>
                    </a:lnTo>
                    <a:lnTo>
                      <a:pt x="1063625" y="1225550"/>
                    </a:lnTo>
                    <a:lnTo>
                      <a:pt x="977900" y="1225550"/>
                    </a:lnTo>
                    <a:lnTo>
                      <a:pt x="981075" y="1273175"/>
                    </a:lnTo>
                    <a:lnTo>
                      <a:pt x="920750" y="1273175"/>
                    </a:lnTo>
                    <a:lnTo>
                      <a:pt x="911225" y="1304925"/>
                    </a:lnTo>
                    <a:lnTo>
                      <a:pt x="885825" y="1323975"/>
                    </a:lnTo>
                    <a:lnTo>
                      <a:pt x="873125" y="1355725"/>
                    </a:lnTo>
                    <a:lnTo>
                      <a:pt x="857250" y="1387475"/>
                    </a:lnTo>
                    <a:lnTo>
                      <a:pt x="727075" y="1387475"/>
                    </a:lnTo>
                    <a:lnTo>
                      <a:pt x="723900" y="1409700"/>
                    </a:lnTo>
                    <a:lnTo>
                      <a:pt x="590550" y="1409700"/>
                    </a:lnTo>
                    <a:lnTo>
                      <a:pt x="596900" y="1425575"/>
                    </a:lnTo>
                    <a:lnTo>
                      <a:pt x="508000" y="1431925"/>
                    </a:lnTo>
                    <a:lnTo>
                      <a:pt x="511175" y="1470025"/>
                    </a:lnTo>
                    <a:lnTo>
                      <a:pt x="479425" y="1457325"/>
                    </a:lnTo>
                    <a:lnTo>
                      <a:pt x="476250" y="1489075"/>
                    </a:lnTo>
                    <a:lnTo>
                      <a:pt x="438150" y="1501775"/>
                    </a:lnTo>
                    <a:lnTo>
                      <a:pt x="434975" y="1565275"/>
                    </a:lnTo>
                    <a:lnTo>
                      <a:pt x="425450" y="1619250"/>
                    </a:lnTo>
                    <a:lnTo>
                      <a:pt x="415925" y="1698625"/>
                    </a:lnTo>
                    <a:lnTo>
                      <a:pt x="412750" y="1733550"/>
                    </a:lnTo>
                    <a:lnTo>
                      <a:pt x="346075" y="1736725"/>
                    </a:lnTo>
                    <a:lnTo>
                      <a:pt x="336550" y="1755775"/>
                    </a:lnTo>
                    <a:lnTo>
                      <a:pt x="60325" y="1749425"/>
                    </a:lnTo>
                    <a:lnTo>
                      <a:pt x="73025" y="1774825"/>
                    </a:lnTo>
                    <a:lnTo>
                      <a:pt x="0" y="1765300"/>
                    </a:lnTo>
                  </a:path>
                </a:pathLst>
              </a:custGeom>
              <a:noFill/>
              <a:ln w="28575" cap="flat" cmpd="sng">
                <a:solidFill>
                  <a:srgbClr val="007DC3"/>
                </a:solidFill>
                <a:prstDash val="solid"/>
                <a:round/>
                <a:headEnd/>
                <a:tailEnd/>
              </a:ln>
              <a:extLst/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Freeform 14342"/>
              <p:cNvSpPr>
                <a:spLocks/>
              </p:cNvSpPr>
              <p:nvPr/>
            </p:nvSpPr>
            <p:spPr bwMode="auto">
              <a:xfrm>
                <a:off x="5490972" y="2649949"/>
                <a:ext cx="3061014" cy="1180790"/>
              </a:xfrm>
              <a:custGeom>
                <a:avLst/>
                <a:gdLst>
                  <a:gd name="T0" fmla="*/ 0 w 4841875"/>
                  <a:gd name="T1" fmla="*/ 0 h 1682750"/>
                  <a:gd name="T2" fmla="*/ 4841875 w 4841875"/>
                  <a:gd name="T3" fmla="*/ 1682750 h 1682750"/>
                </a:gdLst>
                <a:ahLst/>
                <a:cxnLst>
                  <a:cxn ang="0">
                    <a:pos x="4260850" y="3175"/>
                  </a:cxn>
                  <a:cxn ang="0">
                    <a:pos x="3146425" y="104775"/>
                  </a:cxn>
                  <a:cxn ang="0">
                    <a:pos x="2625725" y="149225"/>
                  </a:cxn>
                  <a:cxn ang="0">
                    <a:pos x="2619375" y="222250"/>
                  </a:cxn>
                  <a:cxn ang="0">
                    <a:pos x="2616200" y="327025"/>
                  </a:cxn>
                  <a:cxn ang="0">
                    <a:pos x="2543175" y="361950"/>
                  </a:cxn>
                  <a:cxn ang="0">
                    <a:pos x="2184400" y="387350"/>
                  </a:cxn>
                  <a:cxn ang="0">
                    <a:pos x="2070100" y="412750"/>
                  </a:cxn>
                  <a:cxn ang="0">
                    <a:pos x="2000250" y="444500"/>
                  </a:cxn>
                  <a:cxn ang="0">
                    <a:pos x="1965325" y="466725"/>
                  </a:cxn>
                  <a:cxn ang="0">
                    <a:pos x="1746250" y="542925"/>
                  </a:cxn>
                  <a:cxn ang="0">
                    <a:pos x="1701800" y="565150"/>
                  </a:cxn>
                  <a:cxn ang="0">
                    <a:pos x="1651000" y="590550"/>
                  </a:cxn>
                  <a:cxn ang="0">
                    <a:pos x="1536700" y="622300"/>
                  </a:cxn>
                  <a:cxn ang="0">
                    <a:pos x="1393825" y="647700"/>
                  </a:cxn>
                  <a:cxn ang="0">
                    <a:pos x="1327150" y="669925"/>
                  </a:cxn>
                  <a:cxn ang="0">
                    <a:pos x="1308100" y="698500"/>
                  </a:cxn>
                  <a:cxn ang="0">
                    <a:pos x="1295400" y="723900"/>
                  </a:cxn>
                  <a:cxn ang="0">
                    <a:pos x="1292225" y="768350"/>
                  </a:cxn>
                  <a:cxn ang="0">
                    <a:pos x="1193800" y="815975"/>
                  </a:cxn>
                  <a:cxn ang="0">
                    <a:pos x="1127125" y="841375"/>
                  </a:cxn>
                  <a:cxn ang="0">
                    <a:pos x="1066800" y="863600"/>
                  </a:cxn>
                  <a:cxn ang="0">
                    <a:pos x="876300" y="892175"/>
                  </a:cxn>
                  <a:cxn ang="0">
                    <a:pos x="863600" y="974725"/>
                  </a:cxn>
                  <a:cxn ang="0">
                    <a:pos x="854075" y="1069975"/>
                  </a:cxn>
                  <a:cxn ang="0">
                    <a:pos x="771525" y="1123950"/>
                  </a:cxn>
                  <a:cxn ang="0">
                    <a:pos x="736600" y="1177925"/>
                  </a:cxn>
                  <a:cxn ang="0">
                    <a:pos x="704850" y="1219200"/>
                  </a:cxn>
                  <a:cxn ang="0">
                    <a:pos x="673100" y="1260475"/>
                  </a:cxn>
                  <a:cxn ang="0">
                    <a:pos x="450850" y="1276350"/>
                  </a:cxn>
                  <a:cxn ang="0">
                    <a:pos x="428625" y="1352550"/>
                  </a:cxn>
                  <a:cxn ang="0">
                    <a:pos x="403225" y="1450975"/>
                  </a:cxn>
                  <a:cxn ang="0">
                    <a:pos x="371475" y="1543050"/>
                  </a:cxn>
                  <a:cxn ang="0">
                    <a:pos x="279400" y="1581150"/>
                  </a:cxn>
                  <a:cxn ang="0">
                    <a:pos x="247650" y="1612900"/>
                  </a:cxn>
                  <a:cxn ang="0">
                    <a:pos x="203200" y="1631950"/>
                  </a:cxn>
                  <a:cxn ang="0">
                    <a:pos x="120650" y="1657350"/>
                  </a:cxn>
                  <a:cxn ang="0">
                    <a:pos x="0" y="1682750"/>
                  </a:cxn>
                </a:cxnLst>
                <a:rect l="T0" t="T1" r="T2" b="T3"/>
                <a:pathLst>
                  <a:path w="4841875" h="1682750">
                    <a:moveTo>
                      <a:pt x="4841875" y="0"/>
                    </a:moveTo>
                    <a:lnTo>
                      <a:pt x="4260850" y="3175"/>
                    </a:lnTo>
                    <a:lnTo>
                      <a:pt x="4260850" y="107950"/>
                    </a:lnTo>
                    <a:lnTo>
                      <a:pt x="3146425" y="104775"/>
                    </a:lnTo>
                    <a:lnTo>
                      <a:pt x="3146425" y="149225"/>
                    </a:lnTo>
                    <a:lnTo>
                      <a:pt x="2625725" y="149225"/>
                    </a:lnTo>
                    <a:lnTo>
                      <a:pt x="2628900" y="184150"/>
                    </a:lnTo>
                    <a:lnTo>
                      <a:pt x="2619375" y="222250"/>
                    </a:lnTo>
                    <a:lnTo>
                      <a:pt x="2619375" y="288925"/>
                    </a:lnTo>
                    <a:lnTo>
                      <a:pt x="2616200" y="327025"/>
                    </a:lnTo>
                    <a:lnTo>
                      <a:pt x="2540000" y="327025"/>
                    </a:lnTo>
                    <a:lnTo>
                      <a:pt x="2543175" y="361950"/>
                    </a:lnTo>
                    <a:lnTo>
                      <a:pt x="2174875" y="361950"/>
                    </a:lnTo>
                    <a:lnTo>
                      <a:pt x="2184400" y="387350"/>
                    </a:lnTo>
                    <a:lnTo>
                      <a:pt x="2066925" y="384175"/>
                    </a:lnTo>
                    <a:lnTo>
                      <a:pt x="2070100" y="412750"/>
                    </a:lnTo>
                    <a:lnTo>
                      <a:pt x="1997075" y="412750"/>
                    </a:lnTo>
                    <a:lnTo>
                      <a:pt x="2000250" y="444500"/>
                    </a:lnTo>
                    <a:lnTo>
                      <a:pt x="1965325" y="434975"/>
                    </a:lnTo>
                    <a:lnTo>
                      <a:pt x="1965325" y="466725"/>
                    </a:lnTo>
                    <a:lnTo>
                      <a:pt x="1749425" y="466725"/>
                    </a:lnTo>
                    <a:lnTo>
                      <a:pt x="1746250" y="542925"/>
                    </a:lnTo>
                    <a:cubicBezTo>
                      <a:pt x="1740958" y="550333"/>
                      <a:pt x="1737783" y="561446"/>
                      <a:pt x="1730375" y="565150"/>
                    </a:cubicBezTo>
                    <a:cubicBezTo>
                      <a:pt x="1722967" y="568854"/>
                      <a:pt x="1711325" y="565150"/>
                      <a:pt x="1701800" y="565150"/>
                    </a:cubicBezTo>
                    <a:lnTo>
                      <a:pt x="1711325" y="593725"/>
                    </a:lnTo>
                    <a:lnTo>
                      <a:pt x="1651000" y="590550"/>
                    </a:lnTo>
                    <a:lnTo>
                      <a:pt x="1647825" y="622300"/>
                    </a:lnTo>
                    <a:lnTo>
                      <a:pt x="1536700" y="622300"/>
                    </a:lnTo>
                    <a:lnTo>
                      <a:pt x="1539875" y="647700"/>
                    </a:lnTo>
                    <a:lnTo>
                      <a:pt x="1393825" y="647700"/>
                    </a:lnTo>
                    <a:lnTo>
                      <a:pt x="1393825" y="679450"/>
                    </a:lnTo>
                    <a:lnTo>
                      <a:pt x="1327150" y="669925"/>
                    </a:lnTo>
                    <a:lnTo>
                      <a:pt x="1343025" y="698500"/>
                    </a:lnTo>
                    <a:lnTo>
                      <a:pt x="1308100" y="698500"/>
                    </a:lnTo>
                    <a:lnTo>
                      <a:pt x="1323975" y="727075"/>
                    </a:lnTo>
                    <a:lnTo>
                      <a:pt x="1295400" y="723900"/>
                    </a:lnTo>
                    <a:lnTo>
                      <a:pt x="1304925" y="790575"/>
                    </a:lnTo>
                    <a:lnTo>
                      <a:pt x="1292225" y="768350"/>
                    </a:lnTo>
                    <a:lnTo>
                      <a:pt x="1295400" y="819150"/>
                    </a:lnTo>
                    <a:lnTo>
                      <a:pt x="1193800" y="815975"/>
                    </a:lnTo>
                    <a:lnTo>
                      <a:pt x="1200150" y="844550"/>
                    </a:lnTo>
                    <a:lnTo>
                      <a:pt x="1127125" y="841375"/>
                    </a:lnTo>
                    <a:lnTo>
                      <a:pt x="1127125" y="873125"/>
                    </a:lnTo>
                    <a:lnTo>
                      <a:pt x="1066800" y="863600"/>
                    </a:lnTo>
                    <a:lnTo>
                      <a:pt x="1076325" y="895350"/>
                    </a:lnTo>
                    <a:lnTo>
                      <a:pt x="876300" y="892175"/>
                    </a:lnTo>
                    <a:lnTo>
                      <a:pt x="866775" y="920750"/>
                    </a:lnTo>
                    <a:cubicBezTo>
                      <a:pt x="865717" y="938742"/>
                      <a:pt x="866775" y="968375"/>
                      <a:pt x="863600" y="974725"/>
                    </a:cubicBezTo>
                    <a:cubicBezTo>
                      <a:pt x="860425" y="981075"/>
                      <a:pt x="853017" y="964142"/>
                      <a:pt x="847725" y="958850"/>
                    </a:cubicBezTo>
                    <a:lnTo>
                      <a:pt x="854075" y="1069975"/>
                    </a:lnTo>
                    <a:lnTo>
                      <a:pt x="831850" y="1123950"/>
                    </a:lnTo>
                    <a:lnTo>
                      <a:pt x="771525" y="1123950"/>
                    </a:lnTo>
                    <a:lnTo>
                      <a:pt x="768350" y="1152525"/>
                    </a:lnTo>
                    <a:lnTo>
                      <a:pt x="736600" y="1177925"/>
                    </a:lnTo>
                    <a:lnTo>
                      <a:pt x="730250" y="1206500"/>
                    </a:lnTo>
                    <a:lnTo>
                      <a:pt x="704850" y="1219200"/>
                    </a:lnTo>
                    <a:lnTo>
                      <a:pt x="701675" y="1247775"/>
                    </a:lnTo>
                    <a:lnTo>
                      <a:pt x="673100" y="1260475"/>
                    </a:lnTo>
                    <a:lnTo>
                      <a:pt x="669925" y="1276350"/>
                    </a:lnTo>
                    <a:lnTo>
                      <a:pt x="450850" y="1276350"/>
                    </a:lnTo>
                    <a:lnTo>
                      <a:pt x="444500" y="1314450"/>
                    </a:lnTo>
                    <a:lnTo>
                      <a:pt x="428625" y="1352550"/>
                    </a:lnTo>
                    <a:lnTo>
                      <a:pt x="403225" y="1339850"/>
                    </a:lnTo>
                    <a:lnTo>
                      <a:pt x="403225" y="1450975"/>
                    </a:lnTo>
                    <a:lnTo>
                      <a:pt x="396875" y="1495425"/>
                    </a:lnTo>
                    <a:lnTo>
                      <a:pt x="371475" y="1543050"/>
                    </a:lnTo>
                    <a:lnTo>
                      <a:pt x="269875" y="1543050"/>
                    </a:lnTo>
                    <a:lnTo>
                      <a:pt x="279400" y="1581150"/>
                    </a:lnTo>
                    <a:lnTo>
                      <a:pt x="234950" y="1587500"/>
                    </a:lnTo>
                    <a:lnTo>
                      <a:pt x="247650" y="1612900"/>
                    </a:lnTo>
                    <a:lnTo>
                      <a:pt x="187325" y="1606550"/>
                    </a:lnTo>
                    <a:lnTo>
                      <a:pt x="203200" y="1631950"/>
                    </a:lnTo>
                    <a:lnTo>
                      <a:pt x="107950" y="1628775"/>
                    </a:lnTo>
                    <a:lnTo>
                      <a:pt x="120650" y="1657350"/>
                    </a:lnTo>
                    <a:lnTo>
                      <a:pt x="19050" y="1654175"/>
                    </a:lnTo>
                    <a:lnTo>
                      <a:pt x="0" y="1682750"/>
                    </a:lnTo>
                  </a:path>
                </a:pathLst>
              </a:custGeom>
              <a:noFill/>
              <a:ln w="28575" cap="flat" cmpd="sng">
                <a:solidFill>
                  <a:srgbClr val="939598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3" name="Rectangle 67"/>
            <p:cNvSpPr>
              <a:spLocks noChangeArrowheads="1"/>
            </p:cNvSpPr>
            <p:nvPr/>
          </p:nvSpPr>
          <p:spPr bwMode="auto">
            <a:xfrm>
              <a:off x="5708324" y="1619871"/>
              <a:ext cx="3272187" cy="44299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kern="0" dirty="0">
                  <a:solidFill>
                    <a:sysClr val="windowText" lastClr="000000"/>
                  </a:solidFill>
                  <a:ea typeface="ヒラギノ角ゴ Pro W3" pitchFamily="84" charset="-128"/>
                </a:rPr>
                <a:t>7 mg vs. placebo: </a:t>
              </a:r>
              <a:r>
                <a:rPr lang="en-GB" sz="1200" b="1" kern="0" dirty="0">
                  <a:solidFill>
                    <a:prstClr val="black"/>
                  </a:solidFill>
                  <a:ea typeface="ヒラギノ角ゴ Pro W3" pitchFamily="84" charset="-128"/>
                </a:rPr>
                <a:t>HR 0.955, p=0.7620</a:t>
              </a: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kern="0" dirty="0">
                  <a:solidFill>
                    <a:schemeClr val="accent6"/>
                  </a:solidFill>
                  <a:ea typeface="ヒラギノ角ゴ Pro W3" pitchFamily="84" charset="-128"/>
                </a:rPr>
                <a:t>14 mg vs. placebo: HR 0.685, p=0.0</a:t>
              </a:r>
              <a:r>
                <a:rPr lang="en-GB" sz="1200" b="1" kern="0" dirty="0">
                  <a:solidFill>
                    <a:schemeClr val="accent6"/>
                  </a:solidFill>
                  <a:ea typeface="ヒラギノ角ゴ Pro W3" pitchFamily="84" charset="-128"/>
                </a:rPr>
                <a:t>442</a:t>
              </a: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b="1" kern="0" dirty="0">
                <a:solidFill>
                  <a:prstClr val="black"/>
                </a:solidFill>
                <a:ea typeface="ヒラギノ角ゴ Pro W3" pitchFamily="84" charset="-128"/>
              </a:endParaRPr>
            </a:p>
          </p:txBody>
        </p:sp>
        <p:sp>
          <p:nvSpPr>
            <p:cNvPr id="127" name="Rectangle 51"/>
            <p:cNvSpPr>
              <a:spLocks noChangeArrowheads="1"/>
            </p:cNvSpPr>
            <p:nvPr/>
          </p:nvSpPr>
          <p:spPr bwMode="auto">
            <a:xfrm rot="16200000">
              <a:off x="3432204" y="2857101"/>
              <a:ext cx="2905712" cy="17087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kern="0" dirty="0">
                  <a:solidFill>
                    <a:srgbClr val="000000"/>
                  </a:solidFill>
                </a:rPr>
                <a:t> Sustained Disability  Progression (%)</a:t>
              </a:r>
            </a:p>
          </p:txBody>
        </p:sp>
      </p:grpSp>
      <p:cxnSp>
        <p:nvCxnSpPr>
          <p:cNvPr id="46092" name="Straight Connector 491"/>
          <p:cNvCxnSpPr>
            <a:cxnSpLocks noChangeShapeType="1"/>
          </p:cNvCxnSpPr>
          <p:nvPr/>
        </p:nvCxnSpPr>
        <p:spPr bwMode="auto">
          <a:xfrm>
            <a:off x="5161007" y="3505200"/>
            <a:ext cx="241300" cy="0"/>
          </a:xfrm>
          <a:prstGeom prst="line">
            <a:avLst/>
          </a:prstGeom>
          <a:noFill/>
          <a:ln w="28575">
            <a:solidFill>
              <a:srgbClr val="93959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3" name="TextBox 122"/>
          <p:cNvSpPr txBox="1"/>
          <p:nvPr/>
        </p:nvSpPr>
        <p:spPr bwMode="auto">
          <a:xfrm>
            <a:off x="5299895" y="3060446"/>
            <a:ext cx="1676400" cy="60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kern="0" dirty="0">
                <a:solidFill>
                  <a:srgbClr val="000000"/>
                </a:solidFill>
                <a:cs typeface="Arial" pitchFamily="34" charset="0"/>
              </a:rPr>
              <a:t>Teriflunomide 14 mg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kern="0" dirty="0">
                <a:solidFill>
                  <a:srgbClr val="000000"/>
                </a:solidFill>
                <a:cs typeface="Arial" pitchFamily="34" charset="0"/>
              </a:rPr>
              <a:t>Teriflunomide 7 mg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kern="0" dirty="0">
                <a:solidFill>
                  <a:srgbClr val="000000"/>
                </a:solidFill>
                <a:cs typeface="Arial" pitchFamily="34" charset="0"/>
              </a:rPr>
              <a:t>Placebo</a:t>
            </a:r>
          </a:p>
        </p:txBody>
      </p:sp>
      <p:cxnSp>
        <p:nvCxnSpPr>
          <p:cNvPr id="46093" name="Straight Connector 83"/>
          <p:cNvCxnSpPr>
            <a:cxnSpLocks noChangeShapeType="1"/>
          </p:cNvCxnSpPr>
          <p:nvPr/>
        </p:nvCxnSpPr>
        <p:spPr bwMode="auto">
          <a:xfrm>
            <a:off x="5162594" y="3352800"/>
            <a:ext cx="239713" cy="0"/>
          </a:xfrm>
          <a:prstGeom prst="line">
            <a:avLst/>
          </a:prstGeom>
          <a:noFill/>
          <a:ln w="28575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6094" name="Straight Connector 84"/>
          <p:cNvCxnSpPr>
            <a:cxnSpLocks noChangeShapeType="1"/>
          </p:cNvCxnSpPr>
          <p:nvPr/>
        </p:nvCxnSpPr>
        <p:spPr bwMode="auto">
          <a:xfrm>
            <a:off x="5152776" y="3189676"/>
            <a:ext cx="241300" cy="0"/>
          </a:xfrm>
          <a:prstGeom prst="line">
            <a:avLst/>
          </a:prstGeom>
          <a:noFill/>
          <a:ln w="28575">
            <a:solidFill>
              <a:srgbClr val="1AB7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201037" y="56830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83568" y="6488668"/>
            <a:ext cx="6629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ja-JP" sz="1100" kern="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fr-FR" altLang="ja-JP" sz="1100" kern="0" dirty="0" err="1" smtClean="0">
                <a:latin typeface="Arial" pitchFamily="34" charset="0"/>
                <a:cs typeface="Arial" pitchFamily="34" charset="0"/>
              </a:rPr>
              <a:t>O'Connor</a:t>
            </a:r>
            <a:r>
              <a:rPr lang="fr-FR" altLang="ja-JP" sz="1100" kern="0" dirty="0" smtClean="0">
                <a:latin typeface="Arial" pitchFamily="34" charset="0"/>
                <a:cs typeface="Arial" pitchFamily="34" charset="0"/>
              </a:rPr>
              <a:t> P et al. </a:t>
            </a:r>
            <a:r>
              <a:rPr lang="fr-FR" altLang="ja-JP" sz="1100" i="1" kern="0" dirty="0" smtClean="0">
                <a:latin typeface="Arial" pitchFamily="34" charset="0"/>
                <a:cs typeface="Arial" pitchFamily="34" charset="0"/>
              </a:rPr>
              <a:t>N </a:t>
            </a:r>
            <a:r>
              <a:rPr lang="fr-FR" altLang="ja-JP" sz="1100" i="1" kern="0" dirty="0" err="1" smtClean="0">
                <a:latin typeface="Arial" pitchFamily="34" charset="0"/>
                <a:cs typeface="Arial" pitchFamily="34" charset="0"/>
              </a:rPr>
              <a:t>Engl</a:t>
            </a:r>
            <a:r>
              <a:rPr lang="fr-FR" altLang="ja-JP" sz="1100" i="1" kern="0" dirty="0" smtClean="0">
                <a:latin typeface="Arial" pitchFamily="34" charset="0"/>
                <a:cs typeface="Arial" pitchFamily="34" charset="0"/>
              </a:rPr>
              <a:t> J Med</a:t>
            </a:r>
            <a:r>
              <a:rPr lang="fr-FR" altLang="ja-JP" sz="1100" kern="0" dirty="0" smtClean="0">
                <a:latin typeface="Arial" pitchFamily="34" charset="0"/>
                <a:cs typeface="Arial" pitchFamily="34" charset="0"/>
              </a:rPr>
              <a:t> 2011;365:1293-303</a:t>
            </a:r>
            <a:r>
              <a:rPr lang="fr-FR" altLang="ja-JP" sz="11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1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GB" sz="1100" dirty="0" err="1" smtClean="0">
                <a:latin typeface="Arial" pitchFamily="34" charset="0"/>
                <a:cs typeface="Arial" pitchFamily="34" charset="0"/>
              </a:rPr>
              <a:t>Confavreux</a:t>
            </a:r>
            <a:r>
              <a:rPr lang="en-GB" sz="1100" dirty="0" smtClean="0">
                <a:latin typeface="Arial" pitchFamily="34" charset="0"/>
                <a:cs typeface="Arial" pitchFamily="34" charset="0"/>
              </a:rPr>
              <a:t> C, et al. </a:t>
            </a:r>
            <a:r>
              <a:rPr lang="en-GB" sz="1100" i="1" dirty="0" smtClean="0">
                <a:latin typeface="Arial" pitchFamily="34" charset="0"/>
                <a:cs typeface="Arial" pitchFamily="34" charset="0"/>
              </a:rPr>
              <a:t>Lancet </a:t>
            </a:r>
            <a:r>
              <a:rPr lang="en-GB" sz="1100" i="1" dirty="0" err="1" smtClean="0">
                <a:latin typeface="Arial" pitchFamily="34" charset="0"/>
                <a:cs typeface="Arial" pitchFamily="34" charset="0"/>
              </a:rPr>
              <a:t>Neurol</a:t>
            </a:r>
            <a:r>
              <a:rPr lang="en-GB" sz="1100" dirty="0" smtClean="0">
                <a:latin typeface="Arial" pitchFamily="34" charset="0"/>
                <a:cs typeface="Arial" pitchFamily="34" charset="0"/>
              </a:rPr>
              <a:t> 2014. </a:t>
            </a:r>
            <a:r>
              <a:rPr lang="fr-FR" altLang="ja-JP" sz="11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1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entagon 3"/>
          <p:cNvSpPr/>
          <p:nvPr/>
        </p:nvSpPr>
        <p:spPr>
          <a:xfrm rot="5400000">
            <a:off x="3686983" y="3321764"/>
            <a:ext cx="930180" cy="68745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30%</a:t>
            </a:r>
            <a:endParaRPr lang="en-US" sz="1100" dirty="0" smtClean="0"/>
          </a:p>
          <a:p>
            <a:pPr algn="ctr"/>
            <a:r>
              <a:rPr lang="el-GR" sz="1100" dirty="0" smtClean="0"/>
              <a:t>Μείωση κινδύνου</a:t>
            </a:r>
            <a:endParaRPr lang="en-US" sz="1100" dirty="0" smtClean="0"/>
          </a:p>
          <a:p>
            <a:pPr algn="ctr"/>
            <a:r>
              <a:rPr lang="en-US" sz="1100" dirty="0" smtClean="0"/>
              <a:t>P&lt;0,05</a:t>
            </a:r>
            <a:endParaRPr lang="el-GR" sz="1100" dirty="0" smtClean="0"/>
          </a:p>
          <a:p>
            <a:pPr algn="ctr"/>
            <a:endParaRPr lang="el-GR" sz="1100" dirty="0"/>
          </a:p>
        </p:txBody>
      </p:sp>
      <p:sp>
        <p:nvSpPr>
          <p:cNvPr id="125" name="Pentagon 124"/>
          <p:cNvSpPr/>
          <p:nvPr/>
        </p:nvSpPr>
        <p:spPr>
          <a:xfrm rot="5400000">
            <a:off x="8335183" y="3406348"/>
            <a:ext cx="930180" cy="68745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32%</a:t>
            </a:r>
            <a:endParaRPr lang="en-US" sz="1100" dirty="0" smtClean="0"/>
          </a:p>
          <a:p>
            <a:pPr algn="ctr"/>
            <a:r>
              <a:rPr lang="el-GR" sz="1100" dirty="0" smtClean="0"/>
              <a:t>Μείωση κινδύνου</a:t>
            </a:r>
            <a:endParaRPr lang="en-US" sz="1100" dirty="0" smtClean="0"/>
          </a:p>
          <a:p>
            <a:pPr algn="ctr"/>
            <a:r>
              <a:rPr lang="en-US" sz="1100" dirty="0" smtClean="0"/>
              <a:t>P&lt;0,05</a:t>
            </a:r>
            <a:endParaRPr lang="el-GR" sz="1100" dirty="0" smtClean="0"/>
          </a:p>
          <a:p>
            <a:pPr algn="ctr"/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xmlns="" val="4104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Multiple Sclerosis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 is the most frequent neurological disease of young age affecting the ages between 20-50 years old</a:t>
            </a:r>
          </a:p>
          <a:p>
            <a:r>
              <a:rPr lang="en-US" dirty="0" smtClean="0"/>
              <a:t>It is of unknown aetiology with both </a:t>
            </a:r>
            <a:r>
              <a:rPr lang="en-US" b="1" dirty="0" smtClean="0"/>
              <a:t>genetic</a:t>
            </a:r>
            <a:r>
              <a:rPr lang="en-US" dirty="0" smtClean="0"/>
              <a:t> and </a:t>
            </a:r>
            <a:r>
              <a:rPr lang="en-US" b="1" dirty="0" smtClean="0"/>
              <a:t>environmental factors </a:t>
            </a:r>
            <a:r>
              <a:rPr lang="en-US" dirty="0" smtClean="0"/>
              <a:t>playing a major role in its pathogenesis</a:t>
            </a:r>
          </a:p>
          <a:p>
            <a:r>
              <a:rPr lang="en-US" dirty="0" smtClean="0"/>
              <a:t>It affects women more than men</a:t>
            </a:r>
            <a:r>
              <a:rPr lang="el-GR" dirty="0" smtClean="0"/>
              <a:t> (3</a:t>
            </a:r>
            <a:r>
              <a:rPr lang="en-US" dirty="0" smtClean="0"/>
              <a:t>:2, </a:t>
            </a:r>
            <a:r>
              <a:rPr lang="el-GR" dirty="0" smtClean="0"/>
              <a:t>αλλά σε 900 ασθενείς μας</a:t>
            </a:r>
            <a:r>
              <a:rPr lang="en-US" dirty="0" smtClean="0"/>
              <a:t>,</a:t>
            </a:r>
            <a:r>
              <a:rPr lang="el-GR" dirty="0" smtClean="0"/>
              <a:t> η αναλογία είναι 1,2</a:t>
            </a:r>
            <a:r>
              <a:rPr lang="en-US" dirty="0" smtClean="0"/>
              <a:t>:</a:t>
            </a:r>
            <a:r>
              <a:rPr lang="el-GR" dirty="0" smtClean="0"/>
              <a:t>1!)</a:t>
            </a:r>
            <a:r>
              <a:rPr lang="en-US" dirty="0" smtClean="0"/>
              <a:t> 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89"/>
          <p:cNvSpPr>
            <a:spLocks noGrp="1"/>
          </p:cNvSpPr>
          <p:nvPr>
            <p:ph type="title"/>
          </p:nvPr>
        </p:nvSpPr>
        <p:spPr>
          <a:xfrm>
            <a:off x="294649" y="302439"/>
            <a:ext cx="8678723" cy="992961"/>
          </a:xfrm>
        </p:spPr>
        <p:txBody>
          <a:bodyPr>
            <a:normAutofit fontScale="90000"/>
          </a:bodyPr>
          <a:lstStyle/>
          <a:p>
            <a:r>
              <a:rPr lang="el-GR" sz="2400" b="1" dirty="0" smtClean="0"/>
              <a:t>Η </a:t>
            </a:r>
            <a:r>
              <a:rPr lang="el-GR" sz="2400" b="1" dirty="0" err="1" smtClean="0"/>
              <a:t>Τεριφλουνομίδη</a:t>
            </a:r>
            <a:r>
              <a:rPr lang="el-GR" sz="2400" b="1" dirty="0" smtClean="0"/>
              <a:t> 14</a:t>
            </a:r>
            <a:r>
              <a:rPr lang="en-US" sz="2400" b="1" dirty="0" smtClean="0"/>
              <a:t>mg </a:t>
            </a:r>
            <a:r>
              <a:rPr lang="el-GR" sz="2400" b="1" dirty="0" smtClean="0"/>
              <a:t>βελτίωσε το </a:t>
            </a:r>
            <a:r>
              <a:rPr lang="en-GB" sz="2400" b="1" dirty="0" smtClean="0"/>
              <a:t>ARR </a:t>
            </a:r>
            <a:r>
              <a:rPr lang="el-GR" sz="2400" b="1" dirty="0" smtClean="0"/>
              <a:t>και την Εξέλιξη της Αναπηρίας στην Υποομάδα ασθενών με υψηλής </a:t>
            </a:r>
            <a:r>
              <a:rPr lang="el-GR" sz="2400" b="1" dirty="0"/>
              <a:t>ε</a:t>
            </a:r>
            <a:r>
              <a:rPr lang="el-GR" sz="2400" b="1" dirty="0" smtClean="0"/>
              <a:t>νεργότητας </a:t>
            </a:r>
            <a:r>
              <a:rPr lang="el-GR" sz="2400" b="1" dirty="0"/>
              <a:t>ν</a:t>
            </a:r>
            <a:r>
              <a:rPr lang="el-GR" sz="2400" b="1" dirty="0" smtClean="0"/>
              <a:t>όσο</a:t>
            </a:r>
            <a:endParaRPr lang="en-GB" sz="2400" b="1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200" y="1956227"/>
            <a:ext cx="2514600" cy="1076507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TEMSO/TOWER </a:t>
            </a:r>
            <a:r>
              <a:rPr lang="el-GR" sz="1800" dirty="0">
                <a:solidFill>
                  <a:schemeClr val="accent1"/>
                </a:solidFill>
              </a:rPr>
              <a:t>Συνδυασμένη ανάλυση</a:t>
            </a:r>
            <a:endParaRPr lang="en-US" sz="1800" dirty="0">
              <a:solidFill>
                <a:schemeClr val="accent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1800" dirty="0" smtClean="0">
                <a:solidFill>
                  <a:schemeClr val="tx1"/>
                </a:solidFill>
              </a:rPr>
              <a:t>Υψηλής ενεργότητας νόσος</a:t>
            </a:r>
            <a:r>
              <a:rPr lang="en-US" sz="1800" dirty="0" smtClean="0">
                <a:solidFill>
                  <a:schemeClr val="tx1"/>
                </a:solidFill>
              </a:rPr>
              <a:t>:</a:t>
            </a:r>
            <a:r>
              <a:rPr lang="el-GR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≥2 </a:t>
            </a:r>
            <a:r>
              <a:rPr lang="el-GR" sz="1800" dirty="0" smtClean="0">
                <a:solidFill>
                  <a:schemeClr val="tx1"/>
                </a:solidFill>
              </a:rPr>
              <a:t>υποτροπές</a:t>
            </a:r>
            <a:r>
              <a:rPr lang="en-US" sz="1800" dirty="0" smtClean="0">
                <a:solidFill>
                  <a:schemeClr val="tx1"/>
                </a:solidFill>
              </a:rPr>
              <a:t>/</a:t>
            </a:r>
            <a:r>
              <a:rPr lang="el-GR" sz="1800" dirty="0" smtClean="0">
                <a:solidFill>
                  <a:schemeClr val="tx1"/>
                </a:solidFill>
              </a:rPr>
              <a:t>έτος πριν από την ένταξη στην μελέτη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119813" name="TextBox 203"/>
          <p:cNvSpPr txBox="1">
            <a:spLocks noChangeArrowheads="1"/>
          </p:cNvSpPr>
          <p:nvPr/>
        </p:nvSpPr>
        <p:spPr bwMode="auto">
          <a:xfrm>
            <a:off x="495922" y="6439150"/>
            <a:ext cx="24352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ja-JP" sz="1000" kern="0" dirty="0">
                <a:solidFill>
                  <a:schemeClr val="accent6"/>
                </a:solidFill>
                <a:latin typeface="Arial"/>
              </a:rPr>
              <a:t>Kappos L et al. ECTRIMS 2012, </a:t>
            </a:r>
            <a:r>
              <a:rPr lang="fr-FR" altLang="ja-JP" sz="1000" kern="0" dirty="0" smtClean="0">
                <a:solidFill>
                  <a:schemeClr val="accent6"/>
                </a:solidFill>
                <a:latin typeface="Arial"/>
              </a:rPr>
              <a:t>S0153.</a:t>
            </a:r>
            <a:endParaRPr lang="en-US" sz="1000" dirty="0">
              <a:solidFill>
                <a:schemeClr val="accent6"/>
              </a:solidFill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547778" y="1541969"/>
            <a:ext cx="4306443" cy="2191831"/>
            <a:chOff x="1891524" y="1981059"/>
            <a:chExt cx="5355414" cy="2916111"/>
          </a:xfrm>
        </p:grpSpPr>
        <p:sp>
          <p:nvSpPr>
            <p:cNvPr id="10" name="Rectangle 102"/>
            <p:cNvSpPr>
              <a:spLocks noChangeArrowheads="1"/>
            </p:cNvSpPr>
            <p:nvPr/>
          </p:nvSpPr>
          <p:spPr bwMode="auto">
            <a:xfrm>
              <a:off x="3044825" y="2862263"/>
              <a:ext cx="949325" cy="156368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03"/>
            <p:cNvSpPr>
              <a:spLocks noChangeArrowheads="1"/>
            </p:cNvSpPr>
            <p:nvPr/>
          </p:nvSpPr>
          <p:spPr bwMode="auto">
            <a:xfrm>
              <a:off x="4471988" y="3351213"/>
              <a:ext cx="947738" cy="1074738"/>
            </a:xfrm>
            <a:prstGeom prst="rect">
              <a:avLst/>
            </a:prstGeom>
            <a:solidFill>
              <a:srgbClr val="0070C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5A97"/>
                </a:solidFill>
              </a:endParaRPr>
            </a:p>
          </p:txBody>
        </p:sp>
        <p:sp>
          <p:nvSpPr>
            <p:cNvPr id="12" name="Rectangle 104"/>
            <p:cNvSpPr>
              <a:spLocks noChangeArrowheads="1"/>
            </p:cNvSpPr>
            <p:nvPr/>
          </p:nvSpPr>
          <p:spPr bwMode="auto">
            <a:xfrm>
              <a:off x="5895975" y="3384550"/>
              <a:ext cx="949325" cy="1041400"/>
            </a:xfrm>
            <a:prstGeom prst="rect">
              <a:avLst/>
            </a:prstGeom>
            <a:solidFill>
              <a:srgbClr val="00B0F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grpSp>
          <p:nvGrpSpPr>
            <p:cNvPr id="6" name="Group 12"/>
            <p:cNvGrpSpPr/>
            <p:nvPr/>
          </p:nvGrpSpPr>
          <p:grpSpPr>
            <a:xfrm>
              <a:off x="2517775" y="2714625"/>
              <a:ext cx="4729163" cy="1711325"/>
              <a:chOff x="2517775" y="2714625"/>
              <a:chExt cx="4729163" cy="1711325"/>
            </a:xfrm>
          </p:grpSpPr>
          <p:sp>
            <p:nvSpPr>
              <p:cNvPr id="41" name="Line 80"/>
              <p:cNvSpPr>
                <a:spLocks noChangeShapeType="1"/>
              </p:cNvSpPr>
              <p:nvPr/>
            </p:nvSpPr>
            <p:spPr bwMode="auto">
              <a:xfrm flipV="1">
                <a:off x="2574925" y="2714625"/>
                <a:ext cx="0" cy="17113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Line 81"/>
              <p:cNvSpPr>
                <a:spLocks noChangeShapeType="1"/>
              </p:cNvSpPr>
              <p:nvPr/>
            </p:nvSpPr>
            <p:spPr bwMode="auto">
              <a:xfrm flipH="1">
                <a:off x="2517775" y="2714625"/>
                <a:ext cx="571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Line 82"/>
              <p:cNvSpPr>
                <a:spLocks noChangeShapeType="1"/>
              </p:cNvSpPr>
              <p:nvPr/>
            </p:nvSpPr>
            <p:spPr bwMode="auto">
              <a:xfrm flipH="1">
                <a:off x="2517775" y="3355975"/>
                <a:ext cx="571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Line 86"/>
              <p:cNvSpPr>
                <a:spLocks noChangeShapeType="1"/>
              </p:cNvSpPr>
              <p:nvPr/>
            </p:nvSpPr>
            <p:spPr bwMode="auto">
              <a:xfrm flipH="1">
                <a:off x="2517775" y="3143250"/>
                <a:ext cx="571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Line 90"/>
              <p:cNvSpPr>
                <a:spLocks noChangeShapeType="1"/>
              </p:cNvSpPr>
              <p:nvPr/>
            </p:nvSpPr>
            <p:spPr bwMode="auto">
              <a:xfrm flipH="1">
                <a:off x="2517775" y="2928938"/>
                <a:ext cx="571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Line 91"/>
              <p:cNvSpPr>
                <a:spLocks noChangeShapeType="1"/>
              </p:cNvSpPr>
              <p:nvPr/>
            </p:nvSpPr>
            <p:spPr bwMode="auto">
              <a:xfrm flipH="1">
                <a:off x="2517775" y="3570288"/>
                <a:ext cx="571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Line 92"/>
              <p:cNvSpPr>
                <a:spLocks noChangeShapeType="1"/>
              </p:cNvSpPr>
              <p:nvPr/>
            </p:nvSpPr>
            <p:spPr bwMode="auto">
              <a:xfrm flipH="1">
                <a:off x="2517775" y="3784600"/>
                <a:ext cx="571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Line 96"/>
              <p:cNvSpPr>
                <a:spLocks noChangeShapeType="1"/>
              </p:cNvSpPr>
              <p:nvPr/>
            </p:nvSpPr>
            <p:spPr bwMode="auto">
              <a:xfrm flipH="1">
                <a:off x="2517775" y="4211638"/>
                <a:ext cx="571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Line 100"/>
              <p:cNvSpPr>
                <a:spLocks noChangeShapeType="1"/>
              </p:cNvSpPr>
              <p:nvPr/>
            </p:nvSpPr>
            <p:spPr bwMode="auto">
              <a:xfrm flipH="1">
                <a:off x="2517775" y="3998913"/>
                <a:ext cx="571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Line 101"/>
              <p:cNvSpPr>
                <a:spLocks noChangeShapeType="1"/>
              </p:cNvSpPr>
              <p:nvPr/>
            </p:nvSpPr>
            <p:spPr bwMode="auto">
              <a:xfrm flipH="1">
                <a:off x="2517775" y="4425950"/>
                <a:ext cx="571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Line 105"/>
              <p:cNvSpPr>
                <a:spLocks noChangeShapeType="1"/>
              </p:cNvSpPr>
              <p:nvPr/>
            </p:nvSpPr>
            <p:spPr bwMode="auto">
              <a:xfrm>
                <a:off x="2568575" y="4425950"/>
                <a:ext cx="467836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" name="Group 13"/>
            <p:cNvGrpSpPr/>
            <p:nvPr/>
          </p:nvGrpSpPr>
          <p:grpSpPr>
            <a:xfrm>
              <a:off x="3521075" y="1981059"/>
              <a:ext cx="2887663" cy="1265019"/>
              <a:chOff x="3521075" y="1981059"/>
              <a:chExt cx="2887663" cy="1265019"/>
            </a:xfrm>
          </p:grpSpPr>
          <p:sp>
            <p:nvSpPr>
              <p:cNvPr id="33" name="Line 151"/>
              <p:cNvSpPr>
                <a:spLocks noChangeShapeType="1"/>
              </p:cNvSpPr>
              <p:nvPr/>
            </p:nvSpPr>
            <p:spPr bwMode="auto">
              <a:xfrm flipV="1">
                <a:off x="3521075" y="2171440"/>
                <a:ext cx="0" cy="4958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Line 152"/>
              <p:cNvSpPr>
                <a:spLocks noChangeShapeType="1"/>
              </p:cNvSpPr>
              <p:nvPr/>
            </p:nvSpPr>
            <p:spPr bwMode="auto">
              <a:xfrm>
                <a:off x="3521075" y="2171441"/>
                <a:ext cx="142081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Line 153"/>
              <p:cNvSpPr>
                <a:spLocks noChangeShapeType="1"/>
              </p:cNvSpPr>
              <p:nvPr/>
            </p:nvSpPr>
            <p:spPr bwMode="auto">
              <a:xfrm>
                <a:off x="4941888" y="2178523"/>
                <a:ext cx="0" cy="9848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Freeform 154"/>
              <p:cNvSpPr>
                <a:spLocks/>
              </p:cNvSpPr>
              <p:nvPr/>
            </p:nvSpPr>
            <p:spPr bwMode="auto">
              <a:xfrm>
                <a:off x="4902200" y="3179403"/>
                <a:ext cx="76200" cy="66675"/>
              </a:xfrm>
              <a:custGeom>
                <a:avLst/>
                <a:gdLst>
                  <a:gd name="T0" fmla="*/ 0 w 48"/>
                  <a:gd name="T1" fmla="*/ 0 h 42"/>
                  <a:gd name="T2" fmla="*/ 48 w 48"/>
                  <a:gd name="T3" fmla="*/ 0 h 42"/>
                  <a:gd name="T4" fmla="*/ 25 w 48"/>
                  <a:gd name="T5" fmla="*/ 42 h 42"/>
                  <a:gd name="T6" fmla="*/ 0 w 48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2">
                    <a:moveTo>
                      <a:pt x="0" y="0"/>
                    </a:moveTo>
                    <a:lnTo>
                      <a:pt x="48" y="0"/>
                    </a:lnTo>
                    <a:lnTo>
                      <a:pt x="2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Line 155"/>
              <p:cNvSpPr>
                <a:spLocks noChangeShapeType="1"/>
              </p:cNvSpPr>
              <p:nvPr/>
            </p:nvSpPr>
            <p:spPr bwMode="auto">
              <a:xfrm flipV="1">
                <a:off x="3521075" y="1987306"/>
                <a:ext cx="0" cy="889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Line 156"/>
              <p:cNvSpPr>
                <a:spLocks noChangeShapeType="1"/>
              </p:cNvSpPr>
              <p:nvPr/>
            </p:nvSpPr>
            <p:spPr bwMode="auto">
              <a:xfrm>
                <a:off x="3521075" y="1981063"/>
                <a:ext cx="284956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Line 157"/>
              <p:cNvSpPr>
                <a:spLocks noChangeShapeType="1"/>
              </p:cNvSpPr>
              <p:nvPr/>
            </p:nvSpPr>
            <p:spPr bwMode="auto">
              <a:xfrm>
                <a:off x="6370638" y="1981059"/>
                <a:ext cx="0" cy="11801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Freeform 158"/>
              <p:cNvSpPr>
                <a:spLocks/>
              </p:cNvSpPr>
              <p:nvPr/>
            </p:nvSpPr>
            <p:spPr bwMode="auto">
              <a:xfrm>
                <a:off x="6334126" y="3146436"/>
                <a:ext cx="74612" cy="66675"/>
              </a:xfrm>
              <a:custGeom>
                <a:avLst/>
                <a:gdLst>
                  <a:gd name="T0" fmla="*/ 0 w 47"/>
                  <a:gd name="T1" fmla="*/ 0 h 42"/>
                  <a:gd name="T2" fmla="*/ 47 w 47"/>
                  <a:gd name="T3" fmla="*/ 0 h 42"/>
                  <a:gd name="T4" fmla="*/ 23 w 47"/>
                  <a:gd name="T5" fmla="*/ 42 h 42"/>
                  <a:gd name="T6" fmla="*/ 0 w 47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42">
                    <a:moveTo>
                      <a:pt x="0" y="0"/>
                    </a:moveTo>
                    <a:lnTo>
                      <a:pt x="47" y="0"/>
                    </a:lnTo>
                    <a:lnTo>
                      <a:pt x="23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 rot="16200000">
              <a:off x="826135" y="3474583"/>
              <a:ext cx="2331720" cy="2009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rgbClr val="000000"/>
                  </a:solidFill>
                </a:rPr>
                <a:t>Annualized Relapse Rate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45335" y="2634735"/>
              <a:ext cx="419099" cy="2009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00000"/>
                  </a:solidFill>
                </a:rPr>
                <a:t>0.8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45335" y="2847095"/>
              <a:ext cx="419099" cy="2009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00000"/>
                  </a:solidFill>
                </a:rPr>
                <a:t>0.7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45335" y="3059456"/>
              <a:ext cx="419099" cy="2009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00000"/>
                  </a:solidFill>
                </a:rPr>
                <a:t>0.6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45335" y="3271817"/>
              <a:ext cx="419099" cy="2009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00000"/>
                  </a:solidFill>
                </a:rPr>
                <a:t>0.5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45335" y="3484177"/>
              <a:ext cx="419099" cy="2009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00000"/>
                  </a:solidFill>
                </a:rPr>
                <a:t>0.4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45335" y="3696537"/>
              <a:ext cx="419099" cy="2009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00000"/>
                  </a:solidFill>
                </a:rPr>
                <a:t>0.3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45335" y="3908898"/>
              <a:ext cx="419099" cy="2009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00000"/>
                  </a:solidFill>
                </a:rPr>
                <a:t>0.2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45335" y="4121257"/>
              <a:ext cx="419099" cy="2009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00000"/>
                  </a:solidFill>
                </a:rPr>
                <a:t>0.1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45335" y="4333619"/>
              <a:ext cx="419099" cy="2009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00000"/>
                  </a:solidFill>
                </a:rPr>
                <a:t>0.0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45461" y="4495287"/>
              <a:ext cx="948691" cy="2009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rgbClr val="000000"/>
                  </a:solidFill>
                </a:rPr>
                <a:t>Placebo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97362" y="4495287"/>
              <a:ext cx="1295718" cy="4018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rgbClr val="000000"/>
                  </a:solidFill>
                </a:rPr>
                <a:t>Teriflunomide </a:t>
              </a:r>
              <a:br>
                <a:rPr lang="en-US" sz="1050" b="1" dirty="0">
                  <a:solidFill>
                    <a:srgbClr val="000000"/>
                  </a:solidFill>
                </a:rPr>
              </a:br>
              <a:r>
                <a:rPr lang="en-US" sz="1050" b="1" dirty="0">
                  <a:solidFill>
                    <a:srgbClr val="000000"/>
                  </a:solidFill>
                </a:rPr>
                <a:t>7 mg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77537" y="4495286"/>
              <a:ext cx="1386204" cy="4018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rgbClr val="000000"/>
                  </a:solidFill>
                </a:rPr>
                <a:t>Teriflunomide </a:t>
              </a:r>
              <a:br>
                <a:rPr lang="en-US" sz="1050" b="1" dirty="0">
                  <a:solidFill>
                    <a:srgbClr val="000000"/>
                  </a:solidFill>
                </a:rPr>
              </a:br>
              <a:r>
                <a:rPr lang="en-US" sz="1050" b="1" dirty="0">
                  <a:solidFill>
                    <a:srgbClr val="000000"/>
                  </a:solidFill>
                </a:rPr>
                <a:t>14 mg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93084" y="2938463"/>
              <a:ext cx="852806" cy="2009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rgbClr val="FFFFFF"/>
                  </a:solidFill>
                </a:rPr>
                <a:t>0.728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19454" y="3427413"/>
              <a:ext cx="852806" cy="2009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rgbClr val="FFFFFF"/>
                  </a:solidFill>
                </a:rPr>
                <a:t>0.499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44235" y="3460750"/>
              <a:ext cx="852806" cy="2009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rgbClr val="FFFFFF"/>
                  </a:solidFill>
                </a:rPr>
                <a:t>0.484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26632" y="2215563"/>
              <a:ext cx="1419224" cy="6315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cs typeface="Arial"/>
                </a:rPr>
                <a:t>31% Risk reduction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cs typeface="Arial"/>
                </a:rPr>
                <a:t>(p&lt;0.001)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25247" y="2208589"/>
              <a:ext cx="1216254" cy="7370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chemeClr val="accent6"/>
                  </a:solidFill>
                  <a:cs typeface="Arial"/>
                </a:rPr>
                <a:t>34% Risk reduction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chemeClr val="accent6"/>
                  </a:solidFill>
                  <a:cs typeface="Arial"/>
                </a:rPr>
                <a:t>(p=0.001)</a:t>
              </a:r>
              <a:endParaRPr lang="en-US" sz="12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9" name="Group 51"/>
          <p:cNvGrpSpPr/>
          <p:nvPr/>
        </p:nvGrpSpPr>
        <p:grpSpPr>
          <a:xfrm>
            <a:off x="1124241" y="4418636"/>
            <a:ext cx="3804131" cy="1674842"/>
            <a:chOff x="2347913" y="2816225"/>
            <a:chExt cx="4730750" cy="2082801"/>
          </a:xfrm>
        </p:grpSpPr>
        <p:sp>
          <p:nvSpPr>
            <p:cNvPr id="53" name="Line 68"/>
            <p:cNvSpPr>
              <a:spLocks noChangeShapeType="1"/>
            </p:cNvSpPr>
            <p:nvPr/>
          </p:nvSpPr>
          <p:spPr bwMode="auto">
            <a:xfrm flipV="1">
              <a:off x="2403475" y="2816225"/>
              <a:ext cx="0" cy="20272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4" name="Line 69"/>
            <p:cNvSpPr>
              <a:spLocks noChangeShapeType="1"/>
            </p:cNvSpPr>
            <p:nvPr/>
          </p:nvSpPr>
          <p:spPr bwMode="auto">
            <a:xfrm flipH="1">
              <a:off x="2347913" y="2816225"/>
              <a:ext cx="555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5" name="Line 70"/>
            <p:cNvSpPr>
              <a:spLocks noChangeShapeType="1"/>
            </p:cNvSpPr>
            <p:nvPr/>
          </p:nvSpPr>
          <p:spPr bwMode="auto">
            <a:xfrm flipH="1">
              <a:off x="2347913" y="3576638"/>
              <a:ext cx="555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6" name="Line 73"/>
            <p:cNvSpPr>
              <a:spLocks noChangeShapeType="1"/>
            </p:cNvSpPr>
            <p:nvPr/>
          </p:nvSpPr>
          <p:spPr bwMode="auto">
            <a:xfrm flipH="1">
              <a:off x="2347913" y="3322638"/>
              <a:ext cx="555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7" name="Line 76"/>
            <p:cNvSpPr>
              <a:spLocks noChangeShapeType="1"/>
            </p:cNvSpPr>
            <p:nvPr/>
          </p:nvSpPr>
          <p:spPr bwMode="auto">
            <a:xfrm flipH="1">
              <a:off x="2347913" y="3068638"/>
              <a:ext cx="555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8" name="Line 77"/>
            <p:cNvSpPr>
              <a:spLocks noChangeShapeType="1"/>
            </p:cNvSpPr>
            <p:nvPr/>
          </p:nvSpPr>
          <p:spPr bwMode="auto">
            <a:xfrm flipH="1">
              <a:off x="2347913" y="3830638"/>
              <a:ext cx="555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9" name="Line 78"/>
            <p:cNvSpPr>
              <a:spLocks noChangeShapeType="1"/>
            </p:cNvSpPr>
            <p:nvPr/>
          </p:nvSpPr>
          <p:spPr bwMode="auto">
            <a:xfrm flipH="1">
              <a:off x="2347913" y="4083050"/>
              <a:ext cx="555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0" name="Line 80"/>
            <p:cNvSpPr>
              <a:spLocks noChangeShapeType="1"/>
            </p:cNvSpPr>
            <p:nvPr/>
          </p:nvSpPr>
          <p:spPr bwMode="auto">
            <a:xfrm flipH="1">
              <a:off x="2347913" y="4591050"/>
              <a:ext cx="555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1" name="Line 83"/>
            <p:cNvSpPr>
              <a:spLocks noChangeShapeType="1"/>
            </p:cNvSpPr>
            <p:nvPr/>
          </p:nvSpPr>
          <p:spPr bwMode="auto">
            <a:xfrm flipH="1">
              <a:off x="2347913" y="4337050"/>
              <a:ext cx="555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2" name="Line 84"/>
            <p:cNvSpPr>
              <a:spLocks noChangeShapeType="1"/>
            </p:cNvSpPr>
            <p:nvPr/>
          </p:nvSpPr>
          <p:spPr bwMode="auto">
            <a:xfrm flipH="1">
              <a:off x="2347913" y="4843463"/>
              <a:ext cx="555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3" name="Line 85"/>
            <p:cNvSpPr>
              <a:spLocks noChangeShapeType="1"/>
            </p:cNvSpPr>
            <p:nvPr/>
          </p:nvSpPr>
          <p:spPr bwMode="auto">
            <a:xfrm>
              <a:off x="2443163" y="4843463"/>
              <a:ext cx="0" cy="555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4" name="Line 86"/>
            <p:cNvSpPr>
              <a:spLocks noChangeShapeType="1"/>
            </p:cNvSpPr>
            <p:nvPr/>
          </p:nvSpPr>
          <p:spPr bwMode="auto">
            <a:xfrm>
              <a:off x="2887663" y="4843463"/>
              <a:ext cx="0" cy="555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5" name="Line 87"/>
            <p:cNvSpPr>
              <a:spLocks noChangeShapeType="1"/>
            </p:cNvSpPr>
            <p:nvPr/>
          </p:nvSpPr>
          <p:spPr bwMode="auto">
            <a:xfrm>
              <a:off x="3306763" y="4843463"/>
              <a:ext cx="0" cy="555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6" name="Line 90"/>
            <p:cNvSpPr>
              <a:spLocks noChangeShapeType="1"/>
            </p:cNvSpPr>
            <p:nvPr/>
          </p:nvSpPr>
          <p:spPr bwMode="auto">
            <a:xfrm>
              <a:off x="3725863" y="4843463"/>
              <a:ext cx="0" cy="555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7" name="Line 93"/>
            <p:cNvSpPr>
              <a:spLocks noChangeShapeType="1"/>
            </p:cNvSpPr>
            <p:nvPr/>
          </p:nvSpPr>
          <p:spPr bwMode="auto">
            <a:xfrm>
              <a:off x="4144963" y="4843463"/>
              <a:ext cx="0" cy="555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8" name="Line 96"/>
            <p:cNvSpPr>
              <a:spLocks noChangeShapeType="1"/>
            </p:cNvSpPr>
            <p:nvPr/>
          </p:nvSpPr>
          <p:spPr bwMode="auto">
            <a:xfrm>
              <a:off x="4564063" y="4843463"/>
              <a:ext cx="0" cy="555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9" name="Line 99"/>
            <p:cNvSpPr>
              <a:spLocks noChangeShapeType="1"/>
            </p:cNvSpPr>
            <p:nvPr/>
          </p:nvSpPr>
          <p:spPr bwMode="auto">
            <a:xfrm>
              <a:off x="4983163" y="4843463"/>
              <a:ext cx="0" cy="555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70" name="Line 102"/>
            <p:cNvSpPr>
              <a:spLocks noChangeShapeType="1"/>
            </p:cNvSpPr>
            <p:nvPr/>
          </p:nvSpPr>
          <p:spPr bwMode="auto">
            <a:xfrm>
              <a:off x="5402263" y="4843463"/>
              <a:ext cx="0" cy="555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71" name="Line 105"/>
            <p:cNvSpPr>
              <a:spLocks noChangeShapeType="1"/>
            </p:cNvSpPr>
            <p:nvPr/>
          </p:nvSpPr>
          <p:spPr bwMode="auto">
            <a:xfrm>
              <a:off x="5821363" y="4843463"/>
              <a:ext cx="0" cy="555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72" name="Line 109"/>
            <p:cNvSpPr>
              <a:spLocks noChangeShapeType="1"/>
            </p:cNvSpPr>
            <p:nvPr/>
          </p:nvSpPr>
          <p:spPr bwMode="auto">
            <a:xfrm>
              <a:off x="6240463" y="4843463"/>
              <a:ext cx="0" cy="555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73" name="Line 113"/>
            <p:cNvSpPr>
              <a:spLocks noChangeShapeType="1"/>
            </p:cNvSpPr>
            <p:nvPr/>
          </p:nvSpPr>
          <p:spPr bwMode="auto">
            <a:xfrm>
              <a:off x="6659563" y="4843463"/>
              <a:ext cx="0" cy="555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74" name="Line 117"/>
            <p:cNvSpPr>
              <a:spLocks noChangeShapeType="1"/>
            </p:cNvSpPr>
            <p:nvPr/>
          </p:nvSpPr>
          <p:spPr bwMode="auto">
            <a:xfrm>
              <a:off x="2398713" y="4843463"/>
              <a:ext cx="46799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75" name="Line 118"/>
            <p:cNvSpPr>
              <a:spLocks noChangeShapeType="1"/>
            </p:cNvSpPr>
            <p:nvPr/>
          </p:nvSpPr>
          <p:spPr bwMode="auto">
            <a:xfrm>
              <a:off x="7078663" y="4843463"/>
              <a:ext cx="0" cy="555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75"/>
          <p:cNvGrpSpPr/>
          <p:nvPr/>
        </p:nvGrpSpPr>
        <p:grpSpPr>
          <a:xfrm>
            <a:off x="1200834" y="4810539"/>
            <a:ext cx="3718603" cy="1239537"/>
            <a:chOff x="2961426" y="4728651"/>
            <a:chExt cx="3718603" cy="1239537"/>
          </a:xfrm>
        </p:grpSpPr>
        <p:grpSp>
          <p:nvGrpSpPr>
            <p:cNvPr id="14" name="Group 76"/>
            <p:cNvGrpSpPr/>
            <p:nvPr/>
          </p:nvGrpSpPr>
          <p:grpSpPr>
            <a:xfrm>
              <a:off x="3154186" y="4728651"/>
              <a:ext cx="3525843" cy="1191027"/>
              <a:chOff x="3154186" y="4728651"/>
              <a:chExt cx="3525843" cy="1191027"/>
            </a:xfrm>
          </p:grpSpPr>
          <p:sp>
            <p:nvSpPr>
              <p:cNvPr id="85" name="Line 263"/>
              <p:cNvSpPr>
                <a:spLocks noChangeShapeType="1"/>
              </p:cNvSpPr>
              <p:nvPr/>
            </p:nvSpPr>
            <p:spPr bwMode="auto">
              <a:xfrm flipH="1">
                <a:off x="5685593" y="4728651"/>
                <a:ext cx="994436" cy="0"/>
              </a:xfrm>
              <a:prstGeom prst="line">
                <a:avLst/>
              </a:prstGeom>
              <a:noFill/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2" name="Group 85"/>
              <p:cNvGrpSpPr/>
              <p:nvPr/>
            </p:nvGrpSpPr>
            <p:grpSpPr>
              <a:xfrm>
                <a:off x="3154186" y="4728651"/>
                <a:ext cx="2531408" cy="1191027"/>
                <a:chOff x="3154186" y="4728651"/>
                <a:chExt cx="2531408" cy="1191027"/>
              </a:xfrm>
            </p:grpSpPr>
            <p:sp>
              <p:nvSpPr>
                <p:cNvPr id="87" name="Line 324"/>
                <p:cNvSpPr>
                  <a:spLocks noChangeShapeType="1"/>
                </p:cNvSpPr>
                <p:nvPr/>
              </p:nvSpPr>
              <p:spPr bwMode="auto">
                <a:xfrm>
                  <a:off x="3543535" y="5576284"/>
                  <a:ext cx="0" cy="20425"/>
                </a:xfrm>
                <a:prstGeom prst="line">
                  <a:avLst/>
                </a:prstGeom>
                <a:noFill/>
                <a:ln w="19050" cap="rnd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8" name="Line 325"/>
                <p:cNvSpPr>
                  <a:spLocks noChangeShapeType="1"/>
                </p:cNvSpPr>
                <p:nvPr/>
              </p:nvSpPr>
              <p:spPr bwMode="auto">
                <a:xfrm flipH="1">
                  <a:off x="3521834" y="5596709"/>
                  <a:ext cx="21702" cy="0"/>
                </a:xfrm>
                <a:prstGeom prst="line">
                  <a:avLst/>
                </a:prstGeom>
                <a:noFill/>
                <a:ln w="19050" cap="rnd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76" name="Group 88"/>
                <p:cNvGrpSpPr/>
                <p:nvPr/>
              </p:nvGrpSpPr>
              <p:grpSpPr>
                <a:xfrm>
                  <a:off x="3154186" y="4728651"/>
                  <a:ext cx="2531408" cy="1191027"/>
                  <a:chOff x="3154186" y="4728651"/>
                  <a:chExt cx="2531408" cy="1191027"/>
                </a:xfrm>
              </p:grpSpPr>
              <p:grpSp>
                <p:nvGrpSpPr>
                  <p:cNvPr id="77" name="Group 89"/>
                  <p:cNvGrpSpPr/>
                  <p:nvPr/>
                </p:nvGrpSpPr>
                <p:grpSpPr>
                  <a:xfrm>
                    <a:off x="3168228" y="4728651"/>
                    <a:ext cx="2517366" cy="1138688"/>
                    <a:chOff x="3168228" y="4728651"/>
                    <a:chExt cx="2517366" cy="1138688"/>
                  </a:xfrm>
                </p:grpSpPr>
                <p:grpSp>
                  <p:nvGrpSpPr>
                    <p:cNvPr id="86" name="Group 96"/>
                    <p:cNvGrpSpPr/>
                    <p:nvPr/>
                  </p:nvGrpSpPr>
                  <p:grpSpPr>
                    <a:xfrm>
                      <a:off x="3308649" y="4728651"/>
                      <a:ext cx="2376945" cy="1012309"/>
                      <a:chOff x="3308649" y="4728651"/>
                      <a:chExt cx="2376945" cy="1012309"/>
                    </a:xfrm>
                  </p:grpSpPr>
                  <p:grpSp>
                    <p:nvGrpSpPr>
                      <p:cNvPr id="89" name="Group 107"/>
                      <p:cNvGrpSpPr/>
                      <p:nvPr/>
                    </p:nvGrpSpPr>
                    <p:grpSpPr>
                      <a:xfrm>
                        <a:off x="3325245" y="4728651"/>
                        <a:ext cx="2360349" cy="959970"/>
                        <a:chOff x="3325245" y="4728651"/>
                        <a:chExt cx="2360349" cy="959970"/>
                      </a:xfrm>
                    </p:grpSpPr>
                    <p:grpSp>
                      <p:nvGrpSpPr>
                        <p:cNvPr id="90" name="Group 112"/>
                        <p:cNvGrpSpPr/>
                        <p:nvPr/>
                      </p:nvGrpSpPr>
                      <p:grpSpPr>
                        <a:xfrm>
                          <a:off x="3543535" y="4728651"/>
                          <a:ext cx="2142059" cy="847634"/>
                          <a:chOff x="3543535" y="4728651"/>
                          <a:chExt cx="2142059" cy="847634"/>
                        </a:xfrm>
                      </p:grpSpPr>
                      <p:grpSp>
                        <p:nvGrpSpPr>
                          <p:cNvPr id="97" name="Group 123"/>
                          <p:cNvGrpSpPr/>
                          <p:nvPr/>
                        </p:nvGrpSpPr>
                        <p:grpSpPr>
                          <a:xfrm>
                            <a:off x="3686509" y="4728651"/>
                            <a:ext cx="1999085" cy="597429"/>
                            <a:chOff x="3686509" y="4728651"/>
                            <a:chExt cx="1999085" cy="597429"/>
                          </a:xfrm>
                        </p:grpSpPr>
                        <p:grpSp>
                          <p:nvGrpSpPr>
                            <p:cNvPr id="108" name="Group 142"/>
                            <p:cNvGrpSpPr/>
                            <p:nvPr/>
                          </p:nvGrpSpPr>
                          <p:grpSpPr>
                            <a:xfrm>
                              <a:off x="4331169" y="4728651"/>
                              <a:ext cx="1354425" cy="434029"/>
                              <a:chOff x="4331169" y="4728651"/>
                              <a:chExt cx="1354425" cy="434029"/>
                            </a:xfrm>
                          </p:grpSpPr>
                          <p:grpSp>
                            <p:nvGrpSpPr>
                              <p:cNvPr id="113" name="Group 157"/>
                              <p:cNvGrpSpPr/>
                              <p:nvPr/>
                            </p:nvGrpSpPr>
                            <p:grpSpPr>
                              <a:xfrm>
                                <a:off x="5002637" y="4728651"/>
                                <a:ext cx="682957" cy="214462"/>
                                <a:chOff x="5002637" y="4728651"/>
                                <a:chExt cx="682957" cy="214462"/>
                              </a:xfrm>
                            </p:grpSpPr>
                            <p:sp>
                              <p:nvSpPr>
                                <p:cNvPr id="173" name="Line 264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5685593" y="4728651"/>
                                  <a:ext cx="0" cy="30637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 cap="rnd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 xmlns="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400" dirty="0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4" name="Line 265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5676658" y="4759289"/>
                                  <a:ext cx="8936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 cap="rnd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 xmlns="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400" dirty="0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5" name="Line 266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5676658" y="4759289"/>
                                  <a:ext cx="0" cy="3319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 cap="rnd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 xmlns="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400" dirty="0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6" name="Line 267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5406028" y="4792479"/>
                                  <a:ext cx="270629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 cap="rnd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 xmlns="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400" dirty="0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7" name="Line 268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5406028" y="4792479"/>
                                  <a:ext cx="0" cy="3191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 cap="rnd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 xmlns="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400" dirty="0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8" name="Line 269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5317945" y="4824392"/>
                                  <a:ext cx="88083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 cap="rnd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 xmlns="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400" dirty="0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9" name="Line 270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5317945" y="4824392"/>
                                  <a:ext cx="0" cy="3191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 cap="rnd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 xmlns="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400" dirty="0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80" name="Line 271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5031997" y="4856307"/>
                                  <a:ext cx="285948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 cap="rnd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 xmlns="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400" dirty="0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81" name="Line 272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5031997" y="4856307"/>
                                  <a:ext cx="0" cy="25531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 cap="rnd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 xmlns="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400" dirty="0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82" name="Line 273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5012849" y="4881838"/>
                                  <a:ext cx="19149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 cap="rnd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 xmlns="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400" dirty="0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83" name="Line 274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5012849" y="4881838"/>
                                  <a:ext cx="0" cy="34467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 cap="rnd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 xmlns="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400" dirty="0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84" name="Line 275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5006466" y="4916304"/>
                                  <a:ext cx="6383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 cap="rnd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 xmlns="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400" dirty="0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85" name="Line 276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5006466" y="4916304"/>
                                  <a:ext cx="0" cy="2680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 cap="rnd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 xmlns="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400" dirty="0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86" name="Line 277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5002637" y="4943113"/>
                                  <a:ext cx="383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 cap="rnd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 xmlns="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400" dirty="0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59" name="Line 27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02637" y="4943113"/>
                                <a:ext cx="0" cy="57445"/>
                              </a:xfrm>
                              <a:prstGeom prst="line">
                                <a:avLst/>
                              </a:prstGeom>
                              <a:noFill/>
                              <a:ln w="19050" cap="rnd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400" dirty="0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0" name="Line 27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00093" y="5000557"/>
                                <a:ext cx="302544" cy="0"/>
                              </a:xfrm>
                              <a:prstGeom prst="line">
                                <a:avLst/>
                              </a:prstGeom>
                              <a:noFill/>
                              <a:ln w="19050" cap="rnd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400" dirty="0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1" name="Line 28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00093" y="5000557"/>
                                <a:ext cx="0" cy="47233"/>
                              </a:xfrm>
                              <a:prstGeom prst="line">
                                <a:avLst/>
                              </a:prstGeom>
                              <a:noFill/>
                              <a:ln w="19050" cap="rnd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400" dirty="0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2" name="Line 28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61797" y="5047790"/>
                                <a:ext cx="38297" cy="0"/>
                              </a:xfrm>
                              <a:prstGeom prst="line">
                                <a:avLst/>
                              </a:prstGeom>
                              <a:noFill/>
                              <a:ln w="19050" cap="rnd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400" dirty="0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3" name="Line 28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61797" y="5047790"/>
                                <a:ext cx="0" cy="24255"/>
                              </a:xfrm>
                              <a:prstGeom prst="line">
                                <a:avLst/>
                              </a:prstGeom>
                              <a:noFill/>
                              <a:ln w="19050" cap="rnd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400" dirty="0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4" name="Line 28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32865" y="5072044"/>
                                <a:ext cx="128932" cy="0"/>
                              </a:xfrm>
                              <a:prstGeom prst="line">
                                <a:avLst/>
                              </a:prstGeom>
                              <a:noFill/>
                              <a:ln w="19050" cap="rnd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400" dirty="0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5" name="Line 28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532865" y="5072044"/>
                                <a:ext cx="0" cy="22978"/>
                              </a:xfrm>
                              <a:prstGeom prst="line">
                                <a:avLst/>
                              </a:prstGeom>
                              <a:noFill/>
                              <a:ln w="19050" cap="rnd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400" dirty="0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6" name="Line 28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51165" y="5095022"/>
                                <a:ext cx="81699" cy="0"/>
                              </a:xfrm>
                              <a:prstGeom prst="line">
                                <a:avLst/>
                              </a:prstGeom>
                              <a:noFill/>
                              <a:ln w="19050" cap="rnd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400" dirty="0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7" name="Line 28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451165" y="5095022"/>
                                <a:ext cx="0" cy="24255"/>
                              </a:xfrm>
                              <a:prstGeom prst="line">
                                <a:avLst/>
                              </a:prstGeom>
                              <a:noFill/>
                              <a:ln w="19050" cap="rnd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400" dirty="0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8" name="Line 28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388614" y="5119277"/>
                                <a:ext cx="62552" cy="0"/>
                              </a:xfrm>
                              <a:prstGeom prst="line">
                                <a:avLst/>
                              </a:prstGeom>
                              <a:noFill/>
                              <a:ln w="19050" cap="rnd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400" dirty="0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9" name="Line 28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388614" y="5119277"/>
                                <a:ext cx="0" cy="21702"/>
                              </a:xfrm>
                              <a:prstGeom prst="line">
                                <a:avLst/>
                              </a:prstGeom>
                              <a:noFill/>
                              <a:ln w="19050" cap="rnd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400" dirty="0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70" name="Line 28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336276" y="5140978"/>
                                <a:ext cx="52339" cy="0"/>
                              </a:xfrm>
                              <a:prstGeom prst="line">
                                <a:avLst/>
                              </a:prstGeom>
                              <a:noFill/>
                              <a:ln w="19050" cap="rnd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400" dirty="0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71" name="Line 29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336276" y="5140978"/>
                                <a:ext cx="0" cy="21702"/>
                              </a:xfrm>
                              <a:prstGeom prst="line">
                                <a:avLst/>
                              </a:prstGeom>
                              <a:noFill/>
                              <a:ln w="19050" cap="rnd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400" dirty="0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72" name="Line 29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331169" y="5162680"/>
                                <a:ext cx="5106" cy="0"/>
                              </a:xfrm>
                              <a:prstGeom prst="line">
                                <a:avLst/>
                              </a:prstGeom>
                              <a:noFill/>
                              <a:ln w="19050" cap="rnd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400" dirty="0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44" name="Line 29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331169" y="5162680"/>
                              <a:ext cx="0" cy="21702"/>
                            </a:xfrm>
                            <a:prstGeom prst="line">
                              <a:avLst/>
                            </a:prstGeom>
                            <a:noFill/>
                            <a:ln w="19050" cap="rnd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400" dirty="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45" name="Line 29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072029" y="5184381"/>
                              <a:ext cx="259141" cy="0"/>
                            </a:xfrm>
                            <a:prstGeom prst="line">
                              <a:avLst/>
                            </a:prstGeom>
                            <a:noFill/>
                            <a:ln w="19050" cap="rnd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400" dirty="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46" name="Line 29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072029" y="5184381"/>
                              <a:ext cx="0" cy="20425"/>
                            </a:xfrm>
                            <a:prstGeom prst="line">
                              <a:avLst/>
                            </a:prstGeom>
                            <a:noFill/>
                            <a:ln w="19050" cap="rnd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400" dirty="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47" name="Line 29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003095" y="5204806"/>
                              <a:ext cx="68934" cy="0"/>
                            </a:xfrm>
                            <a:prstGeom prst="line">
                              <a:avLst/>
                            </a:prstGeom>
                            <a:noFill/>
                            <a:ln w="19050" cap="rnd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400" dirty="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48" name="Line 29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003095" y="5204806"/>
                              <a:ext cx="0" cy="22978"/>
                            </a:xfrm>
                            <a:prstGeom prst="line">
                              <a:avLst/>
                            </a:prstGeom>
                            <a:noFill/>
                            <a:ln w="19050" cap="rnd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400" dirty="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49" name="Line 29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99265" y="5227784"/>
                              <a:ext cx="3830" cy="0"/>
                            </a:xfrm>
                            <a:prstGeom prst="line">
                              <a:avLst/>
                            </a:prstGeom>
                            <a:noFill/>
                            <a:ln w="19050" cap="rnd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400" dirty="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50" name="Line 29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99265" y="5227784"/>
                              <a:ext cx="0" cy="38297"/>
                            </a:xfrm>
                            <a:prstGeom prst="line">
                              <a:avLst/>
                            </a:prstGeom>
                            <a:noFill/>
                            <a:ln w="19050" cap="rnd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400" dirty="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51" name="Line 29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46926" y="5266081"/>
                              <a:ext cx="52339" cy="0"/>
                            </a:xfrm>
                            <a:prstGeom prst="line">
                              <a:avLst/>
                            </a:prstGeom>
                            <a:noFill/>
                            <a:ln w="19050" cap="rnd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400" dirty="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52" name="Line 30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46926" y="5266081"/>
                              <a:ext cx="0" cy="21702"/>
                            </a:xfrm>
                            <a:prstGeom prst="line">
                              <a:avLst/>
                            </a:prstGeom>
                            <a:noFill/>
                            <a:ln w="19050" cap="rnd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400" dirty="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53" name="Line 30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885652" y="5287783"/>
                              <a:ext cx="61275" cy="0"/>
                            </a:xfrm>
                            <a:prstGeom prst="line">
                              <a:avLst/>
                            </a:prstGeom>
                            <a:noFill/>
                            <a:ln w="19050" cap="rnd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400" dirty="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54" name="Line 30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85652" y="5287783"/>
                              <a:ext cx="0" cy="19149"/>
                            </a:xfrm>
                            <a:prstGeom prst="line">
                              <a:avLst/>
                            </a:prstGeom>
                            <a:noFill/>
                            <a:ln w="19050" cap="rnd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400" dirty="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55" name="Line 30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826930" y="5306931"/>
                              <a:ext cx="58721" cy="0"/>
                            </a:xfrm>
                            <a:prstGeom prst="line">
                              <a:avLst/>
                            </a:prstGeom>
                            <a:noFill/>
                            <a:ln w="19050" cap="rnd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400" dirty="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56" name="Line 30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26930" y="5306931"/>
                              <a:ext cx="0" cy="19149"/>
                            </a:xfrm>
                            <a:prstGeom prst="line">
                              <a:avLst/>
                            </a:prstGeom>
                            <a:noFill/>
                            <a:ln w="19050" cap="rnd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400" dirty="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57" name="Line 30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686509" y="5326079"/>
                              <a:ext cx="140421" cy="0"/>
                            </a:xfrm>
                            <a:prstGeom prst="line">
                              <a:avLst/>
                            </a:prstGeom>
                            <a:noFill/>
                            <a:ln w="19050" cap="rnd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400" dirty="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25" name="Line 30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86509" y="5326079"/>
                            <a:ext cx="0" cy="20425"/>
                          </a:xfrm>
                          <a:prstGeom prst="line">
                            <a:avLst/>
                          </a:prstGeom>
                          <a:noFill/>
                          <a:ln w="19050" cap="rnd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400" dirty="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6" name="Line 30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669914" y="5346504"/>
                            <a:ext cx="16596" cy="0"/>
                          </a:xfrm>
                          <a:prstGeom prst="line">
                            <a:avLst/>
                          </a:prstGeom>
                          <a:noFill/>
                          <a:ln w="19050" cap="rnd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400" dirty="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7" name="Line 30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69914" y="5346504"/>
                            <a:ext cx="0" cy="38297"/>
                          </a:xfrm>
                          <a:prstGeom prst="line">
                            <a:avLst/>
                          </a:prstGeom>
                          <a:noFill/>
                          <a:ln w="19050" cap="rnd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400" dirty="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8" name="Line 30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659702" y="5384801"/>
                            <a:ext cx="10212" cy="0"/>
                          </a:xfrm>
                          <a:prstGeom prst="line">
                            <a:avLst/>
                          </a:prstGeom>
                          <a:noFill/>
                          <a:ln w="19050" cap="rnd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400" dirty="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9" name="Line 31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59702" y="5384801"/>
                            <a:ext cx="0" cy="77870"/>
                          </a:xfrm>
                          <a:prstGeom prst="line">
                            <a:avLst/>
                          </a:prstGeom>
                          <a:noFill/>
                          <a:ln w="19050" cap="rnd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400" dirty="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30" name="Line 3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657149" y="5462670"/>
                            <a:ext cx="2553" cy="0"/>
                          </a:xfrm>
                          <a:prstGeom prst="line">
                            <a:avLst/>
                          </a:prstGeom>
                          <a:noFill/>
                          <a:ln w="19050" cap="rnd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400" dirty="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31" name="Line 3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57149" y="5462670"/>
                            <a:ext cx="0" cy="19149"/>
                          </a:xfrm>
                          <a:prstGeom prst="line">
                            <a:avLst/>
                          </a:prstGeom>
                          <a:noFill/>
                          <a:ln w="19050" cap="rnd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400" dirty="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32" name="Line 3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653319" y="5481819"/>
                            <a:ext cx="3830" cy="0"/>
                          </a:xfrm>
                          <a:prstGeom prst="line">
                            <a:avLst/>
                          </a:prstGeom>
                          <a:noFill/>
                          <a:ln w="19050" cap="rnd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400" dirty="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33" name="Line 31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53319" y="5481819"/>
                            <a:ext cx="0" cy="20425"/>
                          </a:xfrm>
                          <a:prstGeom prst="line">
                            <a:avLst/>
                          </a:prstGeom>
                          <a:noFill/>
                          <a:ln w="19050" cap="rnd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400" dirty="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34" name="Line 31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608640" y="5502244"/>
                            <a:ext cx="44680" cy="0"/>
                          </a:xfrm>
                          <a:prstGeom prst="line">
                            <a:avLst/>
                          </a:prstGeom>
                          <a:noFill/>
                          <a:ln w="19050" cap="rnd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400" dirty="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35" name="Line 31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08640" y="5502244"/>
                            <a:ext cx="0" cy="17872"/>
                          </a:xfrm>
                          <a:prstGeom prst="line">
                            <a:avLst/>
                          </a:prstGeom>
                          <a:noFill/>
                          <a:ln w="19050" cap="rnd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400" dirty="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36" name="Line 31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603534" y="5520116"/>
                            <a:ext cx="5106" cy="0"/>
                          </a:xfrm>
                          <a:prstGeom prst="line">
                            <a:avLst/>
                          </a:prstGeom>
                          <a:noFill/>
                          <a:ln w="19050" cap="rnd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400" dirty="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37" name="Line 3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03534" y="5520116"/>
                            <a:ext cx="0" cy="19149"/>
                          </a:xfrm>
                          <a:prstGeom prst="line">
                            <a:avLst/>
                          </a:prstGeom>
                          <a:noFill/>
                          <a:ln w="19050" cap="rnd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400" dirty="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38" name="Line 3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590768" y="5539264"/>
                            <a:ext cx="12766" cy="0"/>
                          </a:xfrm>
                          <a:prstGeom prst="line">
                            <a:avLst/>
                          </a:prstGeom>
                          <a:noFill/>
                          <a:ln w="19050" cap="rnd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400" dirty="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39" name="Line 32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90768" y="5539264"/>
                            <a:ext cx="0" cy="20425"/>
                          </a:xfrm>
                          <a:prstGeom prst="line">
                            <a:avLst/>
                          </a:prstGeom>
                          <a:noFill/>
                          <a:ln w="19050" cap="rnd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400" dirty="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0" name="Line 32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565237" y="5559689"/>
                            <a:ext cx="25531" cy="0"/>
                          </a:xfrm>
                          <a:prstGeom prst="line">
                            <a:avLst/>
                          </a:prstGeom>
                          <a:noFill/>
                          <a:ln w="19050" cap="rnd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400" dirty="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1" name="Line 3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65237" y="5559689"/>
                            <a:ext cx="0" cy="16596"/>
                          </a:xfrm>
                          <a:prstGeom prst="line">
                            <a:avLst/>
                          </a:prstGeom>
                          <a:noFill/>
                          <a:ln w="19050" cap="rnd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400" dirty="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2" name="Line 3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543535" y="5576284"/>
                            <a:ext cx="21702" cy="0"/>
                          </a:xfrm>
                          <a:prstGeom prst="line">
                            <a:avLst/>
                          </a:prstGeom>
                          <a:noFill/>
                          <a:ln w="19050" cap="rnd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400" dirty="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114" name="Line 3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21834" y="5596709"/>
                          <a:ext cx="0" cy="17872"/>
                        </a:xfrm>
                        <a:prstGeom prst="line">
                          <a:avLst/>
                        </a:prstGeom>
                        <a:noFill/>
                        <a:ln w="19050" cap="rnd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15" name="Line 3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492473" y="5614581"/>
                          <a:ext cx="29361" cy="0"/>
                        </a:xfrm>
                        <a:prstGeom prst="line">
                          <a:avLst/>
                        </a:prstGeom>
                        <a:noFill/>
                        <a:ln w="19050" cap="rnd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16" name="Line 3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492473" y="5614581"/>
                          <a:ext cx="0" cy="19149"/>
                        </a:xfrm>
                        <a:prstGeom prst="line">
                          <a:avLst/>
                        </a:prstGeom>
                        <a:noFill/>
                        <a:ln w="19050" cap="rnd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17" name="Line 3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440135" y="5633729"/>
                          <a:ext cx="52339" cy="0"/>
                        </a:xfrm>
                        <a:prstGeom prst="line">
                          <a:avLst/>
                        </a:prstGeom>
                        <a:noFill/>
                        <a:ln w="19050" cap="rnd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18" name="Line 3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440135" y="5633729"/>
                          <a:ext cx="0" cy="16596"/>
                        </a:xfrm>
                        <a:prstGeom prst="line">
                          <a:avLst/>
                        </a:prstGeom>
                        <a:noFill/>
                        <a:ln w="19050" cap="rnd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19" name="Line 3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353329" y="5650324"/>
                          <a:ext cx="86806" cy="0"/>
                        </a:xfrm>
                        <a:prstGeom prst="line">
                          <a:avLst/>
                        </a:prstGeom>
                        <a:noFill/>
                        <a:ln w="19050" cap="rnd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20" name="Line 3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53329" y="5650324"/>
                          <a:ext cx="0" cy="19149"/>
                        </a:xfrm>
                        <a:prstGeom prst="line">
                          <a:avLst/>
                        </a:prstGeom>
                        <a:noFill/>
                        <a:ln w="19050" cap="rnd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21" name="Line 3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339286" y="5669472"/>
                          <a:ext cx="14042" cy="0"/>
                        </a:xfrm>
                        <a:prstGeom prst="line">
                          <a:avLst/>
                        </a:prstGeom>
                        <a:noFill/>
                        <a:ln w="19050" cap="rnd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22" name="Line 3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39286" y="5669472"/>
                          <a:ext cx="0" cy="19149"/>
                        </a:xfrm>
                        <a:prstGeom prst="line">
                          <a:avLst/>
                        </a:prstGeom>
                        <a:noFill/>
                        <a:ln w="19050" cap="rnd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23" name="Line 3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325245" y="5688621"/>
                          <a:ext cx="14042" cy="0"/>
                        </a:xfrm>
                        <a:prstGeom prst="line">
                          <a:avLst/>
                        </a:prstGeom>
                        <a:noFill/>
                        <a:ln w="19050" cap="rnd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109" name="Line 33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25245" y="5688621"/>
                        <a:ext cx="0" cy="37021"/>
                      </a:xfrm>
                      <a:prstGeom prst="line">
                        <a:avLst/>
                      </a:prstGeom>
                      <a:noFill/>
                      <a:ln w="19050" cap="rnd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1400" dirty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0" name="Line 33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322692" y="5725641"/>
                        <a:ext cx="2553" cy="0"/>
                      </a:xfrm>
                      <a:prstGeom prst="line">
                        <a:avLst/>
                      </a:prstGeom>
                      <a:noFill/>
                      <a:ln w="19050" cap="rnd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1400" dirty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1" name="Line 3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22692" y="5725641"/>
                        <a:ext cx="0" cy="15319"/>
                      </a:xfrm>
                      <a:prstGeom prst="line">
                        <a:avLst/>
                      </a:prstGeom>
                      <a:noFill/>
                      <a:ln w="19050" cap="rnd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1400" dirty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2" name="Line 33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308649" y="5740959"/>
                        <a:ext cx="14042" cy="0"/>
                      </a:xfrm>
                      <a:prstGeom prst="line">
                        <a:avLst/>
                      </a:prstGeom>
                      <a:noFill/>
                      <a:ln w="19050" cap="rnd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1400" dirty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98" name="Line 3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08649" y="5740959"/>
                      <a:ext cx="0" cy="56168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9" name="Line 34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240992" y="5797128"/>
                      <a:ext cx="67658" cy="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0" name="Line 3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40992" y="5797128"/>
                      <a:ext cx="0" cy="16596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1" name="Line 34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235886" y="5813724"/>
                      <a:ext cx="5106" cy="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2" name="Line 3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35886" y="5813724"/>
                      <a:ext cx="0" cy="17872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3" name="Line 34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224397" y="5831595"/>
                      <a:ext cx="11489" cy="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4" name="Line 3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24397" y="5831595"/>
                      <a:ext cx="0" cy="16596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5" name="Line 34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219290" y="5848190"/>
                      <a:ext cx="5106" cy="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6" name="Line 3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9290" y="5848190"/>
                      <a:ext cx="0" cy="19149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7" name="Line 34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68228" y="5867339"/>
                      <a:ext cx="51062" cy="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91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3168228" y="5867339"/>
                    <a:ext cx="0" cy="16596"/>
                  </a:xfrm>
                  <a:prstGeom prst="line">
                    <a:avLst/>
                  </a:prstGeom>
                  <a:noFill/>
                  <a:ln w="19050" cap="rnd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2" name="Line 3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63122" y="5883934"/>
                    <a:ext cx="5106" cy="0"/>
                  </a:xfrm>
                  <a:prstGeom prst="line">
                    <a:avLst/>
                  </a:prstGeom>
                  <a:noFill/>
                  <a:ln w="19050" cap="rnd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3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3163122" y="5883934"/>
                    <a:ext cx="0" cy="16596"/>
                  </a:xfrm>
                  <a:prstGeom prst="line">
                    <a:avLst/>
                  </a:prstGeom>
                  <a:noFill/>
                  <a:ln w="19050" cap="rnd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4" name="Line 3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58016" y="5900529"/>
                    <a:ext cx="5106" cy="0"/>
                  </a:xfrm>
                  <a:prstGeom prst="line">
                    <a:avLst/>
                  </a:prstGeom>
                  <a:noFill/>
                  <a:ln w="19050" cap="rnd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5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3158016" y="5900529"/>
                    <a:ext cx="0" cy="19149"/>
                  </a:xfrm>
                  <a:prstGeom prst="line">
                    <a:avLst/>
                  </a:prstGeom>
                  <a:noFill/>
                  <a:ln w="19050" cap="rnd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6" name="Line 3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54186" y="5919677"/>
                    <a:ext cx="3830" cy="0"/>
                  </a:xfrm>
                  <a:prstGeom prst="line">
                    <a:avLst/>
                  </a:prstGeom>
                  <a:noFill/>
                  <a:ln w="19050" cap="rnd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78" name="Line 356"/>
            <p:cNvSpPr>
              <a:spLocks noChangeShapeType="1"/>
            </p:cNvSpPr>
            <p:nvPr/>
          </p:nvSpPr>
          <p:spPr bwMode="auto">
            <a:xfrm>
              <a:off x="3154186" y="5919677"/>
              <a:ext cx="0" cy="14043"/>
            </a:xfrm>
            <a:prstGeom prst="line">
              <a:avLst/>
            </a:prstGeom>
            <a:noFill/>
            <a:ln w="19050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79" name="Line 357"/>
            <p:cNvSpPr>
              <a:spLocks noChangeShapeType="1"/>
            </p:cNvSpPr>
            <p:nvPr/>
          </p:nvSpPr>
          <p:spPr bwMode="auto">
            <a:xfrm flipH="1">
              <a:off x="2995894" y="5933720"/>
              <a:ext cx="158293" cy="0"/>
            </a:xfrm>
            <a:prstGeom prst="line">
              <a:avLst/>
            </a:prstGeom>
            <a:noFill/>
            <a:ln w="19050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0" name="Line 358"/>
            <p:cNvSpPr>
              <a:spLocks noChangeShapeType="1"/>
            </p:cNvSpPr>
            <p:nvPr/>
          </p:nvSpPr>
          <p:spPr bwMode="auto">
            <a:xfrm>
              <a:off x="2995894" y="5933720"/>
              <a:ext cx="0" cy="20425"/>
            </a:xfrm>
            <a:prstGeom prst="line">
              <a:avLst/>
            </a:prstGeom>
            <a:noFill/>
            <a:ln w="19050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1" name="Line 359"/>
            <p:cNvSpPr>
              <a:spLocks noChangeShapeType="1"/>
            </p:cNvSpPr>
            <p:nvPr/>
          </p:nvSpPr>
          <p:spPr bwMode="auto">
            <a:xfrm flipH="1">
              <a:off x="2984404" y="5954145"/>
              <a:ext cx="11489" cy="0"/>
            </a:xfrm>
            <a:prstGeom prst="line">
              <a:avLst/>
            </a:prstGeom>
            <a:noFill/>
            <a:ln w="19050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2" name="Line 360"/>
            <p:cNvSpPr>
              <a:spLocks noChangeShapeType="1"/>
            </p:cNvSpPr>
            <p:nvPr/>
          </p:nvSpPr>
          <p:spPr bwMode="auto">
            <a:xfrm>
              <a:off x="2984404" y="5954145"/>
              <a:ext cx="0" cy="14043"/>
            </a:xfrm>
            <a:prstGeom prst="line">
              <a:avLst/>
            </a:prstGeom>
            <a:noFill/>
            <a:ln w="19050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3" name="Line 361"/>
            <p:cNvSpPr>
              <a:spLocks noChangeShapeType="1"/>
            </p:cNvSpPr>
            <p:nvPr/>
          </p:nvSpPr>
          <p:spPr bwMode="auto">
            <a:xfrm flipH="1">
              <a:off x="2961426" y="5968186"/>
              <a:ext cx="22978" cy="0"/>
            </a:xfrm>
            <a:prstGeom prst="line">
              <a:avLst/>
            </a:prstGeom>
            <a:noFill/>
            <a:ln w="19050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4" name="Line 438"/>
            <p:cNvSpPr>
              <a:spLocks noChangeShapeType="1"/>
            </p:cNvSpPr>
            <p:nvPr/>
          </p:nvSpPr>
          <p:spPr bwMode="auto">
            <a:xfrm>
              <a:off x="2975468" y="5954145"/>
              <a:ext cx="0" cy="12766"/>
            </a:xfrm>
            <a:prstGeom prst="line">
              <a:avLst/>
            </a:prstGeom>
            <a:noFill/>
            <a:ln w="19050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4" name="Group 186"/>
          <p:cNvGrpSpPr/>
          <p:nvPr/>
        </p:nvGrpSpPr>
        <p:grpSpPr>
          <a:xfrm>
            <a:off x="1200834" y="5130954"/>
            <a:ext cx="3719880" cy="917844"/>
            <a:chOff x="2961426" y="5049066"/>
            <a:chExt cx="3719880" cy="917844"/>
          </a:xfrm>
        </p:grpSpPr>
        <p:sp>
          <p:nvSpPr>
            <p:cNvPr id="188" name="Line 362"/>
            <p:cNvSpPr>
              <a:spLocks noChangeShapeType="1"/>
            </p:cNvSpPr>
            <p:nvPr/>
          </p:nvSpPr>
          <p:spPr bwMode="auto">
            <a:xfrm flipH="1">
              <a:off x="5681764" y="5049066"/>
              <a:ext cx="999542" cy="0"/>
            </a:xfrm>
            <a:prstGeom prst="line">
              <a:avLst/>
            </a:prstGeom>
            <a:noFill/>
            <a:ln w="19050" cap="flat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9" name="Line 363"/>
            <p:cNvSpPr>
              <a:spLocks noChangeShapeType="1"/>
            </p:cNvSpPr>
            <p:nvPr/>
          </p:nvSpPr>
          <p:spPr bwMode="auto">
            <a:xfrm>
              <a:off x="5681764" y="5049066"/>
              <a:ext cx="0" cy="30637"/>
            </a:xfrm>
            <a:prstGeom prst="line">
              <a:avLst/>
            </a:prstGeom>
            <a:noFill/>
            <a:ln w="19050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90" name="Line 364"/>
            <p:cNvSpPr>
              <a:spLocks noChangeShapeType="1"/>
            </p:cNvSpPr>
            <p:nvPr/>
          </p:nvSpPr>
          <p:spPr bwMode="auto">
            <a:xfrm flipH="1">
              <a:off x="5652403" y="5079704"/>
              <a:ext cx="29361" cy="0"/>
            </a:xfrm>
            <a:prstGeom prst="line">
              <a:avLst/>
            </a:prstGeom>
            <a:noFill/>
            <a:ln w="19050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91" name="Line 365"/>
            <p:cNvSpPr>
              <a:spLocks noChangeShapeType="1"/>
            </p:cNvSpPr>
            <p:nvPr/>
          </p:nvSpPr>
          <p:spPr bwMode="auto">
            <a:xfrm>
              <a:off x="5652403" y="5079704"/>
              <a:ext cx="0" cy="28084"/>
            </a:xfrm>
            <a:prstGeom prst="line">
              <a:avLst/>
            </a:prstGeom>
            <a:noFill/>
            <a:ln w="19050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92" name="Line 366"/>
            <p:cNvSpPr>
              <a:spLocks noChangeShapeType="1"/>
            </p:cNvSpPr>
            <p:nvPr/>
          </p:nvSpPr>
          <p:spPr bwMode="auto">
            <a:xfrm flipH="1">
              <a:off x="5503046" y="5107788"/>
              <a:ext cx="149357" cy="0"/>
            </a:xfrm>
            <a:prstGeom prst="line">
              <a:avLst/>
            </a:prstGeom>
            <a:noFill/>
            <a:ln w="19050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93" name="Line 367"/>
            <p:cNvSpPr>
              <a:spLocks noChangeShapeType="1"/>
            </p:cNvSpPr>
            <p:nvPr/>
          </p:nvSpPr>
          <p:spPr bwMode="auto">
            <a:xfrm>
              <a:off x="5503046" y="5107788"/>
              <a:ext cx="0" cy="28084"/>
            </a:xfrm>
            <a:prstGeom prst="line">
              <a:avLst/>
            </a:prstGeom>
            <a:noFill/>
            <a:ln w="19050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94" name="Line 368"/>
            <p:cNvSpPr>
              <a:spLocks noChangeShapeType="1"/>
            </p:cNvSpPr>
            <p:nvPr/>
          </p:nvSpPr>
          <p:spPr bwMode="auto">
            <a:xfrm flipH="1">
              <a:off x="5361348" y="5135872"/>
              <a:ext cx="141698" cy="0"/>
            </a:xfrm>
            <a:prstGeom prst="line">
              <a:avLst/>
            </a:prstGeom>
            <a:noFill/>
            <a:ln w="19050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95" name="Line 369"/>
            <p:cNvSpPr>
              <a:spLocks noChangeShapeType="1"/>
            </p:cNvSpPr>
            <p:nvPr/>
          </p:nvSpPr>
          <p:spPr bwMode="auto">
            <a:xfrm>
              <a:off x="5361348" y="5135872"/>
              <a:ext cx="0" cy="28084"/>
            </a:xfrm>
            <a:prstGeom prst="line">
              <a:avLst/>
            </a:prstGeom>
            <a:noFill/>
            <a:ln w="19050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96" name="Line 370"/>
            <p:cNvSpPr>
              <a:spLocks noChangeShapeType="1"/>
            </p:cNvSpPr>
            <p:nvPr/>
          </p:nvSpPr>
          <p:spPr bwMode="auto">
            <a:xfrm flipH="1">
              <a:off x="5342200" y="5163956"/>
              <a:ext cx="19149" cy="0"/>
            </a:xfrm>
            <a:prstGeom prst="line">
              <a:avLst/>
            </a:prstGeom>
            <a:noFill/>
            <a:ln w="19050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97" name="Line 371"/>
            <p:cNvSpPr>
              <a:spLocks noChangeShapeType="1"/>
            </p:cNvSpPr>
            <p:nvPr/>
          </p:nvSpPr>
          <p:spPr bwMode="auto">
            <a:xfrm>
              <a:off x="5342200" y="5163956"/>
              <a:ext cx="0" cy="25531"/>
            </a:xfrm>
            <a:prstGeom prst="line">
              <a:avLst/>
            </a:prstGeom>
            <a:noFill/>
            <a:ln w="19050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98" name="Line 372"/>
            <p:cNvSpPr>
              <a:spLocks noChangeShapeType="1"/>
            </p:cNvSpPr>
            <p:nvPr/>
          </p:nvSpPr>
          <p:spPr bwMode="auto">
            <a:xfrm flipH="1">
              <a:off x="5005190" y="5189487"/>
              <a:ext cx="337010" cy="0"/>
            </a:xfrm>
            <a:prstGeom prst="line">
              <a:avLst/>
            </a:prstGeom>
            <a:noFill/>
            <a:ln w="19050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99" name="Line 373"/>
            <p:cNvSpPr>
              <a:spLocks noChangeShapeType="1"/>
            </p:cNvSpPr>
            <p:nvPr/>
          </p:nvSpPr>
          <p:spPr bwMode="auto">
            <a:xfrm>
              <a:off x="5005190" y="5189487"/>
              <a:ext cx="0" cy="45956"/>
            </a:xfrm>
            <a:prstGeom prst="line">
              <a:avLst/>
            </a:prstGeom>
            <a:noFill/>
            <a:ln w="19050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00" name="Line 374"/>
            <p:cNvSpPr>
              <a:spLocks noChangeShapeType="1"/>
            </p:cNvSpPr>
            <p:nvPr/>
          </p:nvSpPr>
          <p:spPr bwMode="auto">
            <a:xfrm flipH="1">
              <a:off x="4868598" y="5235443"/>
              <a:ext cx="136592" cy="0"/>
            </a:xfrm>
            <a:prstGeom prst="line">
              <a:avLst/>
            </a:prstGeom>
            <a:noFill/>
            <a:ln w="19050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01" name="Line 375"/>
            <p:cNvSpPr>
              <a:spLocks noChangeShapeType="1"/>
            </p:cNvSpPr>
            <p:nvPr/>
          </p:nvSpPr>
          <p:spPr bwMode="auto">
            <a:xfrm>
              <a:off x="4868598" y="5235443"/>
              <a:ext cx="0" cy="24255"/>
            </a:xfrm>
            <a:prstGeom prst="line">
              <a:avLst/>
            </a:prstGeom>
            <a:noFill/>
            <a:ln w="19050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02" name="Line 376"/>
            <p:cNvSpPr>
              <a:spLocks noChangeShapeType="1"/>
            </p:cNvSpPr>
            <p:nvPr/>
          </p:nvSpPr>
          <p:spPr bwMode="auto">
            <a:xfrm flipH="1">
              <a:off x="4835408" y="5259698"/>
              <a:ext cx="33190" cy="0"/>
            </a:xfrm>
            <a:prstGeom prst="line">
              <a:avLst/>
            </a:prstGeom>
            <a:noFill/>
            <a:ln w="19050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03" name="Line 377"/>
            <p:cNvSpPr>
              <a:spLocks noChangeShapeType="1"/>
            </p:cNvSpPr>
            <p:nvPr/>
          </p:nvSpPr>
          <p:spPr bwMode="auto">
            <a:xfrm>
              <a:off x="4835408" y="5259698"/>
              <a:ext cx="0" cy="22978"/>
            </a:xfrm>
            <a:prstGeom prst="line">
              <a:avLst/>
            </a:prstGeom>
            <a:noFill/>
            <a:ln w="19050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04" name="Line 378"/>
            <p:cNvSpPr>
              <a:spLocks noChangeShapeType="1"/>
            </p:cNvSpPr>
            <p:nvPr/>
          </p:nvSpPr>
          <p:spPr bwMode="auto">
            <a:xfrm flipH="1">
              <a:off x="4739667" y="5282676"/>
              <a:ext cx="95742" cy="0"/>
            </a:xfrm>
            <a:prstGeom prst="line">
              <a:avLst/>
            </a:prstGeom>
            <a:noFill/>
            <a:ln w="19050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05" name="Line 379"/>
            <p:cNvSpPr>
              <a:spLocks noChangeShapeType="1"/>
            </p:cNvSpPr>
            <p:nvPr/>
          </p:nvSpPr>
          <p:spPr bwMode="auto">
            <a:xfrm>
              <a:off x="4739667" y="5282676"/>
              <a:ext cx="0" cy="22978"/>
            </a:xfrm>
            <a:prstGeom prst="line">
              <a:avLst/>
            </a:prstGeom>
            <a:noFill/>
            <a:ln w="19050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06" name="Line 380"/>
            <p:cNvSpPr>
              <a:spLocks noChangeShapeType="1"/>
            </p:cNvSpPr>
            <p:nvPr/>
          </p:nvSpPr>
          <p:spPr bwMode="auto">
            <a:xfrm flipH="1">
              <a:off x="4643925" y="5305654"/>
              <a:ext cx="95742" cy="0"/>
            </a:xfrm>
            <a:prstGeom prst="line">
              <a:avLst/>
            </a:prstGeom>
            <a:noFill/>
            <a:ln w="19050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07" name="Line 381"/>
            <p:cNvSpPr>
              <a:spLocks noChangeShapeType="1"/>
            </p:cNvSpPr>
            <p:nvPr/>
          </p:nvSpPr>
          <p:spPr bwMode="auto">
            <a:xfrm>
              <a:off x="4643925" y="5305654"/>
              <a:ext cx="0" cy="20425"/>
            </a:xfrm>
            <a:prstGeom prst="line">
              <a:avLst/>
            </a:prstGeom>
            <a:noFill/>
            <a:ln w="19050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08" name="Line 382"/>
            <p:cNvSpPr>
              <a:spLocks noChangeShapeType="1"/>
            </p:cNvSpPr>
            <p:nvPr/>
          </p:nvSpPr>
          <p:spPr bwMode="auto">
            <a:xfrm flipH="1">
              <a:off x="4411592" y="5326079"/>
              <a:ext cx="232333" cy="0"/>
            </a:xfrm>
            <a:prstGeom prst="line">
              <a:avLst/>
            </a:prstGeom>
            <a:noFill/>
            <a:ln w="19050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grpSp>
          <p:nvGrpSpPr>
            <p:cNvPr id="143" name="Group 208"/>
            <p:cNvGrpSpPr/>
            <p:nvPr/>
          </p:nvGrpSpPr>
          <p:grpSpPr>
            <a:xfrm>
              <a:off x="2961426" y="5326079"/>
              <a:ext cx="1450166" cy="640831"/>
              <a:chOff x="2961426" y="5326079"/>
              <a:chExt cx="1450166" cy="640831"/>
            </a:xfrm>
          </p:grpSpPr>
          <p:sp>
            <p:nvSpPr>
              <p:cNvPr id="210" name="Line 383"/>
              <p:cNvSpPr>
                <a:spLocks noChangeShapeType="1"/>
              </p:cNvSpPr>
              <p:nvPr/>
            </p:nvSpPr>
            <p:spPr bwMode="auto">
              <a:xfrm>
                <a:off x="4411592" y="5326079"/>
                <a:ext cx="0" cy="19149"/>
              </a:xfrm>
              <a:prstGeom prst="line">
                <a:avLst/>
              </a:prstGeom>
              <a:noFill/>
              <a:ln w="1905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Line 384"/>
              <p:cNvSpPr>
                <a:spLocks noChangeShapeType="1"/>
              </p:cNvSpPr>
              <p:nvPr/>
            </p:nvSpPr>
            <p:spPr bwMode="auto">
              <a:xfrm flipH="1">
                <a:off x="4334999" y="5345227"/>
                <a:ext cx="76593" cy="0"/>
              </a:xfrm>
              <a:prstGeom prst="line">
                <a:avLst/>
              </a:prstGeom>
              <a:noFill/>
              <a:ln w="1905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Line 385"/>
              <p:cNvSpPr>
                <a:spLocks noChangeShapeType="1"/>
              </p:cNvSpPr>
              <p:nvPr/>
            </p:nvSpPr>
            <p:spPr bwMode="auto">
              <a:xfrm>
                <a:off x="4334999" y="5345227"/>
                <a:ext cx="0" cy="39574"/>
              </a:xfrm>
              <a:prstGeom prst="line">
                <a:avLst/>
              </a:prstGeom>
              <a:noFill/>
              <a:ln w="1905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Line 386"/>
              <p:cNvSpPr>
                <a:spLocks noChangeShapeType="1"/>
              </p:cNvSpPr>
              <p:nvPr/>
            </p:nvSpPr>
            <p:spPr bwMode="auto">
              <a:xfrm flipH="1">
                <a:off x="4218833" y="5384801"/>
                <a:ext cx="116167" cy="0"/>
              </a:xfrm>
              <a:prstGeom prst="line">
                <a:avLst/>
              </a:prstGeom>
              <a:noFill/>
              <a:ln w="1905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Line 387"/>
              <p:cNvSpPr>
                <a:spLocks noChangeShapeType="1"/>
              </p:cNvSpPr>
              <p:nvPr/>
            </p:nvSpPr>
            <p:spPr bwMode="auto">
              <a:xfrm>
                <a:off x="4218833" y="5384801"/>
                <a:ext cx="0" cy="21702"/>
              </a:xfrm>
              <a:prstGeom prst="line">
                <a:avLst/>
              </a:prstGeom>
              <a:noFill/>
              <a:ln w="1905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Line 388"/>
              <p:cNvSpPr>
                <a:spLocks noChangeShapeType="1"/>
              </p:cNvSpPr>
              <p:nvPr/>
            </p:nvSpPr>
            <p:spPr bwMode="auto">
              <a:xfrm flipH="1">
                <a:off x="4158834" y="5406502"/>
                <a:ext cx="59998" cy="0"/>
              </a:xfrm>
              <a:prstGeom prst="line">
                <a:avLst/>
              </a:prstGeom>
              <a:noFill/>
              <a:ln w="1905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Line 389"/>
              <p:cNvSpPr>
                <a:spLocks noChangeShapeType="1"/>
              </p:cNvSpPr>
              <p:nvPr/>
            </p:nvSpPr>
            <p:spPr bwMode="auto">
              <a:xfrm>
                <a:off x="4158834" y="5406502"/>
                <a:ext cx="0" cy="19149"/>
              </a:xfrm>
              <a:prstGeom prst="line">
                <a:avLst/>
              </a:prstGeom>
              <a:noFill/>
              <a:ln w="1905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Line 390"/>
              <p:cNvSpPr>
                <a:spLocks noChangeShapeType="1"/>
              </p:cNvSpPr>
              <p:nvPr/>
            </p:nvSpPr>
            <p:spPr bwMode="auto">
              <a:xfrm flipH="1">
                <a:off x="4037562" y="5425651"/>
                <a:ext cx="121273" cy="0"/>
              </a:xfrm>
              <a:prstGeom prst="line">
                <a:avLst/>
              </a:prstGeom>
              <a:noFill/>
              <a:ln w="1905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Line 391"/>
              <p:cNvSpPr>
                <a:spLocks noChangeShapeType="1"/>
              </p:cNvSpPr>
              <p:nvPr/>
            </p:nvSpPr>
            <p:spPr bwMode="auto">
              <a:xfrm>
                <a:off x="4037562" y="5425651"/>
                <a:ext cx="0" cy="16596"/>
              </a:xfrm>
              <a:prstGeom prst="line">
                <a:avLst/>
              </a:prstGeom>
              <a:noFill/>
              <a:ln w="1905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Line 392"/>
              <p:cNvSpPr>
                <a:spLocks noChangeShapeType="1"/>
              </p:cNvSpPr>
              <p:nvPr/>
            </p:nvSpPr>
            <p:spPr bwMode="auto">
              <a:xfrm flipH="1">
                <a:off x="4000541" y="5442245"/>
                <a:ext cx="37020" cy="0"/>
              </a:xfrm>
              <a:prstGeom prst="line">
                <a:avLst/>
              </a:prstGeom>
              <a:noFill/>
              <a:ln w="1905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Line 393"/>
              <p:cNvSpPr>
                <a:spLocks noChangeShapeType="1"/>
              </p:cNvSpPr>
              <p:nvPr/>
            </p:nvSpPr>
            <p:spPr bwMode="auto">
              <a:xfrm>
                <a:off x="4000541" y="5442245"/>
                <a:ext cx="0" cy="76593"/>
              </a:xfrm>
              <a:prstGeom prst="line">
                <a:avLst/>
              </a:prstGeom>
              <a:noFill/>
              <a:ln w="1905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Line 394"/>
              <p:cNvSpPr>
                <a:spLocks noChangeShapeType="1"/>
              </p:cNvSpPr>
              <p:nvPr/>
            </p:nvSpPr>
            <p:spPr bwMode="auto">
              <a:xfrm flipH="1">
                <a:off x="3992882" y="5518839"/>
                <a:ext cx="7659" cy="0"/>
              </a:xfrm>
              <a:prstGeom prst="line">
                <a:avLst/>
              </a:prstGeom>
              <a:noFill/>
              <a:ln w="1905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Line 395"/>
              <p:cNvSpPr>
                <a:spLocks noChangeShapeType="1"/>
              </p:cNvSpPr>
              <p:nvPr/>
            </p:nvSpPr>
            <p:spPr bwMode="auto">
              <a:xfrm>
                <a:off x="3992882" y="5518839"/>
                <a:ext cx="0" cy="21702"/>
              </a:xfrm>
              <a:prstGeom prst="line">
                <a:avLst/>
              </a:prstGeom>
              <a:noFill/>
              <a:ln w="1905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Line 396"/>
              <p:cNvSpPr>
                <a:spLocks noChangeShapeType="1"/>
              </p:cNvSpPr>
              <p:nvPr/>
            </p:nvSpPr>
            <p:spPr bwMode="auto">
              <a:xfrm flipH="1">
                <a:off x="3973734" y="5540541"/>
                <a:ext cx="19149" cy="0"/>
              </a:xfrm>
              <a:prstGeom prst="line">
                <a:avLst/>
              </a:prstGeom>
              <a:noFill/>
              <a:ln w="1905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Line 397"/>
              <p:cNvSpPr>
                <a:spLocks noChangeShapeType="1"/>
              </p:cNvSpPr>
              <p:nvPr/>
            </p:nvSpPr>
            <p:spPr bwMode="auto">
              <a:xfrm>
                <a:off x="3973734" y="5540541"/>
                <a:ext cx="0" cy="19149"/>
              </a:xfrm>
              <a:prstGeom prst="line">
                <a:avLst/>
              </a:prstGeom>
              <a:noFill/>
              <a:ln w="1905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Line 398"/>
              <p:cNvSpPr>
                <a:spLocks noChangeShapeType="1"/>
              </p:cNvSpPr>
              <p:nvPr/>
            </p:nvSpPr>
            <p:spPr bwMode="auto">
              <a:xfrm flipH="1">
                <a:off x="3900970" y="5559689"/>
                <a:ext cx="72764" cy="0"/>
              </a:xfrm>
              <a:prstGeom prst="line">
                <a:avLst/>
              </a:prstGeom>
              <a:noFill/>
              <a:ln w="1905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Line 399"/>
              <p:cNvSpPr>
                <a:spLocks noChangeShapeType="1"/>
              </p:cNvSpPr>
              <p:nvPr/>
            </p:nvSpPr>
            <p:spPr bwMode="auto">
              <a:xfrm>
                <a:off x="3900970" y="5559689"/>
                <a:ext cx="0" cy="19149"/>
              </a:xfrm>
              <a:prstGeom prst="line">
                <a:avLst/>
              </a:prstGeom>
              <a:noFill/>
              <a:ln w="1905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Line 400"/>
              <p:cNvSpPr>
                <a:spLocks noChangeShapeType="1"/>
              </p:cNvSpPr>
              <p:nvPr/>
            </p:nvSpPr>
            <p:spPr bwMode="auto">
              <a:xfrm flipH="1">
                <a:off x="3893311" y="5578837"/>
                <a:ext cx="7659" cy="0"/>
              </a:xfrm>
              <a:prstGeom prst="line">
                <a:avLst/>
              </a:prstGeom>
              <a:noFill/>
              <a:ln w="1905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Line 401"/>
              <p:cNvSpPr>
                <a:spLocks noChangeShapeType="1"/>
              </p:cNvSpPr>
              <p:nvPr/>
            </p:nvSpPr>
            <p:spPr bwMode="auto">
              <a:xfrm>
                <a:off x="3893311" y="5578837"/>
                <a:ext cx="0" cy="19149"/>
              </a:xfrm>
              <a:prstGeom prst="line">
                <a:avLst/>
              </a:prstGeom>
              <a:noFill/>
              <a:ln w="1905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Line 402"/>
              <p:cNvSpPr>
                <a:spLocks noChangeShapeType="1"/>
              </p:cNvSpPr>
              <p:nvPr/>
            </p:nvSpPr>
            <p:spPr bwMode="auto">
              <a:xfrm flipH="1">
                <a:off x="3803952" y="5597985"/>
                <a:ext cx="89359" cy="0"/>
              </a:xfrm>
              <a:prstGeom prst="line">
                <a:avLst/>
              </a:prstGeom>
              <a:noFill/>
              <a:ln w="1905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Line 403"/>
              <p:cNvSpPr>
                <a:spLocks noChangeShapeType="1"/>
              </p:cNvSpPr>
              <p:nvPr/>
            </p:nvSpPr>
            <p:spPr bwMode="auto">
              <a:xfrm>
                <a:off x="3803952" y="5597985"/>
                <a:ext cx="0" cy="20425"/>
              </a:xfrm>
              <a:prstGeom prst="line">
                <a:avLst/>
              </a:prstGeom>
              <a:noFill/>
              <a:ln w="1905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Line 404"/>
              <p:cNvSpPr>
                <a:spLocks noChangeShapeType="1"/>
              </p:cNvSpPr>
              <p:nvPr/>
            </p:nvSpPr>
            <p:spPr bwMode="auto">
              <a:xfrm flipH="1">
                <a:off x="3700552" y="5618410"/>
                <a:ext cx="103401" cy="0"/>
              </a:xfrm>
              <a:prstGeom prst="line">
                <a:avLst/>
              </a:prstGeom>
              <a:noFill/>
              <a:ln w="1905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Line 405"/>
              <p:cNvSpPr>
                <a:spLocks noChangeShapeType="1"/>
              </p:cNvSpPr>
              <p:nvPr/>
            </p:nvSpPr>
            <p:spPr bwMode="auto">
              <a:xfrm>
                <a:off x="3700552" y="5618410"/>
                <a:ext cx="0" cy="15319"/>
              </a:xfrm>
              <a:prstGeom prst="line">
                <a:avLst/>
              </a:prstGeom>
              <a:noFill/>
              <a:ln w="1905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Line 407"/>
              <p:cNvSpPr>
                <a:spLocks noChangeShapeType="1"/>
              </p:cNvSpPr>
              <p:nvPr/>
            </p:nvSpPr>
            <p:spPr bwMode="auto">
              <a:xfrm flipH="1">
                <a:off x="3669914" y="5633729"/>
                <a:ext cx="30637" cy="0"/>
              </a:xfrm>
              <a:prstGeom prst="line">
                <a:avLst/>
              </a:prstGeom>
              <a:noFill/>
              <a:ln w="1905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Line 408"/>
              <p:cNvSpPr>
                <a:spLocks noChangeShapeType="1"/>
              </p:cNvSpPr>
              <p:nvPr/>
            </p:nvSpPr>
            <p:spPr bwMode="auto">
              <a:xfrm>
                <a:off x="3669914" y="5633729"/>
                <a:ext cx="0" cy="19149"/>
              </a:xfrm>
              <a:prstGeom prst="line">
                <a:avLst/>
              </a:prstGeom>
              <a:noFill/>
              <a:ln w="1905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Line 409"/>
              <p:cNvSpPr>
                <a:spLocks noChangeShapeType="1"/>
              </p:cNvSpPr>
              <p:nvPr/>
            </p:nvSpPr>
            <p:spPr bwMode="auto">
              <a:xfrm flipH="1">
                <a:off x="3659701" y="5652878"/>
                <a:ext cx="10212" cy="0"/>
              </a:xfrm>
              <a:prstGeom prst="line">
                <a:avLst/>
              </a:prstGeom>
              <a:noFill/>
              <a:ln w="1905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Line 410"/>
              <p:cNvSpPr>
                <a:spLocks noChangeShapeType="1"/>
              </p:cNvSpPr>
              <p:nvPr/>
            </p:nvSpPr>
            <p:spPr bwMode="auto">
              <a:xfrm>
                <a:off x="3659701" y="5652878"/>
                <a:ext cx="0" cy="19149"/>
              </a:xfrm>
              <a:prstGeom prst="line">
                <a:avLst/>
              </a:prstGeom>
              <a:noFill/>
              <a:ln w="1905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Line 411"/>
              <p:cNvSpPr>
                <a:spLocks noChangeShapeType="1"/>
              </p:cNvSpPr>
              <p:nvPr/>
            </p:nvSpPr>
            <p:spPr bwMode="auto">
              <a:xfrm flipH="1">
                <a:off x="3652042" y="5672025"/>
                <a:ext cx="7659" cy="0"/>
              </a:xfrm>
              <a:prstGeom prst="line">
                <a:avLst/>
              </a:prstGeom>
              <a:noFill/>
              <a:ln w="1905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Line 412"/>
              <p:cNvSpPr>
                <a:spLocks noChangeShapeType="1"/>
              </p:cNvSpPr>
              <p:nvPr/>
            </p:nvSpPr>
            <p:spPr bwMode="auto">
              <a:xfrm>
                <a:off x="3652042" y="5672025"/>
                <a:ext cx="0" cy="17872"/>
              </a:xfrm>
              <a:prstGeom prst="line">
                <a:avLst/>
              </a:prstGeom>
              <a:noFill/>
              <a:ln w="1905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Line 413"/>
              <p:cNvSpPr>
                <a:spLocks noChangeShapeType="1"/>
              </p:cNvSpPr>
              <p:nvPr/>
            </p:nvSpPr>
            <p:spPr bwMode="auto">
              <a:xfrm flipH="1">
                <a:off x="3634170" y="5689897"/>
                <a:ext cx="17872" cy="0"/>
              </a:xfrm>
              <a:prstGeom prst="line">
                <a:avLst/>
              </a:prstGeom>
              <a:noFill/>
              <a:ln w="1905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Line 414"/>
              <p:cNvSpPr>
                <a:spLocks noChangeShapeType="1"/>
              </p:cNvSpPr>
              <p:nvPr/>
            </p:nvSpPr>
            <p:spPr bwMode="auto">
              <a:xfrm>
                <a:off x="3634170" y="5689897"/>
                <a:ext cx="0" cy="17872"/>
              </a:xfrm>
              <a:prstGeom prst="line">
                <a:avLst/>
              </a:prstGeom>
              <a:noFill/>
              <a:ln w="1905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Line 415"/>
              <p:cNvSpPr>
                <a:spLocks noChangeShapeType="1"/>
              </p:cNvSpPr>
              <p:nvPr/>
            </p:nvSpPr>
            <p:spPr bwMode="auto">
              <a:xfrm flipH="1">
                <a:off x="3551194" y="5707769"/>
                <a:ext cx="82976" cy="0"/>
              </a:xfrm>
              <a:prstGeom prst="line">
                <a:avLst/>
              </a:prstGeom>
              <a:noFill/>
              <a:ln w="1905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Line 416"/>
              <p:cNvSpPr>
                <a:spLocks noChangeShapeType="1"/>
              </p:cNvSpPr>
              <p:nvPr/>
            </p:nvSpPr>
            <p:spPr bwMode="auto">
              <a:xfrm>
                <a:off x="3551194" y="5707769"/>
                <a:ext cx="0" cy="37021"/>
              </a:xfrm>
              <a:prstGeom prst="line">
                <a:avLst/>
              </a:prstGeom>
              <a:noFill/>
              <a:ln w="1905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58" name="Group 242"/>
              <p:cNvGrpSpPr/>
              <p:nvPr/>
            </p:nvGrpSpPr>
            <p:grpSpPr>
              <a:xfrm>
                <a:off x="2961426" y="5744790"/>
                <a:ext cx="589768" cy="222120"/>
                <a:chOff x="2961426" y="5744790"/>
                <a:chExt cx="589768" cy="222120"/>
              </a:xfrm>
            </p:grpSpPr>
            <p:sp>
              <p:nvSpPr>
                <p:cNvPr id="244" name="Line 417"/>
                <p:cNvSpPr>
                  <a:spLocks noChangeShapeType="1"/>
                </p:cNvSpPr>
                <p:nvPr/>
              </p:nvSpPr>
              <p:spPr bwMode="auto">
                <a:xfrm flipH="1">
                  <a:off x="3387795" y="5744790"/>
                  <a:ext cx="163399" cy="0"/>
                </a:xfrm>
                <a:prstGeom prst="line">
                  <a:avLst/>
                </a:prstGeom>
                <a:noFill/>
                <a:ln w="19050" cap="rnd">
                  <a:solidFill>
                    <a:srgbClr val="007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5" name="Line 418"/>
                <p:cNvSpPr>
                  <a:spLocks noChangeShapeType="1"/>
                </p:cNvSpPr>
                <p:nvPr/>
              </p:nvSpPr>
              <p:spPr bwMode="auto">
                <a:xfrm>
                  <a:off x="3387795" y="5744790"/>
                  <a:ext cx="0" cy="17872"/>
                </a:xfrm>
                <a:prstGeom prst="line">
                  <a:avLst/>
                </a:prstGeom>
                <a:noFill/>
                <a:ln w="19050" cap="rnd">
                  <a:solidFill>
                    <a:srgbClr val="007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6" name="Line 419"/>
                <p:cNvSpPr>
                  <a:spLocks noChangeShapeType="1"/>
                </p:cNvSpPr>
                <p:nvPr/>
              </p:nvSpPr>
              <p:spPr bwMode="auto">
                <a:xfrm flipH="1">
                  <a:off x="3363541" y="5762661"/>
                  <a:ext cx="24255" cy="0"/>
                </a:xfrm>
                <a:prstGeom prst="line">
                  <a:avLst/>
                </a:prstGeom>
                <a:noFill/>
                <a:ln w="19050" cap="rnd">
                  <a:solidFill>
                    <a:srgbClr val="007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" name="Line 420"/>
                <p:cNvSpPr>
                  <a:spLocks noChangeShapeType="1"/>
                </p:cNvSpPr>
                <p:nvPr/>
              </p:nvSpPr>
              <p:spPr bwMode="auto">
                <a:xfrm>
                  <a:off x="3363541" y="5762661"/>
                  <a:ext cx="0" cy="19149"/>
                </a:xfrm>
                <a:prstGeom prst="line">
                  <a:avLst/>
                </a:prstGeom>
                <a:noFill/>
                <a:ln w="19050" cap="rnd">
                  <a:solidFill>
                    <a:srgbClr val="007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87" name="Group 247"/>
                <p:cNvGrpSpPr/>
                <p:nvPr/>
              </p:nvGrpSpPr>
              <p:grpSpPr>
                <a:xfrm>
                  <a:off x="2961426" y="5781809"/>
                  <a:ext cx="402115" cy="185101"/>
                  <a:chOff x="2961426" y="5781809"/>
                  <a:chExt cx="402115" cy="185101"/>
                </a:xfrm>
              </p:grpSpPr>
              <p:sp>
                <p:nvSpPr>
                  <p:cNvPr id="249" name="Line 4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34180" y="5781809"/>
                    <a:ext cx="29361" cy="0"/>
                  </a:xfrm>
                  <a:prstGeom prst="line">
                    <a:avLst/>
                  </a:prstGeom>
                  <a:noFill/>
                  <a:ln w="19050" cap="rnd">
                    <a:solidFill>
                      <a:srgbClr val="0070C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50" name="Line 422"/>
                  <p:cNvSpPr>
                    <a:spLocks noChangeShapeType="1"/>
                  </p:cNvSpPr>
                  <p:nvPr/>
                </p:nvSpPr>
                <p:spPr bwMode="auto">
                  <a:xfrm>
                    <a:off x="3334180" y="5781809"/>
                    <a:ext cx="0" cy="17872"/>
                  </a:xfrm>
                  <a:prstGeom prst="line">
                    <a:avLst/>
                  </a:prstGeom>
                  <a:noFill/>
                  <a:ln w="19050" cap="rnd">
                    <a:solidFill>
                      <a:srgbClr val="0070C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51" name="Line 4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6521" y="5799681"/>
                    <a:ext cx="7659" cy="0"/>
                  </a:xfrm>
                  <a:prstGeom prst="line">
                    <a:avLst/>
                  </a:prstGeom>
                  <a:noFill/>
                  <a:ln w="19050" cap="rnd">
                    <a:solidFill>
                      <a:srgbClr val="0070C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52" name="Line 424"/>
                  <p:cNvSpPr>
                    <a:spLocks noChangeShapeType="1"/>
                  </p:cNvSpPr>
                  <p:nvPr/>
                </p:nvSpPr>
                <p:spPr bwMode="auto">
                  <a:xfrm>
                    <a:off x="3326521" y="5799681"/>
                    <a:ext cx="0" cy="33190"/>
                  </a:xfrm>
                  <a:prstGeom prst="line">
                    <a:avLst/>
                  </a:prstGeom>
                  <a:noFill/>
                  <a:ln w="19050" cap="rnd">
                    <a:solidFill>
                      <a:srgbClr val="0070C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53" name="Line 4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2691" y="5832871"/>
                    <a:ext cx="3830" cy="0"/>
                  </a:xfrm>
                  <a:prstGeom prst="line">
                    <a:avLst/>
                  </a:prstGeom>
                  <a:noFill/>
                  <a:ln w="19050" cap="rnd">
                    <a:solidFill>
                      <a:srgbClr val="0070C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54" name="Line 426"/>
                  <p:cNvSpPr>
                    <a:spLocks noChangeShapeType="1"/>
                  </p:cNvSpPr>
                  <p:nvPr/>
                </p:nvSpPr>
                <p:spPr bwMode="auto">
                  <a:xfrm>
                    <a:off x="3322691" y="5832871"/>
                    <a:ext cx="0" cy="35744"/>
                  </a:xfrm>
                  <a:prstGeom prst="line">
                    <a:avLst/>
                  </a:prstGeom>
                  <a:noFill/>
                  <a:ln w="19050" cap="rnd">
                    <a:solidFill>
                      <a:srgbClr val="0070C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09" name="Group 254"/>
                  <p:cNvGrpSpPr/>
                  <p:nvPr/>
                </p:nvGrpSpPr>
                <p:grpSpPr>
                  <a:xfrm>
                    <a:off x="2961426" y="5868615"/>
                    <a:ext cx="361265" cy="98295"/>
                    <a:chOff x="2961426" y="5868615"/>
                    <a:chExt cx="361265" cy="98295"/>
                  </a:xfrm>
                </p:grpSpPr>
                <p:sp>
                  <p:nvSpPr>
                    <p:cNvPr id="258" name="Line 4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316308" y="5868615"/>
                      <a:ext cx="6383" cy="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0070C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59" name="Line 4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16308" y="5868615"/>
                      <a:ext cx="0" cy="17872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0070C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60" name="Line 42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309925" y="5886487"/>
                      <a:ext cx="6383" cy="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0070C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61" name="Line 4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09925" y="5886487"/>
                      <a:ext cx="0" cy="17872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0070C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62" name="Line 43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261416" y="5904359"/>
                      <a:ext cx="48509" cy="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0070C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63" name="Line 4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61416" y="5904359"/>
                      <a:ext cx="0" cy="16596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0070C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64" name="Line 43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220566" y="5920954"/>
                      <a:ext cx="40850" cy="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0070C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65" name="Line 4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20566" y="5920954"/>
                      <a:ext cx="0" cy="15319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0070C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grpSp>
                  <p:nvGrpSpPr>
                    <p:cNvPr id="243" name="Group 265"/>
                    <p:cNvGrpSpPr/>
                    <p:nvPr/>
                  </p:nvGrpSpPr>
                  <p:grpSpPr>
                    <a:xfrm>
                      <a:off x="2961426" y="5936273"/>
                      <a:ext cx="259140" cy="30637"/>
                      <a:chOff x="2961426" y="5936273"/>
                      <a:chExt cx="259140" cy="30637"/>
                    </a:xfrm>
                  </p:grpSpPr>
                  <p:sp>
                    <p:nvSpPr>
                      <p:cNvPr id="267" name="Line 43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06105" y="5936273"/>
                        <a:ext cx="214461" cy="0"/>
                      </a:xfrm>
                      <a:prstGeom prst="line">
                        <a:avLst/>
                      </a:prstGeom>
                      <a:noFill/>
                      <a:ln w="19050" cap="rnd">
                        <a:solidFill>
                          <a:srgbClr val="0070C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1400" dirty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68" name="Line 43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06105" y="5936273"/>
                        <a:ext cx="0" cy="17872"/>
                      </a:xfrm>
                      <a:prstGeom prst="line">
                        <a:avLst/>
                      </a:prstGeom>
                      <a:noFill/>
                      <a:ln w="19050" cap="rnd">
                        <a:solidFill>
                          <a:srgbClr val="0070C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1400" dirty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69" name="Line 43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75468" y="5954145"/>
                        <a:ext cx="30637" cy="0"/>
                      </a:xfrm>
                      <a:prstGeom prst="line">
                        <a:avLst/>
                      </a:prstGeom>
                      <a:noFill/>
                      <a:ln w="19050" cap="rnd">
                        <a:solidFill>
                          <a:srgbClr val="0070C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1400" dirty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70" name="Line 43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61426" y="5966910"/>
                        <a:ext cx="14042" cy="0"/>
                      </a:xfrm>
                      <a:prstGeom prst="line">
                        <a:avLst/>
                      </a:prstGeom>
                      <a:noFill/>
                      <a:ln w="19050" cap="rnd">
                        <a:solidFill>
                          <a:srgbClr val="0070C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1400" dirty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256" name="Line 4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5244" y="5830318"/>
                    <a:ext cx="5106" cy="0"/>
                  </a:xfrm>
                  <a:prstGeom prst="line">
                    <a:avLst/>
                  </a:prstGeom>
                  <a:noFill/>
                  <a:ln w="19050" cap="rnd">
                    <a:solidFill>
                      <a:srgbClr val="0070C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57" name="Line 4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1415" y="5852020"/>
                    <a:ext cx="3830" cy="0"/>
                  </a:xfrm>
                  <a:prstGeom prst="line">
                    <a:avLst/>
                  </a:prstGeom>
                  <a:noFill/>
                  <a:ln w="19050" cap="rnd">
                    <a:solidFill>
                      <a:srgbClr val="0070C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248" name="Group 270"/>
          <p:cNvGrpSpPr/>
          <p:nvPr/>
        </p:nvGrpSpPr>
        <p:grpSpPr>
          <a:xfrm>
            <a:off x="1200834" y="5341168"/>
            <a:ext cx="3721155" cy="709766"/>
            <a:chOff x="2961426" y="5257145"/>
            <a:chExt cx="3721155" cy="709766"/>
          </a:xfrm>
        </p:grpSpPr>
        <p:grpSp>
          <p:nvGrpSpPr>
            <p:cNvPr id="255" name="Group 271"/>
            <p:cNvGrpSpPr/>
            <p:nvPr/>
          </p:nvGrpSpPr>
          <p:grpSpPr>
            <a:xfrm>
              <a:off x="2961426" y="5257145"/>
              <a:ext cx="3721155" cy="709765"/>
              <a:chOff x="2961426" y="5257145"/>
              <a:chExt cx="3721155" cy="709765"/>
            </a:xfrm>
          </p:grpSpPr>
          <p:sp>
            <p:nvSpPr>
              <p:cNvPr id="274" name="Line 471"/>
              <p:cNvSpPr>
                <a:spLocks noChangeShapeType="1"/>
              </p:cNvSpPr>
              <p:nvPr/>
            </p:nvSpPr>
            <p:spPr bwMode="auto">
              <a:xfrm>
                <a:off x="3666084" y="5682238"/>
                <a:ext cx="0" cy="43403"/>
              </a:xfrm>
              <a:prstGeom prst="line">
                <a:avLst/>
              </a:prstGeom>
              <a:noFill/>
              <a:ln w="19050" cap="rnd">
                <a:solidFill>
                  <a:srgbClr val="00B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6" name="Group 274"/>
              <p:cNvGrpSpPr/>
              <p:nvPr/>
            </p:nvGrpSpPr>
            <p:grpSpPr>
              <a:xfrm>
                <a:off x="2961426" y="5257145"/>
                <a:ext cx="3721155" cy="709765"/>
                <a:chOff x="2961426" y="5257145"/>
                <a:chExt cx="3721155" cy="709765"/>
              </a:xfrm>
            </p:grpSpPr>
            <p:grpSp>
              <p:nvGrpSpPr>
                <p:cNvPr id="271" name="Group 275"/>
                <p:cNvGrpSpPr/>
                <p:nvPr/>
              </p:nvGrpSpPr>
              <p:grpSpPr>
                <a:xfrm>
                  <a:off x="2961426" y="5257145"/>
                  <a:ext cx="3721155" cy="709765"/>
                  <a:chOff x="2961426" y="5257145"/>
                  <a:chExt cx="3721155" cy="709765"/>
                </a:xfrm>
              </p:grpSpPr>
              <p:grpSp>
                <p:nvGrpSpPr>
                  <p:cNvPr id="272" name="Group 280"/>
                  <p:cNvGrpSpPr/>
                  <p:nvPr/>
                </p:nvGrpSpPr>
                <p:grpSpPr>
                  <a:xfrm>
                    <a:off x="3330350" y="5257145"/>
                    <a:ext cx="3352231" cy="532325"/>
                    <a:chOff x="3330350" y="5257145"/>
                    <a:chExt cx="3352231" cy="532325"/>
                  </a:xfrm>
                </p:grpSpPr>
                <p:grpSp>
                  <p:nvGrpSpPr>
                    <p:cNvPr id="275" name="Group 289"/>
                    <p:cNvGrpSpPr/>
                    <p:nvPr/>
                  </p:nvGrpSpPr>
                  <p:grpSpPr>
                    <a:xfrm>
                      <a:off x="3657148" y="5257145"/>
                      <a:ext cx="3025433" cy="532325"/>
                      <a:chOff x="3657148" y="5257145"/>
                      <a:chExt cx="3025433" cy="532325"/>
                    </a:xfrm>
                  </p:grpSpPr>
                  <p:grpSp>
                    <p:nvGrpSpPr>
                      <p:cNvPr id="276" name="Group 291"/>
                      <p:cNvGrpSpPr/>
                      <p:nvPr/>
                    </p:nvGrpSpPr>
                    <p:grpSpPr>
                      <a:xfrm>
                        <a:off x="3691615" y="5257145"/>
                        <a:ext cx="2990966" cy="425094"/>
                        <a:chOff x="3691615" y="5257145"/>
                        <a:chExt cx="2990966" cy="425094"/>
                      </a:xfrm>
                    </p:grpSpPr>
                    <p:grpSp>
                      <p:nvGrpSpPr>
                        <p:cNvPr id="281" name="Group 297"/>
                        <p:cNvGrpSpPr/>
                        <p:nvPr/>
                      </p:nvGrpSpPr>
                      <p:grpSpPr>
                        <a:xfrm>
                          <a:off x="3992882" y="5257145"/>
                          <a:ext cx="2689699" cy="380414"/>
                          <a:chOff x="3992882" y="5257145"/>
                          <a:chExt cx="2689699" cy="380414"/>
                        </a:xfrm>
                      </p:grpSpPr>
                      <p:grpSp>
                        <p:nvGrpSpPr>
                          <p:cNvPr id="290" name="Group 302"/>
                          <p:cNvGrpSpPr/>
                          <p:nvPr/>
                        </p:nvGrpSpPr>
                        <p:grpSpPr>
                          <a:xfrm>
                            <a:off x="4336275" y="5257145"/>
                            <a:ext cx="2346306" cy="316586"/>
                            <a:chOff x="4336275" y="5257145"/>
                            <a:chExt cx="2346306" cy="316586"/>
                          </a:xfrm>
                        </p:grpSpPr>
                        <p:grpSp>
                          <p:nvGrpSpPr>
                            <p:cNvPr id="292" name="Group 309"/>
                            <p:cNvGrpSpPr/>
                            <p:nvPr/>
                          </p:nvGrpSpPr>
                          <p:grpSpPr>
                            <a:xfrm>
                              <a:off x="4503504" y="5257145"/>
                              <a:ext cx="2179077" cy="223397"/>
                              <a:chOff x="4503504" y="5257145"/>
                              <a:chExt cx="2179077" cy="223397"/>
                            </a:xfrm>
                          </p:grpSpPr>
                          <p:grpSp>
                            <p:nvGrpSpPr>
                              <p:cNvPr id="298" name="Group 314"/>
                              <p:cNvGrpSpPr/>
                              <p:nvPr/>
                            </p:nvGrpSpPr>
                            <p:grpSpPr>
                              <a:xfrm>
                                <a:off x="5517088" y="5257145"/>
                                <a:ext cx="1165493" cy="100848"/>
                                <a:chOff x="5517088" y="5257145"/>
                                <a:chExt cx="1165493" cy="100848"/>
                              </a:xfrm>
                            </p:grpSpPr>
                            <p:sp>
                              <p:nvSpPr>
                                <p:cNvPr id="326" name="Line 440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5947286" y="5257145"/>
                                  <a:ext cx="735295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 cap="flat">
                                  <a:solidFill>
                                    <a:srgbClr val="00B0F0"/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 xmlns="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400" dirty="0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27" name="Line 441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5947286" y="5257145"/>
                                  <a:ext cx="0" cy="37021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 cap="rnd">
                                  <a:solidFill>
                                    <a:srgbClr val="00B0F0"/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 xmlns="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400" dirty="0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28" name="Line 442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5666444" y="5294165"/>
                                  <a:ext cx="280842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 cap="rnd">
                                  <a:solidFill>
                                    <a:srgbClr val="00B0F0"/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 xmlns="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400" dirty="0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29" name="Line 443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5666444" y="5294165"/>
                                  <a:ext cx="0" cy="3191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 cap="rnd">
                                  <a:solidFill>
                                    <a:srgbClr val="00B0F0"/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 xmlns="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400" dirty="0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30" name="Line 444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5517088" y="5326079"/>
                                  <a:ext cx="1493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 cap="rnd">
                                  <a:solidFill>
                                    <a:srgbClr val="00B0F0"/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 xmlns="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400" dirty="0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31" name="Line 445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5517088" y="5326079"/>
                                  <a:ext cx="0" cy="3191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 cap="rnd">
                                  <a:solidFill>
                                    <a:srgbClr val="00B0F0"/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 xmlns="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400" dirty="0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316" name="Line 44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912001" y="5357993"/>
                                <a:ext cx="605087" cy="0"/>
                              </a:xfrm>
                              <a:prstGeom prst="line">
                                <a:avLst/>
                              </a:prstGeom>
                              <a:noFill/>
                              <a:ln w="19050" cap="rnd">
                                <a:solidFill>
                                  <a:srgbClr val="00B0F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400" dirty="0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317" name="Line 44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912001" y="5357993"/>
                                <a:ext cx="0" cy="25531"/>
                              </a:xfrm>
                              <a:prstGeom prst="line">
                                <a:avLst/>
                              </a:prstGeom>
                              <a:noFill/>
                              <a:ln w="19050" cap="rnd">
                                <a:solidFill>
                                  <a:srgbClr val="00B0F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400" dirty="0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318" name="Line 44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72009" y="5383524"/>
                                <a:ext cx="239992" cy="0"/>
                              </a:xfrm>
                              <a:prstGeom prst="line">
                                <a:avLst/>
                              </a:prstGeom>
                              <a:noFill/>
                              <a:ln w="19050" cap="rnd">
                                <a:solidFill>
                                  <a:srgbClr val="00B0F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400" dirty="0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319" name="Line 44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72009" y="5383524"/>
                                <a:ext cx="0" cy="25531"/>
                              </a:xfrm>
                              <a:prstGeom prst="line">
                                <a:avLst/>
                              </a:prstGeom>
                              <a:noFill/>
                              <a:ln w="19050" cap="rnd">
                                <a:solidFill>
                                  <a:srgbClr val="00B0F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400" dirty="0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320" name="Line 45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65626" y="5409055"/>
                                <a:ext cx="6383" cy="0"/>
                              </a:xfrm>
                              <a:prstGeom prst="line">
                                <a:avLst/>
                              </a:prstGeom>
                              <a:noFill/>
                              <a:ln w="19050" cap="rnd">
                                <a:solidFill>
                                  <a:srgbClr val="00B0F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400" dirty="0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321" name="Line 45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65626" y="5409055"/>
                                <a:ext cx="0" cy="21702"/>
                              </a:xfrm>
                              <a:prstGeom prst="line">
                                <a:avLst/>
                              </a:prstGeom>
                              <a:noFill/>
                              <a:ln w="19050" cap="rnd">
                                <a:solidFill>
                                  <a:srgbClr val="00B0F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400" dirty="0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322" name="Line 45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42648" y="5430757"/>
                                <a:ext cx="22978" cy="0"/>
                              </a:xfrm>
                              <a:prstGeom prst="line">
                                <a:avLst/>
                              </a:prstGeom>
                              <a:noFill/>
                              <a:ln w="19050" cap="rnd">
                                <a:solidFill>
                                  <a:srgbClr val="00B0F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400" dirty="0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323" name="Line 45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42648" y="5430757"/>
                                <a:ext cx="0" cy="24255"/>
                              </a:xfrm>
                              <a:prstGeom prst="line">
                                <a:avLst/>
                              </a:prstGeom>
                              <a:noFill/>
                              <a:ln w="19050" cap="rnd">
                                <a:solidFill>
                                  <a:srgbClr val="00B0F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400" dirty="0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324" name="Line 45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03504" y="5455011"/>
                                <a:ext cx="139145" cy="0"/>
                              </a:xfrm>
                              <a:prstGeom prst="line">
                                <a:avLst/>
                              </a:prstGeom>
                              <a:noFill/>
                              <a:ln w="19050" cap="rnd">
                                <a:solidFill>
                                  <a:srgbClr val="00B0F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400" dirty="0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325" name="Line 45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503504" y="5455011"/>
                                <a:ext cx="0" cy="25531"/>
                              </a:xfrm>
                              <a:prstGeom prst="line">
                                <a:avLst/>
                              </a:prstGeom>
                              <a:noFill/>
                              <a:ln w="19050" cap="rnd">
                                <a:solidFill>
                                  <a:srgbClr val="00B0F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400" dirty="0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311" name="Line 45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364359" y="5480542"/>
                              <a:ext cx="139145" cy="0"/>
                            </a:xfrm>
                            <a:prstGeom prst="line">
                              <a:avLst/>
                            </a:prstGeom>
                            <a:noFill/>
                            <a:ln w="19050" cap="rnd">
                              <a:solidFill>
                                <a:srgbClr val="00B0F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400" dirty="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312" name="Line 45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364359" y="5480542"/>
                              <a:ext cx="0" cy="21702"/>
                            </a:xfrm>
                            <a:prstGeom prst="line">
                              <a:avLst/>
                            </a:prstGeom>
                            <a:noFill/>
                            <a:ln w="19050" cap="rnd">
                              <a:solidFill>
                                <a:srgbClr val="00B0F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400" dirty="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313" name="Line 45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336275" y="5502244"/>
                              <a:ext cx="28084" cy="0"/>
                            </a:xfrm>
                            <a:prstGeom prst="line">
                              <a:avLst/>
                            </a:prstGeom>
                            <a:noFill/>
                            <a:ln w="19050" cap="rnd">
                              <a:solidFill>
                                <a:srgbClr val="00B0F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400" dirty="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314" name="Line 45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336275" y="5502244"/>
                              <a:ext cx="0" cy="71487"/>
                            </a:xfrm>
                            <a:prstGeom prst="line">
                              <a:avLst/>
                            </a:prstGeom>
                            <a:noFill/>
                            <a:ln w="19050" cap="rnd">
                              <a:solidFill>
                                <a:srgbClr val="00B0F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400" dirty="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04" name="Line 4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4012030" y="5573731"/>
                            <a:ext cx="324245" cy="0"/>
                          </a:xfrm>
                          <a:prstGeom prst="line">
                            <a:avLst/>
                          </a:prstGeom>
                          <a:noFill/>
                          <a:ln w="19050" cap="rnd">
                            <a:solidFill>
                              <a:srgbClr val="00B0F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400" dirty="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05" name="Line 46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012030" y="5573731"/>
                            <a:ext cx="0" cy="20425"/>
                          </a:xfrm>
                          <a:prstGeom prst="line">
                            <a:avLst/>
                          </a:prstGeom>
                          <a:noFill/>
                          <a:ln w="19050" cap="rnd">
                            <a:solidFill>
                              <a:srgbClr val="00B0F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400" dirty="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06" name="Line 46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996711" y="5594156"/>
                            <a:ext cx="15319" cy="0"/>
                          </a:xfrm>
                          <a:prstGeom prst="line">
                            <a:avLst/>
                          </a:prstGeom>
                          <a:noFill/>
                          <a:ln w="19050" cap="rnd">
                            <a:solidFill>
                              <a:srgbClr val="00B0F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400" dirty="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07" name="Line 46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96711" y="5594156"/>
                            <a:ext cx="0" cy="22978"/>
                          </a:xfrm>
                          <a:prstGeom prst="line">
                            <a:avLst/>
                          </a:prstGeom>
                          <a:noFill/>
                          <a:ln w="19050" cap="rnd">
                            <a:solidFill>
                              <a:srgbClr val="00B0F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400" dirty="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08" name="Line 46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992882" y="5617134"/>
                            <a:ext cx="3830" cy="0"/>
                          </a:xfrm>
                          <a:prstGeom prst="line">
                            <a:avLst/>
                          </a:prstGeom>
                          <a:noFill/>
                          <a:ln w="19050" cap="rnd">
                            <a:solidFill>
                              <a:srgbClr val="00B0F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400" dirty="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09" name="Line 46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92882" y="5617134"/>
                            <a:ext cx="0" cy="20425"/>
                          </a:xfrm>
                          <a:prstGeom prst="line">
                            <a:avLst/>
                          </a:prstGeom>
                          <a:noFill/>
                          <a:ln w="19050" cap="rnd">
                            <a:solidFill>
                              <a:srgbClr val="00B0F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400" dirty="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299" name="Line 46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718423" y="5637559"/>
                          <a:ext cx="274460" cy="0"/>
                        </a:xfrm>
                        <a:prstGeom prst="line">
                          <a:avLst/>
                        </a:prstGeom>
                        <a:noFill/>
                        <a:ln w="19050" cap="rnd">
                          <a:solidFill>
                            <a:srgbClr val="00B0F0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00" name="Line 4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718423" y="5637559"/>
                          <a:ext cx="0" cy="22978"/>
                        </a:xfrm>
                        <a:prstGeom prst="line">
                          <a:avLst/>
                        </a:prstGeom>
                        <a:noFill/>
                        <a:ln w="19050" cap="rnd">
                          <a:solidFill>
                            <a:srgbClr val="00B0F0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01" name="Line 4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691615" y="5660537"/>
                          <a:ext cx="26808" cy="0"/>
                        </a:xfrm>
                        <a:prstGeom prst="line">
                          <a:avLst/>
                        </a:prstGeom>
                        <a:noFill/>
                        <a:ln w="19050" cap="rnd">
                          <a:solidFill>
                            <a:srgbClr val="00B0F0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02" name="Line 4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691615" y="5660537"/>
                          <a:ext cx="0" cy="21702"/>
                        </a:xfrm>
                        <a:prstGeom prst="line">
                          <a:avLst/>
                        </a:prstGeom>
                        <a:noFill/>
                        <a:ln w="19050" cap="rnd">
                          <a:solidFill>
                            <a:srgbClr val="00B0F0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293" name="Line 47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666084" y="5682238"/>
                        <a:ext cx="25531" cy="0"/>
                      </a:xfrm>
                      <a:prstGeom prst="line">
                        <a:avLst/>
                      </a:prstGeom>
                      <a:noFill/>
                      <a:ln w="19050" cap="rnd">
                        <a:solidFill>
                          <a:srgbClr val="00B0F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1400" dirty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94" name="Line 47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660978" y="5725641"/>
                        <a:ext cx="5106" cy="0"/>
                      </a:xfrm>
                      <a:prstGeom prst="line">
                        <a:avLst/>
                      </a:prstGeom>
                      <a:noFill/>
                      <a:ln w="19050" cap="rnd">
                        <a:solidFill>
                          <a:srgbClr val="00B0F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1400" dirty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95" name="Line 4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60978" y="5725641"/>
                        <a:ext cx="0" cy="42127"/>
                      </a:xfrm>
                      <a:prstGeom prst="line">
                        <a:avLst/>
                      </a:prstGeom>
                      <a:noFill/>
                      <a:ln w="19050" cap="rnd">
                        <a:solidFill>
                          <a:srgbClr val="00B0F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1400" dirty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96" name="Line 47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657148" y="5767768"/>
                        <a:ext cx="3830" cy="0"/>
                      </a:xfrm>
                      <a:prstGeom prst="line">
                        <a:avLst/>
                      </a:prstGeom>
                      <a:noFill/>
                      <a:ln w="19050" cap="rnd">
                        <a:solidFill>
                          <a:srgbClr val="00B0F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1400" dirty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97" name="Line 4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57148" y="5767768"/>
                        <a:ext cx="0" cy="21702"/>
                      </a:xfrm>
                      <a:prstGeom prst="line">
                        <a:avLst/>
                      </a:prstGeom>
                      <a:noFill/>
                      <a:ln w="19050" cap="rnd">
                        <a:solidFill>
                          <a:srgbClr val="00B0F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1400" dirty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91" name="Line 47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330350" y="5789469"/>
                      <a:ext cx="326798" cy="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00B0F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82" name="Line 477"/>
                  <p:cNvSpPr>
                    <a:spLocks noChangeShapeType="1"/>
                  </p:cNvSpPr>
                  <p:nvPr/>
                </p:nvSpPr>
                <p:spPr bwMode="auto">
                  <a:xfrm>
                    <a:off x="3330350" y="5789469"/>
                    <a:ext cx="0" cy="40850"/>
                  </a:xfrm>
                  <a:prstGeom prst="line">
                    <a:avLst/>
                  </a:prstGeom>
                  <a:noFill/>
                  <a:ln w="19050" cap="rnd">
                    <a:solidFill>
                      <a:srgbClr val="00B0F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3" name="Line 479"/>
                  <p:cNvSpPr>
                    <a:spLocks noChangeShapeType="1"/>
                  </p:cNvSpPr>
                  <p:nvPr/>
                </p:nvSpPr>
                <p:spPr bwMode="auto">
                  <a:xfrm>
                    <a:off x="3325244" y="5830318"/>
                    <a:ext cx="0" cy="21702"/>
                  </a:xfrm>
                  <a:prstGeom prst="line">
                    <a:avLst/>
                  </a:prstGeom>
                  <a:noFill/>
                  <a:ln w="19050" cap="rnd">
                    <a:solidFill>
                      <a:srgbClr val="00B0F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4" name="Line 4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18862" y="5871168"/>
                    <a:ext cx="2553" cy="0"/>
                  </a:xfrm>
                  <a:prstGeom prst="line">
                    <a:avLst/>
                  </a:prstGeom>
                  <a:noFill/>
                  <a:ln w="19050" cap="rnd">
                    <a:solidFill>
                      <a:srgbClr val="00B0F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5" name="Line 4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70352" y="5891593"/>
                    <a:ext cx="48509" cy="0"/>
                  </a:xfrm>
                  <a:prstGeom prst="line">
                    <a:avLst/>
                  </a:prstGeom>
                  <a:noFill/>
                  <a:ln w="19050" cap="rnd">
                    <a:solidFill>
                      <a:srgbClr val="00B0F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6" name="Line 4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12907" y="5913295"/>
                    <a:ext cx="57445" cy="0"/>
                  </a:xfrm>
                  <a:prstGeom prst="line">
                    <a:avLst/>
                  </a:prstGeom>
                  <a:noFill/>
                  <a:ln w="19050" cap="rnd">
                    <a:solidFill>
                      <a:srgbClr val="00B0F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7" name="Line 4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50356" y="5931167"/>
                    <a:ext cx="62552" cy="0"/>
                  </a:xfrm>
                  <a:prstGeom prst="line">
                    <a:avLst/>
                  </a:prstGeom>
                  <a:noFill/>
                  <a:ln w="19050" cap="rnd">
                    <a:solidFill>
                      <a:srgbClr val="00B0F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8" name="Line 4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22701" y="5951592"/>
                    <a:ext cx="127655" cy="0"/>
                  </a:xfrm>
                  <a:prstGeom prst="line">
                    <a:avLst/>
                  </a:prstGeom>
                  <a:noFill/>
                  <a:ln w="19050" cap="rnd">
                    <a:solidFill>
                      <a:srgbClr val="00B0F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9" name="Line 4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61426" y="5966910"/>
                    <a:ext cx="61275" cy="0"/>
                  </a:xfrm>
                  <a:prstGeom prst="line">
                    <a:avLst/>
                  </a:prstGeom>
                  <a:noFill/>
                  <a:ln w="19050" cap="rnd">
                    <a:solidFill>
                      <a:srgbClr val="00B0F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77" name="Line 481"/>
                <p:cNvSpPr>
                  <a:spLocks noChangeShapeType="1"/>
                </p:cNvSpPr>
                <p:nvPr/>
              </p:nvSpPr>
              <p:spPr bwMode="auto">
                <a:xfrm>
                  <a:off x="3321415" y="5852020"/>
                  <a:ext cx="0" cy="19149"/>
                </a:xfrm>
                <a:prstGeom prst="line">
                  <a:avLst/>
                </a:prstGeom>
                <a:noFill/>
                <a:ln w="19050" cap="rnd">
                  <a:solidFill>
                    <a:srgbClr val="00B0F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" name="Line 483"/>
                <p:cNvSpPr>
                  <a:spLocks noChangeShapeType="1"/>
                </p:cNvSpPr>
                <p:nvPr/>
              </p:nvSpPr>
              <p:spPr bwMode="auto">
                <a:xfrm>
                  <a:off x="3318862" y="5871168"/>
                  <a:ext cx="0" cy="20425"/>
                </a:xfrm>
                <a:prstGeom prst="line">
                  <a:avLst/>
                </a:prstGeom>
                <a:noFill/>
                <a:ln w="19050" cap="rnd">
                  <a:solidFill>
                    <a:srgbClr val="00B0F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" name="Line 485"/>
                <p:cNvSpPr>
                  <a:spLocks noChangeShapeType="1"/>
                </p:cNvSpPr>
                <p:nvPr/>
              </p:nvSpPr>
              <p:spPr bwMode="auto">
                <a:xfrm>
                  <a:off x="3270352" y="5891593"/>
                  <a:ext cx="0" cy="21702"/>
                </a:xfrm>
                <a:prstGeom prst="line">
                  <a:avLst/>
                </a:prstGeom>
                <a:noFill/>
                <a:ln w="19050" cap="rnd">
                  <a:solidFill>
                    <a:srgbClr val="00B0F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" name="Line 489"/>
                <p:cNvSpPr>
                  <a:spLocks noChangeShapeType="1"/>
                </p:cNvSpPr>
                <p:nvPr/>
              </p:nvSpPr>
              <p:spPr bwMode="auto">
                <a:xfrm>
                  <a:off x="3150356" y="5931167"/>
                  <a:ext cx="0" cy="20425"/>
                </a:xfrm>
                <a:prstGeom prst="line">
                  <a:avLst/>
                </a:prstGeom>
                <a:noFill/>
                <a:ln w="19050" cap="rnd">
                  <a:solidFill>
                    <a:srgbClr val="00B0F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73" name="Line 491"/>
            <p:cNvSpPr>
              <a:spLocks noChangeShapeType="1"/>
            </p:cNvSpPr>
            <p:nvPr/>
          </p:nvSpPr>
          <p:spPr bwMode="auto">
            <a:xfrm>
              <a:off x="3022701" y="5951592"/>
              <a:ext cx="0" cy="15319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32" name="Line 157"/>
          <p:cNvSpPr>
            <a:spLocks noChangeShapeType="1"/>
          </p:cNvSpPr>
          <p:nvPr/>
        </p:nvSpPr>
        <p:spPr bwMode="auto">
          <a:xfrm flipH="1">
            <a:off x="4362998" y="4083608"/>
            <a:ext cx="204249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33" name="Line 158"/>
          <p:cNvSpPr>
            <a:spLocks noChangeShapeType="1"/>
          </p:cNvSpPr>
          <p:nvPr/>
        </p:nvSpPr>
        <p:spPr bwMode="auto">
          <a:xfrm flipH="1">
            <a:off x="4362998" y="4231689"/>
            <a:ext cx="204249" cy="0"/>
          </a:xfrm>
          <a:prstGeom prst="line">
            <a:avLst/>
          </a:pr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34" name="Line 176"/>
          <p:cNvSpPr>
            <a:spLocks noChangeShapeType="1"/>
          </p:cNvSpPr>
          <p:nvPr/>
        </p:nvSpPr>
        <p:spPr bwMode="auto">
          <a:xfrm flipH="1">
            <a:off x="4362998" y="4381045"/>
            <a:ext cx="204249" cy="0"/>
          </a:xfrm>
          <a:prstGeom prst="line">
            <a:avLst/>
          </a:prstGeom>
          <a:noFill/>
          <a:ln w="19050">
            <a:solidFill>
              <a:srgbClr val="00B0F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35" name="TextBox 334"/>
          <p:cNvSpPr txBox="1"/>
          <p:nvPr/>
        </p:nvSpPr>
        <p:spPr>
          <a:xfrm rot="16200000">
            <a:off x="-316478" y="5072008"/>
            <a:ext cx="205167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000000"/>
                </a:solidFill>
              </a:rPr>
              <a:t>Disability Progression Confirmed for 12 Weeks (%)</a:t>
            </a:r>
          </a:p>
        </p:txBody>
      </p:sp>
      <p:sp>
        <p:nvSpPr>
          <p:cNvPr id="336" name="TextBox 335"/>
          <p:cNvSpPr txBox="1"/>
          <p:nvPr/>
        </p:nvSpPr>
        <p:spPr>
          <a:xfrm>
            <a:off x="752253" y="4340095"/>
            <a:ext cx="33701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40</a:t>
            </a:r>
          </a:p>
        </p:txBody>
      </p:sp>
      <p:sp>
        <p:nvSpPr>
          <p:cNvPr id="337" name="TextBox 336"/>
          <p:cNvSpPr txBox="1"/>
          <p:nvPr/>
        </p:nvSpPr>
        <p:spPr>
          <a:xfrm>
            <a:off x="752253" y="4545349"/>
            <a:ext cx="33701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35</a:t>
            </a:r>
          </a:p>
        </p:txBody>
      </p:sp>
      <p:sp>
        <p:nvSpPr>
          <p:cNvPr id="338" name="TextBox 337"/>
          <p:cNvSpPr txBox="1"/>
          <p:nvPr/>
        </p:nvSpPr>
        <p:spPr>
          <a:xfrm>
            <a:off x="752253" y="4750601"/>
            <a:ext cx="33701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339" name="TextBox 338"/>
          <p:cNvSpPr txBox="1"/>
          <p:nvPr/>
        </p:nvSpPr>
        <p:spPr>
          <a:xfrm>
            <a:off x="752253" y="4955854"/>
            <a:ext cx="33701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25</a:t>
            </a:r>
          </a:p>
        </p:txBody>
      </p:sp>
      <p:sp>
        <p:nvSpPr>
          <p:cNvPr id="340" name="TextBox 339"/>
          <p:cNvSpPr txBox="1"/>
          <p:nvPr/>
        </p:nvSpPr>
        <p:spPr>
          <a:xfrm>
            <a:off x="752253" y="5161106"/>
            <a:ext cx="33701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341" name="TextBox 340"/>
          <p:cNvSpPr txBox="1"/>
          <p:nvPr/>
        </p:nvSpPr>
        <p:spPr>
          <a:xfrm>
            <a:off x="752253" y="5366358"/>
            <a:ext cx="33701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342" name="TextBox 341"/>
          <p:cNvSpPr txBox="1"/>
          <p:nvPr/>
        </p:nvSpPr>
        <p:spPr>
          <a:xfrm>
            <a:off x="752253" y="5571611"/>
            <a:ext cx="33701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343" name="TextBox 342"/>
          <p:cNvSpPr txBox="1"/>
          <p:nvPr/>
        </p:nvSpPr>
        <p:spPr>
          <a:xfrm>
            <a:off x="752253" y="5776864"/>
            <a:ext cx="33701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344" name="TextBox 343"/>
          <p:cNvSpPr txBox="1"/>
          <p:nvPr/>
        </p:nvSpPr>
        <p:spPr>
          <a:xfrm>
            <a:off x="4224364" y="4773133"/>
            <a:ext cx="68576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0000">
                    <a:lumMod val="50000"/>
                    <a:lumOff val="50000"/>
                  </a:srgbClr>
                </a:solidFill>
                <a:cs typeface="Arial"/>
              </a:rPr>
              <a:t>31%</a:t>
            </a:r>
            <a:endParaRPr lang="en-US" sz="1100" b="1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45" name="TextBox 344"/>
          <p:cNvSpPr txBox="1"/>
          <p:nvPr/>
        </p:nvSpPr>
        <p:spPr>
          <a:xfrm>
            <a:off x="4257926" y="5163643"/>
            <a:ext cx="68576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5A97"/>
                </a:solidFill>
                <a:cs typeface="Arial"/>
              </a:rPr>
              <a:t>23%</a:t>
            </a:r>
            <a:endParaRPr lang="en-US" sz="1100" b="1" dirty="0">
              <a:solidFill>
                <a:srgbClr val="005A97"/>
              </a:solidFill>
            </a:endParaRPr>
          </a:p>
        </p:txBody>
      </p:sp>
      <p:sp>
        <p:nvSpPr>
          <p:cNvPr id="346" name="TextBox 345"/>
          <p:cNvSpPr txBox="1"/>
          <p:nvPr/>
        </p:nvSpPr>
        <p:spPr>
          <a:xfrm>
            <a:off x="752253" y="5982115"/>
            <a:ext cx="33701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47" name="TextBox 346"/>
          <p:cNvSpPr txBox="1"/>
          <p:nvPr/>
        </p:nvSpPr>
        <p:spPr>
          <a:xfrm>
            <a:off x="1034116" y="6121036"/>
            <a:ext cx="33701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48" name="TextBox 347"/>
          <p:cNvSpPr txBox="1"/>
          <p:nvPr/>
        </p:nvSpPr>
        <p:spPr>
          <a:xfrm>
            <a:off x="1373018" y="6121036"/>
            <a:ext cx="33701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349" name="TextBox 348"/>
          <p:cNvSpPr txBox="1"/>
          <p:nvPr/>
        </p:nvSpPr>
        <p:spPr>
          <a:xfrm>
            <a:off x="1711919" y="6121036"/>
            <a:ext cx="33701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24</a:t>
            </a:r>
          </a:p>
        </p:txBody>
      </p:sp>
      <p:sp>
        <p:nvSpPr>
          <p:cNvPr id="350" name="TextBox 349"/>
          <p:cNvSpPr txBox="1"/>
          <p:nvPr/>
        </p:nvSpPr>
        <p:spPr>
          <a:xfrm>
            <a:off x="2050821" y="6121036"/>
            <a:ext cx="33701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36</a:t>
            </a:r>
          </a:p>
        </p:txBody>
      </p:sp>
      <p:sp>
        <p:nvSpPr>
          <p:cNvPr id="351" name="TextBox 350"/>
          <p:cNvSpPr txBox="1"/>
          <p:nvPr/>
        </p:nvSpPr>
        <p:spPr>
          <a:xfrm>
            <a:off x="2389722" y="6121036"/>
            <a:ext cx="33701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48</a:t>
            </a:r>
          </a:p>
        </p:txBody>
      </p:sp>
      <p:sp>
        <p:nvSpPr>
          <p:cNvPr id="352" name="TextBox 351"/>
          <p:cNvSpPr txBox="1"/>
          <p:nvPr/>
        </p:nvSpPr>
        <p:spPr>
          <a:xfrm>
            <a:off x="2728624" y="6121036"/>
            <a:ext cx="33701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353" name="TextBox 352"/>
          <p:cNvSpPr txBox="1"/>
          <p:nvPr/>
        </p:nvSpPr>
        <p:spPr>
          <a:xfrm>
            <a:off x="3067526" y="6121036"/>
            <a:ext cx="33701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72</a:t>
            </a:r>
          </a:p>
        </p:txBody>
      </p:sp>
      <p:sp>
        <p:nvSpPr>
          <p:cNvPr id="354" name="TextBox 353"/>
          <p:cNvSpPr txBox="1"/>
          <p:nvPr/>
        </p:nvSpPr>
        <p:spPr>
          <a:xfrm>
            <a:off x="3406427" y="6121036"/>
            <a:ext cx="33701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84</a:t>
            </a:r>
          </a:p>
        </p:txBody>
      </p:sp>
      <p:sp>
        <p:nvSpPr>
          <p:cNvPr id="355" name="TextBox 354"/>
          <p:cNvSpPr txBox="1"/>
          <p:nvPr/>
        </p:nvSpPr>
        <p:spPr>
          <a:xfrm>
            <a:off x="3745329" y="6121036"/>
            <a:ext cx="33701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96</a:t>
            </a:r>
          </a:p>
        </p:txBody>
      </p:sp>
      <p:sp>
        <p:nvSpPr>
          <p:cNvPr id="356" name="TextBox 355"/>
          <p:cNvSpPr txBox="1"/>
          <p:nvPr/>
        </p:nvSpPr>
        <p:spPr>
          <a:xfrm>
            <a:off x="4084231" y="6121036"/>
            <a:ext cx="33701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108</a:t>
            </a:r>
          </a:p>
        </p:txBody>
      </p:sp>
      <p:sp>
        <p:nvSpPr>
          <p:cNvPr id="357" name="TextBox 356"/>
          <p:cNvSpPr txBox="1"/>
          <p:nvPr/>
        </p:nvSpPr>
        <p:spPr>
          <a:xfrm>
            <a:off x="4423132" y="6121036"/>
            <a:ext cx="33701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120</a:t>
            </a:r>
          </a:p>
        </p:txBody>
      </p:sp>
      <p:sp>
        <p:nvSpPr>
          <p:cNvPr id="358" name="TextBox 357"/>
          <p:cNvSpPr txBox="1"/>
          <p:nvPr/>
        </p:nvSpPr>
        <p:spPr>
          <a:xfrm>
            <a:off x="4762037" y="6121036"/>
            <a:ext cx="33701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132</a:t>
            </a:r>
          </a:p>
        </p:txBody>
      </p:sp>
      <p:sp>
        <p:nvSpPr>
          <p:cNvPr id="359" name="TextBox 358"/>
          <p:cNvSpPr txBox="1"/>
          <p:nvPr/>
        </p:nvSpPr>
        <p:spPr>
          <a:xfrm>
            <a:off x="2796245" y="6289946"/>
            <a:ext cx="56094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000000"/>
                </a:solidFill>
              </a:rPr>
              <a:t>Weeks</a:t>
            </a:r>
          </a:p>
        </p:txBody>
      </p:sp>
      <p:sp>
        <p:nvSpPr>
          <p:cNvPr id="360" name="TextBox 359"/>
          <p:cNvSpPr txBox="1"/>
          <p:nvPr/>
        </p:nvSpPr>
        <p:spPr>
          <a:xfrm>
            <a:off x="4257926" y="5368682"/>
            <a:ext cx="68576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9ACA"/>
                </a:solidFill>
                <a:cs typeface="Arial"/>
              </a:rPr>
              <a:t>18%</a:t>
            </a:r>
            <a:endParaRPr lang="en-US" sz="1100" b="1" dirty="0">
              <a:solidFill>
                <a:srgbClr val="009ACA"/>
              </a:solidFill>
            </a:endParaRPr>
          </a:p>
        </p:txBody>
      </p:sp>
      <p:sp>
        <p:nvSpPr>
          <p:cNvPr id="361" name="TextBox 360"/>
          <p:cNvSpPr txBox="1"/>
          <p:nvPr/>
        </p:nvSpPr>
        <p:spPr>
          <a:xfrm>
            <a:off x="1382403" y="4016763"/>
            <a:ext cx="119061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</a:rPr>
              <a:t>Teriflunomide 7 mg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</a:rPr>
              <a:t>Teriflunomide 14 mg</a:t>
            </a:r>
          </a:p>
        </p:txBody>
      </p:sp>
      <p:sp>
        <p:nvSpPr>
          <p:cNvPr id="362" name="TextBox 361"/>
          <p:cNvSpPr txBox="1"/>
          <p:nvPr/>
        </p:nvSpPr>
        <p:spPr>
          <a:xfrm>
            <a:off x="2476349" y="4178688"/>
            <a:ext cx="10333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</a:rPr>
              <a:t>29%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accent6"/>
                </a:solidFill>
              </a:rPr>
              <a:t>46%</a:t>
            </a:r>
          </a:p>
        </p:txBody>
      </p:sp>
      <p:sp>
        <p:nvSpPr>
          <p:cNvPr id="364" name="TextBox 363"/>
          <p:cNvSpPr txBox="1"/>
          <p:nvPr/>
        </p:nvSpPr>
        <p:spPr>
          <a:xfrm>
            <a:off x="3387572" y="4188213"/>
            <a:ext cx="65870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</a:rPr>
              <a:t>0.088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accent6"/>
                </a:solidFill>
              </a:rPr>
              <a:t>0.004</a:t>
            </a:r>
          </a:p>
        </p:txBody>
      </p:sp>
      <p:sp>
        <p:nvSpPr>
          <p:cNvPr id="366" name="TextBox 365"/>
          <p:cNvSpPr txBox="1"/>
          <p:nvPr/>
        </p:nvSpPr>
        <p:spPr>
          <a:xfrm>
            <a:off x="4634011" y="4016763"/>
            <a:ext cx="119061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</a:rPr>
              <a:t>Placebo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</a:rPr>
              <a:t>Teriflunomide 7 mg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</a:rPr>
              <a:t>Teriflunomide 14 mg</a:t>
            </a:r>
          </a:p>
        </p:txBody>
      </p:sp>
      <p:sp>
        <p:nvSpPr>
          <p:cNvPr id="367" name="Rounded Rectangle 366"/>
          <p:cNvSpPr/>
          <p:nvPr/>
        </p:nvSpPr>
        <p:spPr bwMode="auto">
          <a:xfrm>
            <a:off x="577648" y="1329010"/>
            <a:ext cx="8399996" cy="5122519"/>
          </a:xfrm>
          <a:prstGeom prst="roundRect">
            <a:avLst>
              <a:gd name="adj" fmla="val 4672"/>
            </a:avLst>
          </a:prstGeom>
          <a:noFill/>
          <a:ln w="28575">
            <a:solidFill>
              <a:srgbClr val="005A97"/>
            </a:solidFill>
            <a:round/>
            <a:headEnd/>
            <a:tailEnd type="triangle" w="med" len="med"/>
          </a:ln>
          <a:effectLst/>
          <a:ex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248" y="3902633"/>
            <a:ext cx="1638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</a:rPr>
              <a:t>Risk reduction</a:t>
            </a:r>
          </a:p>
        </p:txBody>
      </p:sp>
      <p:sp>
        <p:nvSpPr>
          <p:cNvPr id="368" name="TextBox 367"/>
          <p:cNvSpPr txBox="1"/>
          <p:nvPr/>
        </p:nvSpPr>
        <p:spPr>
          <a:xfrm>
            <a:off x="3256673" y="3893108"/>
            <a:ext cx="11337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</a:rPr>
              <a:t>p value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9045" y="1515788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ARR</a:t>
            </a:r>
          </a:p>
        </p:txBody>
      </p:sp>
      <p:sp>
        <p:nvSpPr>
          <p:cNvPr id="369" name="TextBox 368"/>
          <p:cNvSpPr txBox="1"/>
          <p:nvPr/>
        </p:nvSpPr>
        <p:spPr>
          <a:xfrm>
            <a:off x="915835" y="3800299"/>
            <a:ext cx="1471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12-week SAD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9203" y="6578544"/>
            <a:ext cx="5472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accent6"/>
                </a:solidFill>
              </a:rPr>
              <a:t>ARR = Annualised Relapse Rate, </a:t>
            </a:r>
            <a:r>
              <a:rPr lang="el-GR" sz="1200" dirty="0">
                <a:solidFill>
                  <a:schemeClr val="accent6"/>
                </a:solidFill>
              </a:rPr>
              <a:t> </a:t>
            </a:r>
            <a:r>
              <a:rPr lang="el-GR" sz="1200" dirty="0" err="1">
                <a:solidFill>
                  <a:schemeClr val="accent6"/>
                </a:solidFill>
              </a:rPr>
              <a:t>Ετησιοποιημένη</a:t>
            </a:r>
            <a:r>
              <a:rPr lang="el-GR" sz="1200" dirty="0">
                <a:solidFill>
                  <a:schemeClr val="accent6"/>
                </a:solidFill>
              </a:rPr>
              <a:t> Συχνότητα Υποτροπών</a:t>
            </a:r>
          </a:p>
        </p:txBody>
      </p:sp>
    </p:spTree>
    <p:extLst>
      <p:ext uri="{BB962C8B-B14F-4D97-AF65-F5344CB8AC3E}">
        <p14:creationId xmlns:p14="http://schemas.microsoft.com/office/powerpoint/2010/main" xmlns="" val="4114072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Συχνές κοινές παρενέργειες</a:t>
            </a:r>
            <a:endParaRPr lang="en-US" sz="32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4380467"/>
              </p:ext>
            </p:extLst>
          </p:nvPr>
        </p:nvGraphicFramePr>
        <p:xfrm>
          <a:off x="425829" y="1451276"/>
          <a:ext cx="8229599" cy="3905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1"/>
                <a:gridCol w="1122218"/>
                <a:gridCol w="872836"/>
                <a:gridCol w="872836"/>
                <a:gridCol w="872836"/>
                <a:gridCol w="872836"/>
                <a:gridCol w="872836"/>
              </a:tblGrid>
              <a:tr h="41077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Adverse Event, %</a:t>
                      </a:r>
                    </a:p>
                  </a:txBody>
                  <a:tcPr anchor="b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TEMSO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TOWER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54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</a:p>
                    <a:p>
                      <a:pPr algn="ctr"/>
                      <a:endParaRPr lang="en-US" sz="11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1100"/>
                        </a:spcBef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(n=360)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Teriflunomide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</a:p>
                    <a:p>
                      <a:pPr algn="ctr"/>
                      <a:endParaRPr lang="en-US" sz="11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1100"/>
                        </a:spcBef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(n=385)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Teriflunomide</a:t>
                      </a:r>
                    </a:p>
                  </a:txBody>
                  <a:tcPr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546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mg </a:t>
                      </a:r>
                      <a:b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(n=368)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mg 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(n=358)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mg </a:t>
                      </a:r>
                      <a:b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(n=409)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mg </a:t>
                      </a:r>
                      <a:b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(n=371)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506438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Diarrhea</a:t>
                      </a:r>
                    </a:p>
                  </a:txBody>
                  <a:tcPr marL="90000" marR="90000" marT="43200" marB="43200" anchor="ctr" horzOverflow="overflow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8.9</a:t>
                      </a:r>
                    </a:p>
                  </a:txBody>
                  <a:tcPr marL="90000" marR="90000" marT="43200" marB="432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14.7</a:t>
                      </a:r>
                    </a:p>
                  </a:txBody>
                  <a:tcPr marL="90000" marR="90000" marT="43200" marB="432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17.9</a:t>
                      </a:r>
                    </a:p>
                  </a:txBody>
                  <a:tcPr marL="90000" marR="90000" marT="43200" marB="43200" anchor="ctr" horzOverflow="overflow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11.1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6438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Nausea</a:t>
                      </a:r>
                    </a:p>
                  </a:txBody>
                  <a:tcPr marL="90000" marR="90000" marT="43200" marB="43200" anchor="ctr" horzOverflow="overflow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7.2</a:t>
                      </a:r>
                    </a:p>
                  </a:txBody>
                  <a:tcPr marL="90000" marR="90000" marT="43200" marB="432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9.0</a:t>
                      </a:r>
                    </a:p>
                  </a:txBody>
                  <a:tcPr marL="90000" marR="90000" marT="43200" marB="432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13.7</a:t>
                      </a:r>
                    </a:p>
                  </a:txBody>
                  <a:tcPr marL="90000" marR="90000" marT="43200" marB="43200" anchor="ctr" horzOverflow="overflow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10.2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Elevated ALT</a:t>
                      </a:r>
                    </a:p>
                  </a:txBody>
                  <a:tcPr marL="90000" marR="90000" marT="43200" marB="43200" anchor="ctr" horzOverflow="overflow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6.7</a:t>
                      </a:r>
                    </a:p>
                  </a:txBody>
                  <a:tcPr marL="90000" marR="90000" marT="43200" marB="432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12.0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0000" marR="90000" marT="43200" marB="432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14.2</a:t>
                      </a:r>
                    </a:p>
                  </a:txBody>
                  <a:tcPr marL="90000" marR="90000" marT="43200" marB="43200" anchor="ctr" horzOverflow="overflow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14.0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Hair thinning/</a:t>
                      </a:r>
                      <a:b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decreased hair density</a:t>
                      </a:r>
                    </a:p>
                  </a:txBody>
                  <a:tcPr marL="90000" marR="90000" marT="43200" marB="43200" anchor="ctr" horzOverflow="overflow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3.3</a:t>
                      </a:r>
                    </a:p>
                  </a:txBody>
                  <a:tcPr marL="90000" marR="90000" marT="43200" marB="432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10.3</a:t>
                      </a:r>
                    </a:p>
                  </a:txBody>
                  <a:tcPr marL="90000" marR="90000" marT="43200" marB="432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13.1</a:t>
                      </a:r>
                    </a:p>
                  </a:txBody>
                  <a:tcPr marL="90000" marR="90000" marT="43200" marB="43200" anchor="ctr" horzOverflow="overflow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13.5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0" lvl="1" indent="0" algn="l"/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Hypersensitivity or skin disorders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7.2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10.3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11.2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Reported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75611" y="5658551"/>
            <a:ext cx="8131735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Less than </a:t>
            </a: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1% of patients discontinued treatment due to hair loss or </a:t>
            </a:r>
            <a: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thinning and 85% recovered without </a:t>
            </a:r>
            <a:r>
              <a:rPr lang="en-GB" sz="1050" dirty="0" err="1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sequelae</a:t>
            </a:r>
            <a: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; most </a:t>
            </a:r>
            <a:r>
              <a:rPr lang="en-GB" sz="1050" dirty="0" err="1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diarrhea</a:t>
            </a:r>
            <a: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and nausea occurred in the first 3 months of the study and resolved without intervention.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O’Connor PW et al. </a:t>
            </a:r>
            <a:r>
              <a:rPr lang="en-US" sz="1050" i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 </a:t>
            </a:r>
            <a:r>
              <a:rPr lang="en-US" sz="105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Engl</a:t>
            </a:r>
            <a:r>
              <a:rPr lang="en-US" sz="1050" i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J Med. </a:t>
            </a:r>
            <a:r>
              <a:rPr lang="en-US" sz="105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2011;365:1293-1303; </a:t>
            </a:r>
            <a:r>
              <a:rPr lang="en-US" sz="1050" dirty="0" err="1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Kappos</a:t>
            </a:r>
            <a:r>
              <a:rPr lang="en-US" sz="105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L et al. MS Presented at ECTRIMS; October 10−13, 2012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;</a:t>
            </a:r>
            <a:r>
              <a:rPr lang="en-US" sz="105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Lyon, France. P153. 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Freedman MS et al. Presented at </a:t>
            </a: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CMSC–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ACTRIMS; May 30–June 2, 2012: San Diego, CA. P7; Freedman MS et al. Presented at </a:t>
            </a: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CMSC– 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ACTRIMS; May 30–June 2, 2012: San Diego, CA. </a:t>
            </a:r>
            <a:r>
              <a:rPr lang="en-US" sz="105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P8.</a:t>
            </a:r>
            <a:endParaRPr lang="en-GB" sz="1050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768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827584" y="908720"/>
            <a:ext cx="7560840" cy="5112568"/>
            <a:chOff x="1373926" y="1171944"/>
            <a:chExt cx="6283899" cy="3798651"/>
          </a:xfrm>
        </p:grpSpPr>
        <p:sp>
          <p:nvSpPr>
            <p:cNvPr id="27" name="Freeform 26"/>
            <p:cNvSpPr/>
            <p:nvPr/>
          </p:nvSpPr>
          <p:spPr>
            <a:xfrm>
              <a:off x="1674100" y="1273366"/>
              <a:ext cx="5788152" cy="3429000"/>
            </a:xfrm>
            <a:custGeom>
              <a:avLst/>
              <a:gdLst>
                <a:gd name="connsiteX0" fmla="*/ 0 w 5788152"/>
                <a:gd name="connsiteY0" fmla="*/ 0 h 3429000"/>
                <a:gd name="connsiteX1" fmla="*/ 0 w 5788152"/>
                <a:gd name="connsiteY1" fmla="*/ 3429000 h 3429000"/>
                <a:gd name="connsiteX2" fmla="*/ 5788152 w 5788152"/>
                <a:gd name="connsiteY2" fmla="*/ 3429000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88152" h="3429000">
                  <a:moveTo>
                    <a:pt x="0" y="0"/>
                  </a:moveTo>
                  <a:lnTo>
                    <a:pt x="0" y="3429000"/>
                  </a:lnTo>
                  <a:lnTo>
                    <a:pt x="5788152" y="34290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1126510" y="2841579"/>
              <a:ext cx="787403" cy="292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cap="smal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efficacy</a:t>
              </a:r>
              <a:endParaRPr lang="en-GB" sz="1600" b="1" cap="smal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08557" y="4705449"/>
              <a:ext cx="719238" cy="265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cap="smal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safety</a:t>
              </a:r>
              <a:endParaRPr lang="en-GB" sz="1600" b="1" cap="smal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1305390" y="1280751"/>
              <a:ext cx="483590" cy="265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cap="small" dirty="0" smtClean="0">
                  <a:solidFill>
                    <a:srgbClr val="005C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more</a:t>
              </a:r>
              <a:endParaRPr lang="en-GB" sz="1400" b="1" cap="small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1327360" y="4453365"/>
              <a:ext cx="439651" cy="265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cap="small" dirty="0" smtClean="0">
                  <a:solidFill>
                    <a:srgbClr val="005C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less</a:t>
              </a:r>
              <a:endParaRPr lang="en-GB" sz="1400" b="1" cap="small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61846" y="4724543"/>
              <a:ext cx="485126" cy="241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cap="small" dirty="0" smtClean="0">
                  <a:solidFill>
                    <a:srgbClr val="005C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less</a:t>
              </a:r>
              <a:endParaRPr lang="en-GB" sz="1400" b="1" cap="small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52528" y="4724543"/>
              <a:ext cx="533611" cy="241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cap="small" dirty="0" smtClean="0">
                  <a:solidFill>
                    <a:srgbClr val="005C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more</a:t>
              </a:r>
              <a:endParaRPr lang="en-GB" sz="1400" b="1" cap="small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4316518" y="1693376"/>
              <a:ext cx="108000" cy="108000"/>
            </a:xfrm>
            <a:prstGeom prst="ellipse">
              <a:avLst/>
            </a:prstGeom>
            <a:solidFill>
              <a:srgbClr val="005CAB"/>
            </a:solidFill>
            <a:ln w="12700">
              <a:solidFill>
                <a:srgbClr val="005CA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34856" y="1751310"/>
              <a:ext cx="910408" cy="3615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005CAB"/>
                  </a:solidFill>
                  <a:latin typeface="Arial Narrow" panose="020B0606020202030204" pitchFamily="34" charset="0"/>
                </a:rPr>
                <a:t>Natalizumab</a:t>
              </a:r>
              <a:r>
                <a:rPr lang="en-US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/>
              </a:r>
              <a:br>
                <a:rPr lang="en-US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</a:br>
              <a:r>
                <a:rPr lang="en-US" sz="1000" b="1" dirty="0" smtClean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JC Virus –</a:t>
              </a:r>
              <a:endParaRPr lang="en-GB" sz="10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240162" y="2610976"/>
              <a:ext cx="967915" cy="216000"/>
            </a:xfrm>
            <a:prstGeom prst="rect">
              <a:avLst/>
            </a:prstGeom>
            <a:solidFill>
              <a:srgbClr val="005CAB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Second </a:t>
              </a: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ine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847207" y="2820542"/>
              <a:ext cx="108000" cy="108000"/>
            </a:xfrm>
            <a:prstGeom prst="ellipse">
              <a:avLst/>
            </a:prstGeom>
            <a:solidFill>
              <a:srgbClr val="005CAB"/>
            </a:solidFill>
            <a:ln w="12700">
              <a:solidFill>
                <a:srgbClr val="005CA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516849" y="2878476"/>
              <a:ext cx="846684" cy="241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005CAB"/>
                  </a:solidFill>
                  <a:latin typeface="Arial Narrow" panose="020B0606020202030204" pitchFamily="34" charset="0"/>
                </a:rPr>
                <a:t>Fingolimod</a:t>
              </a:r>
              <a:endParaRPr lang="en-GB" sz="14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5507312" y="2820542"/>
              <a:ext cx="108000" cy="108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951187" y="2878476"/>
              <a:ext cx="1307984" cy="241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3">
                      <a:lumMod val="75000"/>
                    </a:schemeClr>
                  </a:solidFill>
                  <a:latin typeface="Arial Narrow" panose="020B0606020202030204" pitchFamily="34" charset="0"/>
                </a:rPr>
                <a:t>Dimethyl Fumarate</a:t>
              </a:r>
              <a:endParaRPr lang="en-GB" sz="14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4454578" y="4097055"/>
              <a:ext cx="108000" cy="108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031860" y="4154989"/>
              <a:ext cx="993912" cy="241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3">
                      <a:lumMod val="75000"/>
                    </a:schemeClr>
                  </a:solidFill>
                  <a:latin typeface="Arial Narrow" panose="020B0606020202030204" pitchFamily="34" charset="0"/>
                </a:rPr>
                <a:t>Teriflunomide</a:t>
              </a:r>
              <a:endParaRPr lang="en-GB" sz="14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123831" y="4102766"/>
              <a:ext cx="108000" cy="108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772949" y="4188693"/>
              <a:ext cx="825906" cy="241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chemeClr val="accent3">
                      <a:lumMod val="75000"/>
                    </a:schemeClr>
                  </a:solidFill>
                  <a:latin typeface="Arial Narrow" panose="020B0606020202030204" pitchFamily="34" charset="0"/>
                </a:rPr>
                <a:t>Interferons</a:t>
              </a:r>
              <a:endParaRPr lang="en-GB" sz="14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6452354" y="3912117"/>
              <a:ext cx="108000" cy="108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368294" y="3988713"/>
              <a:ext cx="1289531" cy="241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chemeClr val="accent3">
                      <a:lumMod val="75000"/>
                    </a:schemeClr>
                  </a:solidFill>
                  <a:latin typeface="Arial Narrow" panose="020B0606020202030204" pitchFamily="34" charset="0"/>
                </a:rPr>
                <a:t>Glatiramer</a:t>
              </a:r>
              <a:r>
                <a:rPr lang="en-US" sz="1400" b="1" dirty="0" smtClean="0">
                  <a:solidFill>
                    <a:schemeClr val="accent3">
                      <a:lumMod val="75000"/>
                    </a:schemeClr>
                  </a:solidFill>
                  <a:latin typeface="Arial Narrow" panose="020B0606020202030204" pitchFamily="34" charset="0"/>
                </a:rPr>
                <a:t> Acetate</a:t>
              </a:r>
              <a:endParaRPr lang="en-GB" sz="14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955696" y="3490699"/>
              <a:ext cx="967915" cy="216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First Line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681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err="1" smtClean="0"/>
              <a:t>Natalizumab</a:t>
            </a:r>
            <a:r>
              <a:rPr lang="el-GR" b="1" dirty="0" smtClean="0"/>
              <a:t> (</a:t>
            </a:r>
            <a:r>
              <a:rPr lang="en-US" b="1" dirty="0" err="1" smtClean="0"/>
              <a:t>Tysabri</a:t>
            </a:r>
            <a:r>
              <a:rPr lang="en-US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17054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In the Inflammatory Process, </a:t>
            </a:r>
            <a:r>
              <a:rPr lang="en-US" sz="2400" b="1" dirty="0" err="1" smtClean="0"/>
              <a:t>Natalizumab</a:t>
            </a:r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2400" b="1" dirty="0" smtClean="0"/>
              <a:t>Could Intervene at Multiple Points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ltGray">
          <a:xfrm>
            <a:off x="844750" y="1412875"/>
            <a:ext cx="7058065" cy="3895395"/>
            <a:chOff x="84" y="876"/>
            <a:chExt cx="5375" cy="3282"/>
          </a:xfrm>
        </p:grpSpPr>
        <p:pic>
          <p:nvPicPr>
            <p:cNvPr id="646148" name="Picture 5" descr="Medical Art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984" y="876"/>
              <a:ext cx="3646" cy="32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46149" name="Rectangle 6"/>
            <p:cNvSpPr>
              <a:spLocks noChangeArrowheads="1"/>
            </p:cNvSpPr>
            <p:nvPr/>
          </p:nvSpPr>
          <p:spPr bwMode="ltGray">
            <a:xfrm>
              <a:off x="3157" y="3596"/>
              <a:ext cx="576" cy="96"/>
            </a:xfrm>
            <a:prstGeom prst="rect">
              <a:avLst/>
            </a:prstGeom>
            <a:solidFill>
              <a:srgbClr val="2E587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b="0">
                <a:solidFill>
                  <a:srgbClr val="000000"/>
                </a:solidFill>
              </a:endParaRPr>
            </a:p>
          </p:txBody>
        </p:sp>
        <p:sp>
          <p:nvSpPr>
            <p:cNvPr id="646150" name="Text Box 7"/>
            <p:cNvSpPr txBox="1">
              <a:spLocks noChangeArrowheads="1"/>
            </p:cNvSpPr>
            <p:nvPr/>
          </p:nvSpPr>
          <p:spPr bwMode="ltGray">
            <a:xfrm>
              <a:off x="3379" y="1095"/>
              <a:ext cx="1529" cy="41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300" b="1" dirty="0">
                  <a:solidFill>
                    <a:schemeClr val="bg1"/>
                  </a:solidFill>
                </a:rPr>
                <a:t>1. Leukocyte migration</a:t>
              </a:r>
            </a:p>
            <a:p>
              <a:pPr eaLnBrk="0" hangingPunct="0"/>
              <a:r>
                <a:rPr lang="en-US" sz="1300" b="1" dirty="0">
                  <a:solidFill>
                    <a:schemeClr val="bg1"/>
                  </a:solidFill>
                </a:rPr>
                <a:t>    from blood to tissue</a:t>
              </a:r>
            </a:p>
          </p:txBody>
        </p:sp>
        <p:sp>
          <p:nvSpPr>
            <p:cNvPr id="646151" name="Text Box 8"/>
            <p:cNvSpPr txBox="1">
              <a:spLocks noChangeArrowheads="1"/>
            </p:cNvSpPr>
            <p:nvPr/>
          </p:nvSpPr>
          <p:spPr bwMode="ltGray">
            <a:xfrm>
              <a:off x="84" y="3226"/>
              <a:ext cx="1255" cy="58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34950" indent="-234950" eaLnBrk="0" hangingPunct="0"/>
              <a:r>
                <a:rPr lang="en-US" sz="1300" b="1" dirty="0">
                  <a:solidFill>
                    <a:schemeClr val="bg1"/>
                  </a:solidFill>
                </a:rPr>
                <a:t>3. Modulation of leukocyte apoptosis</a:t>
              </a:r>
            </a:p>
          </p:txBody>
        </p:sp>
        <p:sp>
          <p:nvSpPr>
            <p:cNvPr id="646152" name="Text Box 9"/>
            <p:cNvSpPr txBox="1">
              <a:spLocks noChangeArrowheads="1"/>
            </p:cNvSpPr>
            <p:nvPr/>
          </p:nvSpPr>
          <p:spPr bwMode="ltGray">
            <a:xfrm>
              <a:off x="4044" y="2583"/>
              <a:ext cx="1415" cy="41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300" b="1" dirty="0">
                  <a:solidFill>
                    <a:schemeClr val="bg1"/>
                  </a:solidFill>
                </a:rPr>
                <a:t>2. Leukocyte priming</a:t>
              </a:r>
              <a:br>
                <a:rPr lang="en-US" sz="1300" b="1" dirty="0">
                  <a:solidFill>
                    <a:schemeClr val="bg1"/>
                  </a:solidFill>
                </a:rPr>
              </a:br>
              <a:r>
                <a:rPr lang="en-US" sz="1300" b="1" dirty="0">
                  <a:solidFill>
                    <a:schemeClr val="bg1"/>
                  </a:solidFill>
                </a:rPr>
                <a:t>    and activation</a:t>
              </a:r>
            </a:p>
          </p:txBody>
        </p:sp>
        <p:sp>
          <p:nvSpPr>
            <p:cNvPr id="646153" name="Rectangle 10"/>
            <p:cNvSpPr>
              <a:spLocks noChangeArrowheads="1"/>
            </p:cNvSpPr>
            <p:nvPr/>
          </p:nvSpPr>
          <p:spPr bwMode="ltGray">
            <a:xfrm>
              <a:off x="3265" y="2235"/>
              <a:ext cx="523" cy="78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b="0">
                <a:solidFill>
                  <a:srgbClr val="000000"/>
                </a:solidFill>
              </a:endParaRPr>
            </a:p>
          </p:txBody>
        </p:sp>
        <p:sp>
          <p:nvSpPr>
            <p:cNvPr id="646154" name="Text Box 11"/>
            <p:cNvSpPr txBox="1">
              <a:spLocks noChangeArrowheads="1"/>
            </p:cNvSpPr>
            <p:nvPr/>
          </p:nvSpPr>
          <p:spPr bwMode="ltGray">
            <a:xfrm>
              <a:off x="3200" y="2214"/>
              <a:ext cx="65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aseline="30000" dirty="0">
                  <a:solidFill>
                    <a:srgbClr val="FFCC00"/>
                  </a:solidFill>
                </a:rPr>
                <a:t>Natalizumab</a:t>
              </a:r>
            </a:p>
          </p:txBody>
        </p:sp>
        <p:sp>
          <p:nvSpPr>
            <p:cNvPr id="646155" name="Text Box 12"/>
            <p:cNvSpPr txBox="1">
              <a:spLocks noChangeArrowheads="1"/>
            </p:cNvSpPr>
            <p:nvPr/>
          </p:nvSpPr>
          <p:spPr bwMode="ltGray">
            <a:xfrm>
              <a:off x="3119" y="3582"/>
              <a:ext cx="65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aseline="30000" dirty="0">
                  <a:solidFill>
                    <a:srgbClr val="FFCC00"/>
                  </a:solidFill>
                </a:rPr>
                <a:t>Natalizumab</a:t>
              </a:r>
            </a:p>
          </p:txBody>
        </p:sp>
      </p:grpSp>
      <p:sp>
        <p:nvSpPr>
          <p:cNvPr id="305153" name="Rectangle 1"/>
          <p:cNvSpPr>
            <a:spLocks noChangeArrowheads="1"/>
          </p:cNvSpPr>
          <p:nvPr/>
        </p:nvSpPr>
        <p:spPr bwMode="auto">
          <a:xfrm>
            <a:off x="383118" y="5975361"/>
            <a:ext cx="7657866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VCAM-1=vascular cell adhesion molecule 1.</a:t>
            </a:r>
            <a:endParaRPr lang="en-GB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 Cannella B et al. </a:t>
            </a:r>
            <a:r>
              <a:rPr kumimoji="0" lang="en-US" sz="105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Ann Neurol.</a:t>
            </a:r>
            <a:r>
              <a:rPr kumimoji="0" lang="en-US" sz="105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1995;37:424-435;</a:t>
            </a:r>
            <a:r>
              <a:rPr kumimoji="0" lang="en-US" sz="105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05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 TYSABRI [prescribing </a:t>
            </a:r>
            <a:r>
              <a:rPr lang="it-IT" sz="1050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</a:t>
            </a:r>
            <a:r>
              <a:rPr kumimoji="0" lang="it-IT" sz="105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nformation]. Cambridge, MA: Biogen Idec; 2012; </a:t>
            </a:r>
            <a:endParaRPr kumimoji="0" lang="en-GB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 Yednock TA et al. </a:t>
            </a:r>
            <a:r>
              <a:rPr kumimoji="0" lang="en-US" sz="105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Nature</a:t>
            </a:r>
            <a:r>
              <a:rPr kumimoji="0" lang="en-US" sz="105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1992;356:63-66;</a:t>
            </a:r>
            <a:r>
              <a:rPr kumimoji="0" lang="en-US" sz="105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05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4. TYSABRI [EMA </a:t>
            </a:r>
            <a:r>
              <a:rPr lang="en-US" sz="1050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</a:t>
            </a:r>
            <a:r>
              <a:rPr kumimoji="0" lang="en-US" sz="105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roduct information]. </a:t>
            </a:r>
            <a:r>
              <a:rPr lang="en-US" sz="1050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Denmark: Biogen Idec A/S; 2012.</a:t>
            </a:r>
            <a:endParaRPr kumimoji="0" lang="en-US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87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88" name="Rectangle 32"/>
          <p:cNvSpPr>
            <a:spLocks noChangeArrowheads="1"/>
          </p:cNvSpPr>
          <p:nvPr/>
        </p:nvSpPr>
        <p:spPr bwMode="auto">
          <a:xfrm>
            <a:off x="2402587" y="4486355"/>
            <a:ext cx="644525" cy="903448"/>
          </a:xfrm>
          <a:prstGeom prst="rect">
            <a:avLst/>
          </a:prstGeom>
          <a:solidFill>
            <a:srgbClr val="1492D1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7243763" y="1436687"/>
            <a:ext cx="128587" cy="1285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49512" name="Text Box 4"/>
          <p:cNvSpPr txBox="1">
            <a:spLocks noChangeArrowheads="1"/>
          </p:cNvSpPr>
          <p:nvPr/>
        </p:nvSpPr>
        <p:spPr bwMode="auto">
          <a:xfrm>
            <a:off x="7346950" y="1341438"/>
            <a:ext cx="1419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Placebo n=315</a:t>
            </a:r>
          </a:p>
        </p:txBody>
      </p:sp>
      <p:sp>
        <p:nvSpPr>
          <p:cNvPr id="149513" name="Text Box 5"/>
          <p:cNvSpPr txBox="1">
            <a:spLocks noChangeArrowheads="1"/>
          </p:cNvSpPr>
          <p:nvPr/>
        </p:nvSpPr>
        <p:spPr bwMode="auto">
          <a:xfrm>
            <a:off x="7346950" y="1649413"/>
            <a:ext cx="1784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Natalizumab n=627</a:t>
            </a: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7243763" y="1747838"/>
            <a:ext cx="128587" cy="128588"/>
          </a:xfrm>
          <a:prstGeom prst="rect">
            <a:avLst/>
          </a:prstGeom>
          <a:solidFill>
            <a:srgbClr val="1492D1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49517" name="Line 7"/>
          <p:cNvSpPr>
            <a:spLocks noChangeShapeType="1"/>
          </p:cNvSpPr>
          <p:nvPr/>
        </p:nvSpPr>
        <p:spPr bwMode="auto">
          <a:xfrm>
            <a:off x="1276350" y="1611313"/>
            <a:ext cx="1588" cy="37750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9518" name="Line 8"/>
          <p:cNvSpPr>
            <a:spLocks noChangeShapeType="1"/>
          </p:cNvSpPr>
          <p:nvPr/>
        </p:nvSpPr>
        <p:spPr bwMode="auto">
          <a:xfrm>
            <a:off x="1154113" y="5011738"/>
            <a:ext cx="119062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9519" name="Line 9"/>
          <p:cNvSpPr>
            <a:spLocks noChangeShapeType="1"/>
          </p:cNvSpPr>
          <p:nvPr/>
        </p:nvSpPr>
        <p:spPr bwMode="auto">
          <a:xfrm>
            <a:off x="1154113" y="4629150"/>
            <a:ext cx="119062" cy="1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9520" name="Line 10"/>
          <p:cNvSpPr>
            <a:spLocks noChangeShapeType="1"/>
          </p:cNvSpPr>
          <p:nvPr/>
        </p:nvSpPr>
        <p:spPr bwMode="auto">
          <a:xfrm>
            <a:off x="1154113" y="4256088"/>
            <a:ext cx="1190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9521" name="Line 11"/>
          <p:cNvSpPr>
            <a:spLocks noChangeShapeType="1"/>
          </p:cNvSpPr>
          <p:nvPr/>
        </p:nvSpPr>
        <p:spPr bwMode="auto">
          <a:xfrm>
            <a:off x="1154113" y="3873500"/>
            <a:ext cx="119062" cy="1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9522" name="Line 12"/>
          <p:cNvSpPr>
            <a:spLocks noChangeShapeType="1"/>
          </p:cNvSpPr>
          <p:nvPr/>
        </p:nvSpPr>
        <p:spPr bwMode="auto">
          <a:xfrm>
            <a:off x="1154113" y="3497263"/>
            <a:ext cx="1190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9523" name="Line 13"/>
          <p:cNvSpPr>
            <a:spLocks noChangeShapeType="1"/>
          </p:cNvSpPr>
          <p:nvPr/>
        </p:nvSpPr>
        <p:spPr bwMode="auto">
          <a:xfrm>
            <a:off x="1154113" y="3124200"/>
            <a:ext cx="119062" cy="31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9524" name="Line 14"/>
          <p:cNvSpPr>
            <a:spLocks noChangeShapeType="1"/>
          </p:cNvSpPr>
          <p:nvPr/>
        </p:nvSpPr>
        <p:spPr bwMode="auto">
          <a:xfrm>
            <a:off x="1154113" y="2741613"/>
            <a:ext cx="119062" cy="31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9525" name="Line 15"/>
          <p:cNvSpPr>
            <a:spLocks noChangeShapeType="1"/>
          </p:cNvSpPr>
          <p:nvPr/>
        </p:nvSpPr>
        <p:spPr bwMode="auto">
          <a:xfrm>
            <a:off x="1154113" y="2366963"/>
            <a:ext cx="119062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9526" name="Line 16"/>
          <p:cNvSpPr>
            <a:spLocks noChangeShapeType="1"/>
          </p:cNvSpPr>
          <p:nvPr/>
        </p:nvSpPr>
        <p:spPr bwMode="auto">
          <a:xfrm>
            <a:off x="1154113" y="1984375"/>
            <a:ext cx="119062" cy="1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9527" name="Line 17"/>
          <p:cNvSpPr>
            <a:spLocks noChangeShapeType="1"/>
          </p:cNvSpPr>
          <p:nvPr/>
        </p:nvSpPr>
        <p:spPr bwMode="auto">
          <a:xfrm>
            <a:off x="1154113" y="1611313"/>
            <a:ext cx="119062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9528" name="Rectangle 18"/>
          <p:cNvSpPr>
            <a:spLocks noChangeArrowheads="1"/>
          </p:cNvSpPr>
          <p:nvPr/>
        </p:nvSpPr>
        <p:spPr bwMode="auto">
          <a:xfrm>
            <a:off x="966788" y="5241925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49529" name="Rectangle 19"/>
          <p:cNvSpPr>
            <a:spLocks noChangeArrowheads="1"/>
          </p:cNvSpPr>
          <p:nvPr/>
        </p:nvSpPr>
        <p:spPr bwMode="auto">
          <a:xfrm>
            <a:off x="785813" y="4868863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0.1</a:t>
            </a:r>
          </a:p>
        </p:txBody>
      </p:sp>
      <p:sp>
        <p:nvSpPr>
          <p:cNvPr id="149530" name="Rectangle 20"/>
          <p:cNvSpPr>
            <a:spLocks noChangeArrowheads="1"/>
          </p:cNvSpPr>
          <p:nvPr/>
        </p:nvSpPr>
        <p:spPr bwMode="auto">
          <a:xfrm>
            <a:off x="785813" y="4484688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0.2</a:t>
            </a:r>
          </a:p>
        </p:txBody>
      </p:sp>
      <p:sp>
        <p:nvSpPr>
          <p:cNvPr id="149531" name="Rectangle 21"/>
          <p:cNvSpPr>
            <a:spLocks noChangeArrowheads="1"/>
          </p:cNvSpPr>
          <p:nvPr/>
        </p:nvSpPr>
        <p:spPr bwMode="auto">
          <a:xfrm>
            <a:off x="785813" y="4111625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0.3</a:t>
            </a:r>
          </a:p>
        </p:txBody>
      </p:sp>
      <p:sp>
        <p:nvSpPr>
          <p:cNvPr id="149532" name="Rectangle 22"/>
          <p:cNvSpPr>
            <a:spLocks noChangeArrowheads="1"/>
          </p:cNvSpPr>
          <p:nvPr/>
        </p:nvSpPr>
        <p:spPr bwMode="auto">
          <a:xfrm>
            <a:off x="785813" y="3729038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0.4</a:t>
            </a:r>
          </a:p>
        </p:txBody>
      </p:sp>
      <p:sp>
        <p:nvSpPr>
          <p:cNvPr id="149533" name="Rectangle 23"/>
          <p:cNvSpPr>
            <a:spLocks noChangeArrowheads="1"/>
          </p:cNvSpPr>
          <p:nvPr/>
        </p:nvSpPr>
        <p:spPr bwMode="auto">
          <a:xfrm>
            <a:off x="785813" y="3355975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0.5</a:t>
            </a:r>
          </a:p>
        </p:txBody>
      </p:sp>
      <p:sp>
        <p:nvSpPr>
          <p:cNvPr id="149534" name="Rectangle 24"/>
          <p:cNvSpPr>
            <a:spLocks noChangeArrowheads="1"/>
          </p:cNvSpPr>
          <p:nvPr/>
        </p:nvSpPr>
        <p:spPr bwMode="auto">
          <a:xfrm>
            <a:off x="785813" y="2981325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0.6</a:t>
            </a:r>
          </a:p>
        </p:txBody>
      </p:sp>
      <p:sp>
        <p:nvSpPr>
          <p:cNvPr id="149535" name="Rectangle 25"/>
          <p:cNvSpPr>
            <a:spLocks noChangeArrowheads="1"/>
          </p:cNvSpPr>
          <p:nvPr/>
        </p:nvSpPr>
        <p:spPr bwMode="auto">
          <a:xfrm>
            <a:off x="785813" y="2598738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0.7</a:t>
            </a:r>
          </a:p>
        </p:txBody>
      </p:sp>
      <p:sp>
        <p:nvSpPr>
          <p:cNvPr id="149536" name="Rectangle 26"/>
          <p:cNvSpPr>
            <a:spLocks noChangeArrowheads="1"/>
          </p:cNvSpPr>
          <p:nvPr/>
        </p:nvSpPr>
        <p:spPr bwMode="auto">
          <a:xfrm>
            <a:off x="785813" y="2225675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0.8</a:t>
            </a:r>
          </a:p>
        </p:txBody>
      </p:sp>
      <p:sp>
        <p:nvSpPr>
          <p:cNvPr id="149537" name="Rectangle 27"/>
          <p:cNvSpPr>
            <a:spLocks noChangeArrowheads="1"/>
          </p:cNvSpPr>
          <p:nvPr/>
        </p:nvSpPr>
        <p:spPr bwMode="auto">
          <a:xfrm>
            <a:off x="785813" y="1841500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0.9</a:t>
            </a:r>
          </a:p>
        </p:txBody>
      </p:sp>
      <p:sp>
        <p:nvSpPr>
          <p:cNvPr id="149538" name="Rectangle 28"/>
          <p:cNvSpPr>
            <a:spLocks noChangeArrowheads="1"/>
          </p:cNvSpPr>
          <p:nvPr/>
        </p:nvSpPr>
        <p:spPr bwMode="auto">
          <a:xfrm>
            <a:off x="785813" y="1468438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1.0</a:t>
            </a:r>
          </a:p>
        </p:txBody>
      </p:sp>
      <p:sp>
        <p:nvSpPr>
          <p:cNvPr id="149539" name="Rectangle 29"/>
          <p:cNvSpPr>
            <a:spLocks noChangeArrowheads="1"/>
          </p:cNvSpPr>
          <p:nvPr/>
        </p:nvSpPr>
        <p:spPr bwMode="auto">
          <a:xfrm rot="-5400000">
            <a:off x="-189706" y="3258344"/>
            <a:ext cx="1460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ARR (95% CI)</a:t>
            </a:r>
          </a:p>
        </p:txBody>
      </p:sp>
      <p:sp>
        <p:nvSpPr>
          <p:cNvPr id="121887" name="Rectangle 31"/>
          <p:cNvSpPr>
            <a:spLocks noChangeArrowheads="1"/>
          </p:cNvSpPr>
          <p:nvPr/>
        </p:nvSpPr>
        <p:spPr bwMode="auto">
          <a:xfrm>
            <a:off x="1741722" y="2632075"/>
            <a:ext cx="642721" cy="27543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000" dirty="0">
              <a:solidFill>
                <a:srgbClr val="000000"/>
              </a:solidFill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035310" y="2105025"/>
            <a:ext cx="55544" cy="939800"/>
            <a:chOff x="1251" y="1620"/>
            <a:chExt cx="35" cy="592"/>
          </a:xfrm>
          <a:solidFill>
            <a:schemeClr val="bg1">
              <a:lumMod val="65000"/>
            </a:schemeClr>
          </a:solidFill>
        </p:grpSpPr>
        <p:sp>
          <p:nvSpPr>
            <p:cNvPr id="3540007" name="Line 34"/>
            <p:cNvSpPr>
              <a:spLocks noChangeShapeType="1"/>
            </p:cNvSpPr>
            <p:nvPr/>
          </p:nvSpPr>
          <p:spPr bwMode="auto">
            <a:xfrm flipV="1">
              <a:off x="1266" y="1620"/>
              <a:ext cx="1" cy="332"/>
            </a:xfrm>
            <a:prstGeom prst="line">
              <a:avLst/>
            </a:prstGeom>
            <a:grpFill/>
            <a:ln w="222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GB" sz="1500" dirty="0">
                <a:solidFill>
                  <a:srgbClr val="000000"/>
                </a:solidFill>
              </a:endParaRPr>
            </a:p>
          </p:txBody>
        </p:sp>
        <p:sp>
          <p:nvSpPr>
            <p:cNvPr id="3540008" name="Line 35"/>
            <p:cNvSpPr>
              <a:spLocks noChangeShapeType="1"/>
            </p:cNvSpPr>
            <p:nvPr/>
          </p:nvSpPr>
          <p:spPr bwMode="auto">
            <a:xfrm>
              <a:off x="1251" y="1620"/>
              <a:ext cx="35" cy="1"/>
            </a:xfrm>
            <a:prstGeom prst="line">
              <a:avLst/>
            </a:prstGeom>
            <a:grpFill/>
            <a:ln w="222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GB" sz="1500" dirty="0">
                <a:solidFill>
                  <a:srgbClr val="000000"/>
                </a:solidFill>
              </a:endParaRPr>
            </a:p>
          </p:txBody>
        </p:sp>
        <p:sp>
          <p:nvSpPr>
            <p:cNvPr id="3540009" name="Line 36"/>
            <p:cNvSpPr>
              <a:spLocks noChangeShapeType="1"/>
            </p:cNvSpPr>
            <p:nvPr/>
          </p:nvSpPr>
          <p:spPr bwMode="auto">
            <a:xfrm>
              <a:off x="1266" y="1952"/>
              <a:ext cx="1" cy="259"/>
            </a:xfrm>
            <a:prstGeom prst="line">
              <a:avLst/>
            </a:prstGeom>
            <a:grpFill/>
            <a:ln w="222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GB" sz="1500" dirty="0">
                <a:solidFill>
                  <a:srgbClr val="000000"/>
                </a:solidFill>
              </a:endParaRPr>
            </a:p>
          </p:txBody>
        </p:sp>
        <p:sp>
          <p:nvSpPr>
            <p:cNvPr id="3540010" name="Line 37"/>
            <p:cNvSpPr>
              <a:spLocks noChangeShapeType="1"/>
            </p:cNvSpPr>
            <p:nvPr/>
          </p:nvSpPr>
          <p:spPr bwMode="auto">
            <a:xfrm>
              <a:off x="1251" y="2211"/>
              <a:ext cx="35" cy="1"/>
            </a:xfrm>
            <a:prstGeom prst="line">
              <a:avLst/>
            </a:prstGeom>
            <a:grpFill/>
            <a:ln w="222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GB" sz="15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540011" name="Rectangle 38"/>
          <p:cNvSpPr>
            <a:spLocks noChangeArrowheads="1"/>
          </p:cNvSpPr>
          <p:nvPr/>
        </p:nvSpPr>
        <p:spPr bwMode="auto">
          <a:xfrm>
            <a:off x="1854625" y="1774286"/>
            <a:ext cx="417020" cy="25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0.73</a:t>
            </a:r>
          </a:p>
        </p:txBody>
      </p:sp>
      <p:sp>
        <p:nvSpPr>
          <p:cNvPr id="149547" name="Rectangle 40"/>
          <p:cNvSpPr>
            <a:spLocks noChangeArrowheads="1"/>
          </p:cNvSpPr>
          <p:nvPr/>
        </p:nvSpPr>
        <p:spPr bwMode="auto">
          <a:xfrm>
            <a:off x="1852613" y="5475288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Years 0–2</a:t>
            </a:r>
          </a:p>
        </p:txBody>
      </p: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7119938" y="4024313"/>
            <a:ext cx="755650" cy="1435100"/>
            <a:chOff x="7120281" y="4356100"/>
            <a:chExt cx="754024" cy="1435100"/>
          </a:xfrm>
        </p:grpSpPr>
        <p:sp>
          <p:nvSpPr>
            <p:cNvPr id="121905" name="Rectangle 49"/>
            <p:cNvSpPr>
              <a:spLocks noChangeArrowheads="1"/>
            </p:cNvSpPr>
            <p:nvPr/>
          </p:nvSpPr>
          <p:spPr bwMode="auto">
            <a:xfrm>
              <a:off x="7181850" y="4960938"/>
              <a:ext cx="636588" cy="757237"/>
            </a:xfrm>
            <a:prstGeom prst="rect">
              <a:avLst/>
            </a:prstGeom>
            <a:solidFill>
              <a:srgbClr val="1492D1"/>
            </a:solidFill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49616" name="Line 50"/>
            <p:cNvSpPr>
              <a:spLocks noChangeShapeType="1"/>
            </p:cNvSpPr>
            <p:nvPr/>
          </p:nvSpPr>
          <p:spPr bwMode="auto">
            <a:xfrm flipV="1">
              <a:off x="7479558" y="4811713"/>
              <a:ext cx="1584" cy="1825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9617" name="Line 51"/>
            <p:cNvSpPr>
              <a:spLocks noChangeShapeType="1"/>
            </p:cNvSpPr>
            <p:nvPr/>
          </p:nvSpPr>
          <p:spPr bwMode="auto">
            <a:xfrm>
              <a:off x="7452638" y="4805363"/>
              <a:ext cx="55424" cy="158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9618" name="Line 52"/>
            <p:cNvSpPr>
              <a:spLocks noChangeShapeType="1"/>
            </p:cNvSpPr>
            <p:nvPr/>
          </p:nvSpPr>
          <p:spPr bwMode="auto">
            <a:xfrm>
              <a:off x="7481142" y="4972050"/>
              <a:ext cx="1583" cy="1825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9619" name="Line 53"/>
            <p:cNvSpPr>
              <a:spLocks noChangeShapeType="1"/>
            </p:cNvSpPr>
            <p:nvPr/>
          </p:nvSpPr>
          <p:spPr bwMode="auto">
            <a:xfrm>
              <a:off x="7457388" y="5164138"/>
              <a:ext cx="55425" cy="158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9620" name="Rectangle 57"/>
            <p:cNvSpPr>
              <a:spLocks noChangeArrowheads="1"/>
            </p:cNvSpPr>
            <p:nvPr/>
          </p:nvSpPr>
          <p:spPr bwMode="auto">
            <a:xfrm>
              <a:off x="7273696" y="4356100"/>
              <a:ext cx="44339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0.20</a:t>
              </a:r>
            </a:p>
          </p:txBody>
        </p:sp>
      </p:grpSp>
      <p:sp>
        <p:nvSpPr>
          <p:cNvPr id="149549" name="Rectangle 58"/>
          <p:cNvSpPr>
            <a:spLocks noChangeArrowheads="1"/>
          </p:cNvSpPr>
          <p:nvPr/>
        </p:nvSpPr>
        <p:spPr bwMode="auto">
          <a:xfrm>
            <a:off x="4351338" y="5475288"/>
            <a:ext cx="93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Year 0–1</a:t>
            </a:r>
          </a:p>
        </p:txBody>
      </p:sp>
      <p:sp>
        <p:nvSpPr>
          <p:cNvPr id="149550" name="Rectangle 59"/>
          <p:cNvSpPr>
            <a:spLocks noChangeArrowheads="1"/>
          </p:cNvSpPr>
          <p:nvPr/>
        </p:nvSpPr>
        <p:spPr bwMode="auto">
          <a:xfrm>
            <a:off x="6678613" y="5475288"/>
            <a:ext cx="93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Year 1–2</a:t>
            </a:r>
          </a:p>
        </p:txBody>
      </p: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2406650" y="1978025"/>
            <a:ext cx="6342063" cy="2632075"/>
            <a:chOff x="2406467" y="2309813"/>
            <a:chExt cx="6342246" cy="2631354"/>
          </a:xfrm>
        </p:grpSpPr>
        <p:sp>
          <p:nvSpPr>
            <p:cNvPr id="149604" name="Text Box 30"/>
            <p:cNvSpPr txBox="1">
              <a:spLocks noChangeArrowheads="1"/>
            </p:cNvSpPr>
            <p:nvPr/>
          </p:nvSpPr>
          <p:spPr bwMode="auto">
            <a:xfrm>
              <a:off x="2406467" y="2525654"/>
              <a:ext cx="1041430" cy="366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i="1" dirty="0">
                  <a:solidFill>
                    <a:srgbClr val="000000"/>
                  </a:solidFill>
                </a:rPr>
                <a:t>P</a:t>
              </a:r>
              <a:r>
                <a:rPr lang="en-US" b="1" dirty="0">
                  <a:solidFill>
                    <a:srgbClr val="000000"/>
                  </a:solidFill>
                </a:rPr>
                <a:t>&lt;0.001</a:t>
              </a:r>
            </a:p>
          </p:txBody>
        </p:sp>
        <p:sp>
          <p:nvSpPr>
            <p:cNvPr id="121897" name="AutoShape 41"/>
            <p:cNvSpPr>
              <a:spLocks/>
            </p:cNvSpPr>
            <p:nvPr/>
          </p:nvSpPr>
          <p:spPr bwMode="auto">
            <a:xfrm>
              <a:off x="2987509" y="2997013"/>
              <a:ext cx="357198" cy="1799732"/>
            </a:xfrm>
            <a:prstGeom prst="rightBrace">
              <a:avLst>
                <a:gd name="adj1" fmla="val 55445"/>
                <a:gd name="adj2" fmla="val 50000"/>
              </a:avLst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49606" name="Text Box 42"/>
            <p:cNvSpPr txBox="1">
              <a:spLocks noChangeArrowheads="1"/>
            </p:cNvSpPr>
            <p:nvPr/>
          </p:nvSpPr>
          <p:spPr bwMode="auto">
            <a:xfrm>
              <a:off x="3314543" y="3692147"/>
              <a:ext cx="641369" cy="366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rgbClr val="000000"/>
                  </a:solidFill>
                </a:rPr>
                <a:t>68%</a:t>
              </a:r>
            </a:p>
          </p:txBody>
        </p:sp>
        <p:sp>
          <p:nvSpPr>
            <p:cNvPr id="149607" name="Text Box 43"/>
            <p:cNvSpPr txBox="1">
              <a:spLocks noChangeArrowheads="1"/>
            </p:cNvSpPr>
            <p:nvPr/>
          </p:nvSpPr>
          <p:spPr bwMode="auto">
            <a:xfrm>
              <a:off x="8107344" y="3877833"/>
              <a:ext cx="641369" cy="366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rgbClr val="000000"/>
                  </a:solidFill>
                </a:rPr>
                <a:t>70%</a:t>
              </a:r>
            </a:p>
          </p:txBody>
        </p:sp>
        <p:sp>
          <p:nvSpPr>
            <p:cNvPr id="149608" name="Text Box 44"/>
            <p:cNvSpPr txBox="1">
              <a:spLocks noChangeArrowheads="1"/>
            </p:cNvSpPr>
            <p:nvPr/>
          </p:nvSpPr>
          <p:spPr bwMode="auto">
            <a:xfrm>
              <a:off x="4722696" y="2309813"/>
              <a:ext cx="1041430" cy="366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i="1" dirty="0">
                  <a:solidFill>
                    <a:srgbClr val="000000"/>
                  </a:solidFill>
                </a:rPr>
                <a:t>P</a:t>
              </a:r>
              <a:r>
                <a:rPr lang="en-US" b="1" dirty="0">
                  <a:solidFill>
                    <a:srgbClr val="000000"/>
                  </a:solidFill>
                </a:rPr>
                <a:t>&lt;0.001</a:t>
              </a:r>
            </a:p>
          </p:txBody>
        </p:sp>
        <p:sp>
          <p:nvSpPr>
            <p:cNvPr id="149609" name="Text Box 45"/>
            <p:cNvSpPr txBox="1">
              <a:spLocks noChangeArrowheads="1"/>
            </p:cNvSpPr>
            <p:nvPr/>
          </p:nvSpPr>
          <p:spPr bwMode="auto">
            <a:xfrm>
              <a:off x="7043689" y="2670077"/>
              <a:ext cx="1041430" cy="366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i="1" dirty="0">
                  <a:solidFill>
                    <a:srgbClr val="000000"/>
                  </a:solidFill>
                </a:rPr>
                <a:t>P</a:t>
              </a:r>
              <a:r>
                <a:rPr lang="en-US" b="1" dirty="0">
                  <a:solidFill>
                    <a:srgbClr val="000000"/>
                  </a:solidFill>
                </a:rPr>
                <a:t>&lt;0.001</a:t>
              </a:r>
            </a:p>
          </p:txBody>
        </p:sp>
        <p:sp>
          <p:nvSpPr>
            <p:cNvPr id="121916" name="AutoShape 60"/>
            <p:cNvSpPr>
              <a:spLocks/>
            </p:cNvSpPr>
            <p:nvPr/>
          </p:nvSpPr>
          <p:spPr bwMode="auto">
            <a:xfrm>
              <a:off x="5435504" y="2781172"/>
              <a:ext cx="377836" cy="1872737"/>
            </a:xfrm>
            <a:prstGeom prst="rightBrace">
              <a:avLst>
                <a:gd name="adj1" fmla="val 54328"/>
                <a:gd name="adj2" fmla="val 50000"/>
              </a:avLst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49611" name="Text Box 61"/>
            <p:cNvSpPr txBox="1">
              <a:spLocks noChangeArrowheads="1"/>
            </p:cNvSpPr>
            <p:nvPr/>
          </p:nvSpPr>
          <p:spPr bwMode="auto">
            <a:xfrm>
              <a:off x="5770477" y="3562007"/>
              <a:ext cx="641368" cy="366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rgbClr val="000000"/>
                  </a:solidFill>
                </a:rPr>
                <a:t>66%</a:t>
              </a:r>
            </a:p>
          </p:txBody>
        </p:sp>
        <p:sp>
          <p:nvSpPr>
            <p:cNvPr id="121918" name="AutoShape 62"/>
            <p:cNvSpPr>
              <a:spLocks/>
            </p:cNvSpPr>
            <p:nvPr/>
          </p:nvSpPr>
          <p:spPr bwMode="auto">
            <a:xfrm>
              <a:off x="7667594" y="3141435"/>
              <a:ext cx="465151" cy="1799732"/>
            </a:xfrm>
            <a:prstGeom prst="rightBrace">
              <a:avLst>
                <a:gd name="adj1" fmla="val 49781"/>
                <a:gd name="adj2" fmla="val 50000"/>
              </a:avLst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 sz="1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49552" name="Rectangle 39"/>
          <p:cNvSpPr>
            <a:spLocks noChangeArrowheads="1"/>
          </p:cNvSpPr>
          <p:nvPr/>
        </p:nvSpPr>
        <p:spPr bwMode="auto">
          <a:xfrm>
            <a:off x="2497138" y="4032250"/>
            <a:ext cx="444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0.23</a:t>
            </a:r>
          </a:p>
        </p:txBody>
      </p:sp>
      <p:sp>
        <p:nvSpPr>
          <p:cNvPr id="3540039" name="Line 63"/>
          <p:cNvSpPr>
            <a:spLocks noChangeShapeType="1"/>
          </p:cNvSpPr>
          <p:nvPr/>
        </p:nvSpPr>
        <p:spPr bwMode="auto">
          <a:xfrm flipV="1">
            <a:off x="2709863" y="4344988"/>
            <a:ext cx="1587" cy="182562"/>
          </a:xfrm>
          <a:prstGeom prst="line">
            <a:avLst/>
          </a:prstGeom>
          <a:ln w="22225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>
              <a:defRPr/>
            </a:pP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3540040" name="Line 64"/>
          <p:cNvSpPr>
            <a:spLocks noChangeShapeType="1"/>
          </p:cNvSpPr>
          <p:nvPr/>
        </p:nvSpPr>
        <p:spPr bwMode="auto">
          <a:xfrm>
            <a:off x="2678113" y="4338638"/>
            <a:ext cx="74612" cy="0"/>
          </a:xfrm>
          <a:prstGeom prst="line">
            <a:avLst/>
          </a:prstGeom>
          <a:ln w="22225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>
              <a:defRPr/>
            </a:pP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3540041" name="Line 65"/>
          <p:cNvSpPr>
            <a:spLocks noChangeShapeType="1"/>
          </p:cNvSpPr>
          <p:nvPr/>
        </p:nvSpPr>
        <p:spPr bwMode="auto">
          <a:xfrm>
            <a:off x="2709863" y="4524375"/>
            <a:ext cx="1587" cy="166688"/>
          </a:xfrm>
          <a:prstGeom prst="line">
            <a:avLst/>
          </a:prstGeom>
          <a:ln w="22225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>
              <a:defRPr/>
            </a:pP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3540042" name="Line 66"/>
          <p:cNvSpPr>
            <a:spLocks noChangeShapeType="1"/>
          </p:cNvSpPr>
          <p:nvPr/>
        </p:nvSpPr>
        <p:spPr bwMode="auto">
          <a:xfrm>
            <a:off x="2678113" y="4691063"/>
            <a:ext cx="74612" cy="0"/>
          </a:xfrm>
          <a:prstGeom prst="line">
            <a:avLst/>
          </a:prstGeom>
          <a:ln w="22225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>
              <a:defRPr/>
            </a:pPr>
            <a:endParaRPr lang="en-GB" sz="1500" dirty="0">
              <a:solidFill>
                <a:srgbClr val="000000"/>
              </a:solidFill>
            </a:endParaRPr>
          </a:p>
        </p:txBody>
      </p:sp>
      <p:grpSp>
        <p:nvGrpSpPr>
          <p:cNvPr id="5" name="Group 99"/>
          <p:cNvGrpSpPr>
            <a:grpSpLocks/>
          </p:cNvGrpSpPr>
          <p:nvPr/>
        </p:nvGrpSpPr>
        <p:grpSpPr bwMode="auto">
          <a:xfrm>
            <a:off x="4784725" y="3806825"/>
            <a:ext cx="762000" cy="1652588"/>
            <a:chOff x="4785515" y="4138613"/>
            <a:chExt cx="760127" cy="1652587"/>
          </a:xfrm>
        </p:grpSpPr>
        <p:sp>
          <p:nvSpPr>
            <p:cNvPr id="121904" name="Rectangle 48"/>
            <p:cNvSpPr>
              <a:spLocks noChangeArrowheads="1"/>
            </p:cNvSpPr>
            <p:nvPr/>
          </p:nvSpPr>
          <p:spPr bwMode="auto">
            <a:xfrm>
              <a:off x="4848225" y="4695825"/>
              <a:ext cx="644525" cy="1022350"/>
            </a:xfrm>
            <a:prstGeom prst="rect">
              <a:avLst/>
            </a:prstGeom>
            <a:solidFill>
              <a:srgbClr val="1492D1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49598" name="Rectangle 56"/>
            <p:cNvSpPr>
              <a:spLocks noChangeArrowheads="1"/>
            </p:cNvSpPr>
            <p:nvPr/>
          </p:nvSpPr>
          <p:spPr bwMode="auto">
            <a:xfrm>
              <a:off x="4947992" y="4138613"/>
              <a:ext cx="44340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0.27</a:t>
              </a:r>
            </a:p>
          </p:txBody>
        </p:sp>
        <p:grpSp>
          <p:nvGrpSpPr>
            <p:cNvPr id="6" name="Group 67"/>
            <p:cNvGrpSpPr>
              <a:grpSpLocks/>
            </p:cNvGrpSpPr>
            <p:nvPr/>
          </p:nvGrpSpPr>
          <p:grpSpPr bwMode="auto">
            <a:xfrm>
              <a:off x="5127625" y="4456113"/>
              <a:ext cx="87313" cy="457200"/>
              <a:chOff x="1251" y="1620"/>
              <a:chExt cx="35" cy="592"/>
            </a:xfrm>
          </p:grpSpPr>
          <p:sp>
            <p:nvSpPr>
              <p:cNvPr id="3540049" name="Line 68"/>
              <p:cNvSpPr>
                <a:spLocks noChangeShapeType="1"/>
              </p:cNvSpPr>
              <p:nvPr/>
            </p:nvSpPr>
            <p:spPr bwMode="auto">
              <a:xfrm flipV="1">
                <a:off x="1266" y="1620"/>
                <a:ext cx="1" cy="333"/>
              </a:xfrm>
              <a:prstGeom prst="line">
                <a:avLst/>
              </a:prstGeom>
              <a:ln w="22225"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ctr">
                  <a:defRPr/>
                </a:pPr>
                <a:endParaRPr lang="en-GB" sz="15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601" name="Line 69"/>
              <p:cNvSpPr>
                <a:spLocks noChangeShapeType="1"/>
              </p:cNvSpPr>
              <p:nvPr/>
            </p:nvSpPr>
            <p:spPr bwMode="auto">
              <a:xfrm>
                <a:off x="1251" y="1620"/>
                <a:ext cx="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9602" name="Line 70"/>
              <p:cNvSpPr>
                <a:spLocks noChangeShapeType="1"/>
              </p:cNvSpPr>
              <p:nvPr/>
            </p:nvSpPr>
            <p:spPr bwMode="auto">
              <a:xfrm>
                <a:off x="1266" y="1953"/>
                <a:ext cx="1" cy="259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40052" name="Line 71"/>
              <p:cNvSpPr>
                <a:spLocks noChangeShapeType="1"/>
              </p:cNvSpPr>
              <p:nvPr/>
            </p:nvSpPr>
            <p:spPr bwMode="auto">
              <a:xfrm>
                <a:off x="1251" y="2212"/>
                <a:ext cx="3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ctr">
                  <a:defRPr/>
                </a:pPr>
                <a:endParaRPr lang="en-GB" sz="15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" name="Group 100"/>
          <p:cNvGrpSpPr>
            <a:grpSpLocks/>
          </p:cNvGrpSpPr>
          <p:nvPr/>
        </p:nvGrpSpPr>
        <p:grpSpPr bwMode="auto">
          <a:xfrm>
            <a:off x="6518974" y="1822451"/>
            <a:ext cx="644525" cy="3563937"/>
            <a:chOff x="6518275" y="2154238"/>
            <a:chExt cx="644525" cy="3563937"/>
          </a:xfrm>
          <a:solidFill>
            <a:schemeClr val="bg1">
              <a:lumMod val="65000"/>
            </a:schemeClr>
          </a:solidFill>
        </p:grpSpPr>
        <p:sp>
          <p:nvSpPr>
            <p:cNvPr id="121903" name="Rectangle 47"/>
            <p:cNvSpPr>
              <a:spLocks noChangeArrowheads="1"/>
            </p:cNvSpPr>
            <p:nvPr/>
          </p:nvSpPr>
          <p:spPr bwMode="auto">
            <a:xfrm>
              <a:off x="6518275" y="3146425"/>
              <a:ext cx="644525" cy="2571750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3540057" name="Rectangle 55"/>
            <p:cNvSpPr>
              <a:spLocks noChangeArrowheads="1"/>
            </p:cNvSpPr>
            <p:nvPr/>
          </p:nvSpPr>
          <p:spPr bwMode="auto">
            <a:xfrm>
              <a:off x="6639472" y="2154238"/>
              <a:ext cx="39914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000000"/>
                  </a:solidFill>
                </a:rPr>
                <a:t>0.67</a:t>
              </a:r>
            </a:p>
          </p:txBody>
        </p:sp>
        <p:grpSp>
          <p:nvGrpSpPr>
            <p:cNvPr id="8" name="Group 72"/>
            <p:cNvGrpSpPr>
              <a:grpSpLocks/>
            </p:cNvGrpSpPr>
            <p:nvPr/>
          </p:nvGrpSpPr>
          <p:grpSpPr bwMode="auto">
            <a:xfrm>
              <a:off x="6780213" y="2532063"/>
              <a:ext cx="74612" cy="1143000"/>
              <a:chOff x="1251" y="1620"/>
              <a:chExt cx="35" cy="592"/>
            </a:xfrm>
            <a:grpFill/>
          </p:grpSpPr>
          <p:sp>
            <p:nvSpPr>
              <p:cNvPr id="3540059" name="Line 73"/>
              <p:cNvSpPr>
                <a:spLocks noChangeShapeType="1"/>
              </p:cNvSpPr>
              <p:nvPr/>
            </p:nvSpPr>
            <p:spPr bwMode="auto">
              <a:xfrm flipV="1">
                <a:off x="1266" y="1620"/>
                <a:ext cx="1" cy="332"/>
              </a:xfrm>
              <a:prstGeom prst="line">
                <a:avLst/>
              </a:prstGeom>
              <a:grpFill/>
              <a:ln w="222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algn="ctr">
                  <a:defRPr/>
                </a:pPr>
                <a:endParaRPr lang="en-GB" sz="15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40060" name="Line 74"/>
              <p:cNvSpPr>
                <a:spLocks noChangeShapeType="1"/>
              </p:cNvSpPr>
              <p:nvPr/>
            </p:nvSpPr>
            <p:spPr bwMode="auto">
              <a:xfrm>
                <a:off x="1251" y="1620"/>
                <a:ext cx="35" cy="1"/>
              </a:xfrm>
              <a:prstGeom prst="line">
                <a:avLst/>
              </a:prstGeom>
              <a:grpFill/>
              <a:ln w="222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algn="ctr">
                  <a:defRPr/>
                </a:pPr>
                <a:endParaRPr lang="en-GB" sz="15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40061" name="Line 75"/>
              <p:cNvSpPr>
                <a:spLocks noChangeShapeType="1"/>
              </p:cNvSpPr>
              <p:nvPr/>
            </p:nvSpPr>
            <p:spPr bwMode="auto">
              <a:xfrm>
                <a:off x="1266" y="1952"/>
                <a:ext cx="1" cy="259"/>
              </a:xfrm>
              <a:prstGeom prst="line">
                <a:avLst/>
              </a:prstGeom>
              <a:grpFill/>
              <a:ln w="222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algn="ctr">
                  <a:defRPr/>
                </a:pPr>
                <a:endParaRPr lang="en-GB" sz="15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40062" name="Line 76"/>
              <p:cNvSpPr>
                <a:spLocks noChangeShapeType="1"/>
              </p:cNvSpPr>
              <p:nvPr/>
            </p:nvSpPr>
            <p:spPr bwMode="auto">
              <a:xfrm>
                <a:off x="1251" y="2211"/>
                <a:ext cx="35" cy="1"/>
              </a:xfrm>
              <a:prstGeom prst="line">
                <a:avLst/>
              </a:prstGeom>
              <a:grpFill/>
              <a:ln w="222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algn="ctr">
                  <a:defRPr/>
                </a:pPr>
                <a:endParaRPr lang="en-GB" sz="15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21902" name="Rectangle 46"/>
          <p:cNvSpPr>
            <a:spLocks noChangeArrowheads="1"/>
          </p:cNvSpPr>
          <p:nvPr/>
        </p:nvSpPr>
        <p:spPr bwMode="auto">
          <a:xfrm>
            <a:off x="4184904" y="2439988"/>
            <a:ext cx="644525" cy="2946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000000"/>
                </a:solidFill>
              </a:rPr>
              <a:t>``</a:t>
            </a:r>
          </a:p>
        </p:txBody>
      </p:sp>
      <p:sp>
        <p:nvSpPr>
          <p:cNvPr id="3540067" name="Rectangle 54"/>
          <p:cNvSpPr>
            <a:spLocks noChangeArrowheads="1"/>
          </p:cNvSpPr>
          <p:nvPr/>
        </p:nvSpPr>
        <p:spPr bwMode="auto">
          <a:xfrm>
            <a:off x="4304070" y="1488660"/>
            <a:ext cx="415471" cy="26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0.78</a:t>
            </a:r>
          </a:p>
        </p:txBody>
      </p:sp>
      <p:grpSp>
        <p:nvGrpSpPr>
          <p:cNvPr id="9" name="Line 78"/>
          <p:cNvGrpSpPr>
            <a:grpSpLocks/>
          </p:cNvGrpSpPr>
          <p:nvPr/>
        </p:nvGrpSpPr>
        <p:grpSpPr bwMode="auto">
          <a:xfrm>
            <a:off x="4486275" y="1844675"/>
            <a:ext cx="55563" cy="669925"/>
            <a:chOff x="2826" y="1371"/>
            <a:chExt cx="35" cy="422"/>
          </a:xfrm>
        </p:grpSpPr>
        <p:pic>
          <p:nvPicPr>
            <p:cNvPr id="149593" name="Line 78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26" y="1371"/>
              <a:ext cx="35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9594" name="Text Box 62"/>
            <p:cNvSpPr txBox="1">
              <a:spLocks noChangeArrowheads="1" noChangeShapeType="1"/>
            </p:cNvSpPr>
            <p:nvPr/>
          </p:nvSpPr>
          <p:spPr bwMode="auto">
            <a:xfrm rot="10800000">
              <a:off x="2844" y="1786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 algn="ctr"/>
              <a:endParaRPr lang="en-GB" sz="15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540070" name="Line 79"/>
          <p:cNvSpPr>
            <a:spLocks noChangeShapeType="1"/>
          </p:cNvSpPr>
          <p:nvPr/>
        </p:nvSpPr>
        <p:spPr bwMode="auto">
          <a:xfrm>
            <a:off x="4481767" y="1862138"/>
            <a:ext cx="76200" cy="1931"/>
          </a:xfrm>
          <a:prstGeom prst="line">
            <a:avLst/>
          </a:prstGeom>
          <a:solidFill>
            <a:schemeClr val="bg1">
              <a:lumMod val="65000"/>
            </a:schemeClr>
          </a:solidFill>
          <a:ln w="222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3540071" name="Line 80"/>
          <p:cNvSpPr>
            <a:spLocks noChangeShapeType="1"/>
          </p:cNvSpPr>
          <p:nvPr/>
        </p:nvSpPr>
        <p:spPr bwMode="auto">
          <a:xfrm>
            <a:off x="4514424" y="2503145"/>
            <a:ext cx="2177" cy="500063"/>
          </a:xfrm>
          <a:prstGeom prst="line">
            <a:avLst/>
          </a:prstGeom>
          <a:solidFill>
            <a:schemeClr val="bg1">
              <a:lumMod val="65000"/>
            </a:schemeClr>
          </a:solidFill>
          <a:ln w="222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3540072" name="Line 81"/>
          <p:cNvSpPr>
            <a:spLocks noChangeShapeType="1"/>
          </p:cNvSpPr>
          <p:nvPr/>
        </p:nvSpPr>
        <p:spPr bwMode="auto">
          <a:xfrm>
            <a:off x="4481767" y="3003207"/>
            <a:ext cx="76200" cy="1931"/>
          </a:xfrm>
          <a:prstGeom prst="line">
            <a:avLst/>
          </a:prstGeom>
          <a:solidFill>
            <a:schemeClr val="bg1">
              <a:lumMod val="65000"/>
            </a:schemeClr>
          </a:solidFill>
          <a:ln w="222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149575" name="Text Box 82"/>
          <p:cNvSpPr txBox="1">
            <a:spLocks noChangeArrowheads="1"/>
          </p:cNvSpPr>
          <p:nvPr/>
        </p:nvSpPr>
        <p:spPr bwMode="auto">
          <a:xfrm>
            <a:off x="752475" y="6237288"/>
            <a:ext cx="84709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b="1" dirty="0">
                <a:solidFill>
                  <a:srgbClr val="000000"/>
                </a:solidFill>
              </a:rPr>
              <a:t>ARR=annualized relapse rate; CI=confidence interval. </a:t>
            </a:r>
            <a:br>
              <a:rPr lang="en-US" sz="1200" b="1" dirty="0">
                <a:solidFill>
                  <a:srgbClr val="000000"/>
                </a:solidFill>
              </a:rPr>
            </a:br>
            <a:r>
              <a:rPr lang="en-US" sz="1000" dirty="0" err="1">
                <a:solidFill>
                  <a:srgbClr val="000000"/>
                </a:solidFill>
              </a:rPr>
              <a:t>Polman</a:t>
            </a:r>
            <a:r>
              <a:rPr lang="en-US" sz="1000" dirty="0">
                <a:solidFill>
                  <a:srgbClr val="000000"/>
                </a:solidFill>
              </a:rPr>
              <a:t> CH et al. </a:t>
            </a:r>
            <a:r>
              <a:rPr lang="en-US" sz="1000" i="1" dirty="0">
                <a:solidFill>
                  <a:srgbClr val="000000"/>
                </a:solidFill>
              </a:rPr>
              <a:t>N </a:t>
            </a:r>
            <a:r>
              <a:rPr lang="en-US" sz="1000" i="1" dirty="0" err="1">
                <a:solidFill>
                  <a:srgbClr val="000000"/>
                </a:solidFill>
              </a:rPr>
              <a:t>Engl</a:t>
            </a:r>
            <a:r>
              <a:rPr lang="en-US" sz="1000" i="1" dirty="0">
                <a:solidFill>
                  <a:srgbClr val="000000"/>
                </a:solidFill>
              </a:rPr>
              <a:t> J Med</a:t>
            </a:r>
            <a:r>
              <a:rPr lang="en-US" sz="1000" dirty="0">
                <a:solidFill>
                  <a:srgbClr val="000000"/>
                </a:solidFill>
              </a:rPr>
              <a:t>. 2006;354:899-910; </a:t>
            </a:r>
            <a:r>
              <a:rPr lang="en-US" sz="1000" dirty="0" err="1">
                <a:solidFill>
                  <a:srgbClr val="000000"/>
                </a:solidFill>
              </a:rPr>
              <a:t>Polman</a:t>
            </a:r>
            <a:r>
              <a:rPr lang="en-US" sz="1000" dirty="0">
                <a:solidFill>
                  <a:srgbClr val="000000"/>
                </a:solidFill>
              </a:rPr>
              <a:t> CH et al. Presented at AAN; April 9–16, 2005; Miami, FL.</a:t>
            </a:r>
          </a:p>
        </p:txBody>
      </p: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1154113" y="5275263"/>
            <a:ext cx="7554912" cy="195262"/>
            <a:chOff x="752" y="3497"/>
            <a:chExt cx="4759" cy="123"/>
          </a:xfrm>
        </p:grpSpPr>
        <p:sp>
          <p:nvSpPr>
            <p:cNvPr id="149582" name="Line 238"/>
            <p:cNvSpPr>
              <a:spLocks noChangeShapeType="1"/>
            </p:cNvSpPr>
            <p:nvPr/>
          </p:nvSpPr>
          <p:spPr bwMode="auto">
            <a:xfrm>
              <a:off x="2055" y="3568"/>
              <a:ext cx="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83" name="Line 228"/>
            <p:cNvSpPr>
              <a:spLocks noChangeShapeType="1"/>
            </p:cNvSpPr>
            <p:nvPr/>
          </p:nvSpPr>
          <p:spPr bwMode="auto">
            <a:xfrm>
              <a:off x="793" y="3566"/>
              <a:ext cx="1435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87"/>
            <p:cNvGrpSpPr>
              <a:grpSpLocks/>
            </p:cNvGrpSpPr>
            <p:nvPr/>
          </p:nvGrpSpPr>
          <p:grpSpPr bwMode="auto">
            <a:xfrm>
              <a:off x="2183" y="3497"/>
              <a:ext cx="182" cy="123"/>
              <a:chOff x="1965" y="3139"/>
              <a:chExt cx="182" cy="123"/>
            </a:xfrm>
          </p:grpSpPr>
          <p:sp>
            <p:nvSpPr>
              <p:cNvPr id="149591" name="Line 88"/>
              <p:cNvSpPr>
                <a:spLocks noChangeShapeType="1"/>
              </p:cNvSpPr>
              <p:nvPr/>
            </p:nvSpPr>
            <p:spPr bwMode="auto">
              <a:xfrm flipH="1">
                <a:off x="1965" y="3139"/>
                <a:ext cx="91" cy="12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92" name="Line 89"/>
              <p:cNvSpPr>
                <a:spLocks noChangeShapeType="1"/>
              </p:cNvSpPr>
              <p:nvPr/>
            </p:nvSpPr>
            <p:spPr bwMode="auto">
              <a:xfrm flipH="1">
                <a:off x="2056" y="3139"/>
                <a:ext cx="91" cy="12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90"/>
            <p:cNvGrpSpPr>
              <a:grpSpLocks/>
            </p:cNvGrpSpPr>
            <p:nvPr/>
          </p:nvGrpSpPr>
          <p:grpSpPr bwMode="auto">
            <a:xfrm>
              <a:off x="3733" y="3497"/>
              <a:ext cx="182" cy="123"/>
              <a:chOff x="1965" y="3139"/>
              <a:chExt cx="182" cy="123"/>
            </a:xfrm>
          </p:grpSpPr>
          <p:sp>
            <p:nvSpPr>
              <p:cNvPr id="149589" name="Line 91"/>
              <p:cNvSpPr>
                <a:spLocks noChangeShapeType="1"/>
              </p:cNvSpPr>
              <p:nvPr/>
            </p:nvSpPr>
            <p:spPr bwMode="auto">
              <a:xfrm flipH="1">
                <a:off x="1965" y="3139"/>
                <a:ext cx="91" cy="12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90" name="Line 92"/>
              <p:cNvSpPr>
                <a:spLocks noChangeShapeType="1"/>
              </p:cNvSpPr>
              <p:nvPr/>
            </p:nvSpPr>
            <p:spPr bwMode="auto">
              <a:xfrm flipH="1">
                <a:off x="2056" y="3139"/>
                <a:ext cx="91" cy="12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9586" name="Line 228"/>
            <p:cNvSpPr>
              <a:spLocks noChangeShapeType="1"/>
            </p:cNvSpPr>
            <p:nvPr/>
          </p:nvSpPr>
          <p:spPr bwMode="auto">
            <a:xfrm flipV="1">
              <a:off x="2321" y="3568"/>
              <a:ext cx="14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87" name="Line 228"/>
            <p:cNvSpPr>
              <a:spLocks noChangeShapeType="1"/>
            </p:cNvSpPr>
            <p:nvPr/>
          </p:nvSpPr>
          <p:spPr bwMode="auto">
            <a:xfrm flipV="1">
              <a:off x="3870" y="3566"/>
              <a:ext cx="1641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88" name="Line 95"/>
            <p:cNvSpPr>
              <a:spLocks noChangeShapeType="1"/>
            </p:cNvSpPr>
            <p:nvPr/>
          </p:nvSpPr>
          <p:spPr bwMode="auto">
            <a:xfrm>
              <a:off x="752" y="3567"/>
              <a:ext cx="75" cy="1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952" name="Oval 96"/>
          <p:cNvSpPr>
            <a:spLocks noChangeArrowheads="1"/>
          </p:cNvSpPr>
          <p:nvPr/>
        </p:nvSpPr>
        <p:spPr bwMode="auto">
          <a:xfrm>
            <a:off x="3279775" y="3244851"/>
            <a:ext cx="647700" cy="57626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>
              <a:defRPr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49580" name="Rectangle 2"/>
          <p:cNvSpPr txBox="1">
            <a:spLocks noChangeArrowheads="1"/>
          </p:cNvSpPr>
          <p:nvPr/>
        </p:nvSpPr>
        <p:spPr bwMode="auto">
          <a:xfrm>
            <a:off x="0" y="28416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800" dirty="0" smtClean="0">
                <a:solidFill>
                  <a:srgbClr val="3366FF"/>
                </a:solidFill>
              </a:rPr>
              <a:t>AFFIRM</a:t>
            </a:r>
            <a:r>
              <a:rPr lang="en-GB" sz="2800" dirty="0" smtClean="0"/>
              <a:t> - </a:t>
            </a:r>
            <a:r>
              <a:rPr lang="en-US" sz="2800" dirty="0" smtClean="0"/>
              <a:t> </a:t>
            </a:r>
            <a:r>
              <a:rPr lang="el-GR" sz="2400" b="1" dirty="0" smtClean="0"/>
              <a:t>Ετήσια συχνότητα υποτροπών</a:t>
            </a:r>
            <a:r>
              <a:rPr lang="en-US" sz="2800" b="1" dirty="0">
                <a:solidFill>
                  <a:schemeClr val="tx2"/>
                </a:solidFill>
              </a:rPr>
              <a:t/>
            </a:r>
            <a:br>
              <a:rPr lang="en-US" sz="2800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68% </a:t>
            </a:r>
            <a:r>
              <a:rPr lang="el-GR" sz="2000" b="1" dirty="0" smtClean="0">
                <a:solidFill>
                  <a:schemeClr val="tx2"/>
                </a:solidFill>
              </a:rPr>
              <a:t>Μείωση στην ετήσια συχνότητα υποτροπών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49581" name="Text Box 120"/>
          <p:cNvSpPr txBox="1">
            <a:spLocks noChangeArrowheads="1"/>
          </p:cNvSpPr>
          <p:nvPr/>
        </p:nvSpPr>
        <p:spPr bwMode="auto">
          <a:xfrm>
            <a:off x="812800" y="5797550"/>
            <a:ext cx="741680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1400"/>
              <a:t>FDA per-subject mean relapse rate at 2 years = 0.67 for placebo and 0.22 for natalizumab (67% reduction)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02023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82" name="Rectangle 18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AFFIRM</a:t>
            </a:r>
            <a:r>
              <a:rPr lang="en-GB" sz="2800" dirty="0"/>
              <a:t> </a:t>
            </a:r>
            <a:r>
              <a:rPr lang="en-GB" sz="2800" dirty="0" smtClean="0"/>
              <a:t>-</a:t>
            </a:r>
            <a:r>
              <a:rPr lang="en-US" sz="2400" dirty="0" smtClean="0">
                <a:solidFill>
                  <a:srgbClr val="3366FF"/>
                </a:solidFill>
              </a:rPr>
              <a:t> </a:t>
            </a:r>
            <a:r>
              <a:rPr lang="el-GR" sz="2400" b="1" dirty="0" smtClean="0"/>
              <a:t>Πιθανότητα </a:t>
            </a:r>
            <a:r>
              <a:rPr lang="el-GR" sz="2400" b="1" dirty="0"/>
              <a:t>εξέλιξης της αναπηρίας</a:t>
            </a:r>
            <a:r>
              <a:rPr lang="en-US" sz="2400" dirty="0">
                <a:solidFill>
                  <a:schemeClr val="hlink"/>
                </a:solidFill>
              </a:rPr>
              <a:t/>
            </a:r>
            <a:br>
              <a:rPr lang="en-US" sz="2400" dirty="0">
                <a:solidFill>
                  <a:schemeClr val="hlink"/>
                </a:solidFill>
              </a:rPr>
            </a:br>
            <a:endParaRPr lang="en-US" sz="2400" dirty="0">
              <a:solidFill>
                <a:schemeClr val="hlink"/>
              </a:solidFill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076825" y="1557338"/>
            <a:ext cx="3159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i="1" smtClean="0">
                <a:solidFill>
                  <a:srgbClr val="000066"/>
                </a:solidFill>
              </a:rPr>
              <a:t>Παραμένει για 6 μήνες</a:t>
            </a:r>
            <a:endParaRPr lang="de-DE" sz="2000" b="1" i="1" smtClean="0">
              <a:solidFill>
                <a:srgbClr val="000066"/>
              </a:solidFill>
            </a:endParaRP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6977063" y="51371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5305425" y="51371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5638800" y="51371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5973763" y="51371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6307138" y="51371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6642100" y="51371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7310438" y="51371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7645400" y="51371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7978775" y="51371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8313738" y="51371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8648700" y="51371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180013" y="5002213"/>
            <a:ext cx="65087" cy="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H="1">
            <a:off x="5180013" y="4365625"/>
            <a:ext cx="65087" cy="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H="1">
            <a:off x="5180013" y="3735388"/>
            <a:ext cx="65087" cy="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 flipH="1">
            <a:off x="5180013" y="2466975"/>
            <a:ext cx="65087" cy="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4968875" y="4922838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66"/>
                </a:solidFill>
                <a:ea typeface="MS PGothic" pitchFamily="34" charset="-128"/>
              </a:rPr>
              <a:t>0.0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4968875" y="4287838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66"/>
                </a:solidFill>
                <a:ea typeface="MS PGothic" pitchFamily="34" charset="-128"/>
              </a:rPr>
              <a:t>0.1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4968875" y="3657600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66"/>
                </a:solidFill>
                <a:ea typeface="MS PGothic" pitchFamily="34" charset="-128"/>
              </a:rPr>
              <a:t>0.2</a:t>
            </a: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4968875" y="3024188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66"/>
                </a:solidFill>
                <a:ea typeface="MS PGothic" pitchFamily="34" charset="-128"/>
              </a:rPr>
              <a:t>0.3</a:t>
            </a: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4968875" y="2389188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66"/>
                </a:solidFill>
                <a:ea typeface="MS PGothic" pitchFamily="34" charset="-128"/>
              </a:rPr>
              <a:t>0.4</a:t>
            </a: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6831013" y="5416550"/>
            <a:ext cx="330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000" b="1" smtClean="0">
                <a:solidFill>
                  <a:srgbClr val="000066"/>
                </a:solidFill>
                <a:ea typeface="MS PGothic" pitchFamily="34" charset="-128"/>
              </a:rPr>
              <a:t>Week</a:t>
            </a: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 flipH="1">
            <a:off x="5240338" y="2460625"/>
            <a:ext cx="6350" cy="26670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 flipV="1">
            <a:off x="5214938" y="5127625"/>
            <a:ext cx="3446462" cy="9525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5262563" y="526573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66"/>
                </a:solidFill>
                <a:ea typeface="MS PGothic" pitchFamily="34" charset="-128"/>
              </a:rPr>
              <a:t>0</a:t>
            </a:r>
            <a:endParaRPr lang="de-DE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5529263" y="526573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66"/>
                </a:solidFill>
                <a:ea typeface="MS PGothic" pitchFamily="34" charset="-128"/>
              </a:rPr>
              <a:t>12</a:t>
            </a:r>
            <a:endParaRPr lang="de-DE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5881688" y="526573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66"/>
                </a:solidFill>
                <a:ea typeface="MS PGothic" pitchFamily="34" charset="-128"/>
              </a:rPr>
              <a:t>24</a:t>
            </a:r>
            <a:endParaRPr lang="de-DE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6205538" y="526573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66"/>
                </a:solidFill>
                <a:ea typeface="MS PGothic" pitchFamily="34" charset="-128"/>
              </a:rPr>
              <a:t>36</a:t>
            </a:r>
            <a:endParaRPr lang="de-DE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6545263" y="5265738"/>
            <a:ext cx="1412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66"/>
                </a:solidFill>
                <a:ea typeface="MS PGothic" pitchFamily="34" charset="-128"/>
              </a:rPr>
              <a:t>48</a:t>
            </a:r>
            <a:endParaRPr lang="de-DE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6896100" y="5265738"/>
            <a:ext cx="1412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66"/>
                </a:solidFill>
                <a:ea typeface="MS PGothic" pitchFamily="34" charset="-128"/>
              </a:rPr>
              <a:t>60</a:t>
            </a:r>
            <a:endParaRPr lang="de-DE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7219950" y="5265738"/>
            <a:ext cx="1412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66"/>
                </a:solidFill>
                <a:ea typeface="MS PGothic" pitchFamily="34" charset="-128"/>
              </a:rPr>
              <a:t>72</a:t>
            </a:r>
            <a:endParaRPr lang="de-DE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7558088" y="526573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66"/>
                </a:solidFill>
                <a:ea typeface="MS PGothic" pitchFamily="34" charset="-128"/>
              </a:rPr>
              <a:t>84</a:t>
            </a:r>
            <a:endParaRPr lang="de-DE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7910513" y="526573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66"/>
                </a:solidFill>
                <a:ea typeface="MS PGothic" pitchFamily="34" charset="-128"/>
              </a:rPr>
              <a:t>96</a:t>
            </a:r>
            <a:endParaRPr lang="de-DE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8185150" y="526573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66"/>
                </a:solidFill>
                <a:ea typeface="MS PGothic" pitchFamily="34" charset="-128"/>
              </a:rPr>
              <a:t>108</a:t>
            </a:r>
            <a:endParaRPr lang="de-DE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732" name="Rectangle 36"/>
          <p:cNvSpPr>
            <a:spLocks noChangeArrowheads="1"/>
          </p:cNvSpPr>
          <p:nvPr/>
        </p:nvSpPr>
        <p:spPr bwMode="auto">
          <a:xfrm>
            <a:off x="8537575" y="526573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66"/>
                </a:solidFill>
                <a:ea typeface="MS PGothic" pitchFamily="34" charset="-128"/>
              </a:rPr>
              <a:t>120</a:t>
            </a:r>
            <a:endParaRPr lang="de-DE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 rot="16200000">
            <a:off x="3064669" y="3598069"/>
            <a:ext cx="34829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sz="1300" b="1" smtClean="0">
                <a:solidFill>
                  <a:srgbClr val="000066"/>
                </a:solidFill>
              </a:rPr>
              <a:t>Ποσοστό με επιβεβαιωμένη επιδείνωση</a:t>
            </a:r>
            <a:endParaRPr lang="de-DE" sz="1300" b="1" smtClean="0">
              <a:solidFill>
                <a:srgbClr val="000066"/>
              </a:solidFill>
            </a:endParaRPr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>
            <a:off x="6977063" y="51371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>
            <a:off x="5305425" y="51371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>
            <a:off x="5638800" y="51371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737" name="Line 41"/>
          <p:cNvSpPr>
            <a:spLocks noChangeShapeType="1"/>
          </p:cNvSpPr>
          <p:nvPr/>
        </p:nvSpPr>
        <p:spPr bwMode="auto">
          <a:xfrm>
            <a:off x="5973763" y="51371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738" name="Line 42"/>
          <p:cNvSpPr>
            <a:spLocks noChangeShapeType="1"/>
          </p:cNvSpPr>
          <p:nvPr/>
        </p:nvSpPr>
        <p:spPr bwMode="auto">
          <a:xfrm>
            <a:off x="6307138" y="51371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739" name="Line 43"/>
          <p:cNvSpPr>
            <a:spLocks noChangeShapeType="1"/>
          </p:cNvSpPr>
          <p:nvPr/>
        </p:nvSpPr>
        <p:spPr bwMode="auto">
          <a:xfrm>
            <a:off x="6642100" y="51371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740" name="Line 44"/>
          <p:cNvSpPr>
            <a:spLocks noChangeShapeType="1"/>
          </p:cNvSpPr>
          <p:nvPr/>
        </p:nvSpPr>
        <p:spPr bwMode="auto">
          <a:xfrm>
            <a:off x="7310438" y="51371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741" name="Line 45"/>
          <p:cNvSpPr>
            <a:spLocks noChangeShapeType="1"/>
          </p:cNvSpPr>
          <p:nvPr/>
        </p:nvSpPr>
        <p:spPr bwMode="auto">
          <a:xfrm>
            <a:off x="7645400" y="51371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742" name="Line 46"/>
          <p:cNvSpPr>
            <a:spLocks noChangeShapeType="1"/>
          </p:cNvSpPr>
          <p:nvPr/>
        </p:nvSpPr>
        <p:spPr bwMode="auto">
          <a:xfrm>
            <a:off x="7978775" y="51371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743" name="Line 47"/>
          <p:cNvSpPr>
            <a:spLocks noChangeShapeType="1"/>
          </p:cNvSpPr>
          <p:nvPr/>
        </p:nvSpPr>
        <p:spPr bwMode="auto">
          <a:xfrm>
            <a:off x="8313738" y="51371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744" name="Line 48"/>
          <p:cNvSpPr>
            <a:spLocks noChangeShapeType="1"/>
          </p:cNvSpPr>
          <p:nvPr/>
        </p:nvSpPr>
        <p:spPr bwMode="auto">
          <a:xfrm>
            <a:off x="8648700" y="51371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745" name="Line 49"/>
          <p:cNvSpPr>
            <a:spLocks noChangeShapeType="1"/>
          </p:cNvSpPr>
          <p:nvPr/>
        </p:nvSpPr>
        <p:spPr bwMode="auto">
          <a:xfrm flipH="1">
            <a:off x="5180013" y="3119438"/>
            <a:ext cx="65087" cy="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746" name="Rectangle 50"/>
          <p:cNvSpPr>
            <a:spLocks noChangeArrowheads="1"/>
          </p:cNvSpPr>
          <p:nvPr/>
        </p:nvSpPr>
        <p:spPr bwMode="auto">
          <a:xfrm>
            <a:off x="5262563" y="526573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66"/>
                </a:solidFill>
                <a:ea typeface="MS PGothic" pitchFamily="34" charset="-128"/>
              </a:rPr>
              <a:t>0</a:t>
            </a:r>
            <a:endParaRPr lang="de-DE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747" name="Rectangle 51"/>
          <p:cNvSpPr>
            <a:spLocks noChangeArrowheads="1"/>
          </p:cNvSpPr>
          <p:nvPr/>
        </p:nvSpPr>
        <p:spPr bwMode="auto">
          <a:xfrm>
            <a:off x="5529263" y="526573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66"/>
                </a:solidFill>
                <a:ea typeface="MS PGothic" pitchFamily="34" charset="-128"/>
              </a:rPr>
              <a:t>12</a:t>
            </a:r>
            <a:endParaRPr lang="de-DE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748" name="Rectangle 52"/>
          <p:cNvSpPr>
            <a:spLocks noChangeArrowheads="1"/>
          </p:cNvSpPr>
          <p:nvPr/>
        </p:nvSpPr>
        <p:spPr bwMode="auto">
          <a:xfrm>
            <a:off x="5881688" y="526573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66"/>
                </a:solidFill>
                <a:ea typeface="MS PGothic" pitchFamily="34" charset="-128"/>
              </a:rPr>
              <a:t>24</a:t>
            </a:r>
            <a:endParaRPr lang="de-DE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749" name="Rectangle 53"/>
          <p:cNvSpPr>
            <a:spLocks noChangeArrowheads="1"/>
          </p:cNvSpPr>
          <p:nvPr/>
        </p:nvSpPr>
        <p:spPr bwMode="auto">
          <a:xfrm>
            <a:off x="6205538" y="526573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66"/>
                </a:solidFill>
                <a:ea typeface="MS PGothic" pitchFamily="34" charset="-128"/>
              </a:rPr>
              <a:t>36</a:t>
            </a:r>
            <a:endParaRPr lang="de-DE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750" name="Rectangle 54"/>
          <p:cNvSpPr>
            <a:spLocks noChangeArrowheads="1"/>
          </p:cNvSpPr>
          <p:nvPr/>
        </p:nvSpPr>
        <p:spPr bwMode="auto">
          <a:xfrm>
            <a:off x="6545263" y="5265738"/>
            <a:ext cx="1412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66"/>
                </a:solidFill>
                <a:ea typeface="MS PGothic" pitchFamily="34" charset="-128"/>
              </a:rPr>
              <a:t>48</a:t>
            </a:r>
            <a:endParaRPr lang="de-DE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751" name="Rectangle 55"/>
          <p:cNvSpPr>
            <a:spLocks noChangeArrowheads="1"/>
          </p:cNvSpPr>
          <p:nvPr/>
        </p:nvSpPr>
        <p:spPr bwMode="auto">
          <a:xfrm>
            <a:off x="6896100" y="5265738"/>
            <a:ext cx="1412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66"/>
                </a:solidFill>
                <a:ea typeface="MS PGothic" pitchFamily="34" charset="-128"/>
              </a:rPr>
              <a:t>60</a:t>
            </a:r>
            <a:endParaRPr lang="de-DE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752" name="Rectangle 56"/>
          <p:cNvSpPr>
            <a:spLocks noChangeArrowheads="1"/>
          </p:cNvSpPr>
          <p:nvPr/>
        </p:nvSpPr>
        <p:spPr bwMode="auto">
          <a:xfrm>
            <a:off x="7219950" y="5265738"/>
            <a:ext cx="1412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66"/>
                </a:solidFill>
                <a:ea typeface="MS PGothic" pitchFamily="34" charset="-128"/>
              </a:rPr>
              <a:t>72</a:t>
            </a:r>
            <a:endParaRPr lang="de-DE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753" name="Rectangle 57"/>
          <p:cNvSpPr>
            <a:spLocks noChangeArrowheads="1"/>
          </p:cNvSpPr>
          <p:nvPr/>
        </p:nvSpPr>
        <p:spPr bwMode="auto">
          <a:xfrm>
            <a:off x="7558088" y="526573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66"/>
                </a:solidFill>
                <a:ea typeface="MS PGothic" pitchFamily="34" charset="-128"/>
              </a:rPr>
              <a:t>84</a:t>
            </a:r>
            <a:endParaRPr lang="de-DE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754" name="Rectangle 58"/>
          <p:cNvSpPr>
            <a:spLocks noChangeArrowheads="1"/>
          </p:cNvSpPr>
          <p:nvPr/>
        </p:nvSpPr>
        <p:spPr bwMode="auto">
          <a:xfrm>
            <a:off x="7910513" y="526573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66"/>
                </a:solidFill>
                <a:ea typeface="MS PGothic" pitchFamily="34" charset="-128"/>
              </a:rPr>
              <a:t>96</a:t>
            </a:r>
            <a:endParaRPr lang="de-DE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755" name="Rectangle 59"/>
          <p:cNvSpPr>
            <a:spLocks noChangeArrowheads="1"/>
          </p:cNvSpPr>
          <p:nvPr/>
        </p:nvSpPr>
        <p:spPr bwMode="auto">
          <a:xfrm>
            <a:off x="8185150" y="526573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66"/>
                </a:solidFill>
                <a:ea typeface="MS PGothic" pitchFamily="34" charset="-128"/>
              </a:rPr>
              <a:t>108</a:t>
            </a:r>
            <a:endParaRPr lang="de-DE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756" name="Rectangle 60"/>
          <p:cNvSpPr>
            <a:spLocks noChangeArrowheads="1"/>
          </p:cNvSpPr>
          <p:nvPr/>
        </p:nvSpPr>
        <p:spPr bwMode="auto">
          <a:xfrm>
            <a:off x="8537575" y="526573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66"/>
                </a:solidFill>
                <a:ea typeface="MS PGothic" pitchFamily="34" charset="-128"/>
              </a:rPr>
              <a:t>120</a:t>
            </a:r>
            <a:endParaRPr lang="de-DE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757" name="Text Box 61"/>
          <p:cNvSpPr txBox="1">
            <a:spLocks noChangeArrowheads="1"/>
          </p:cNvSpPr>
          <p:nvPr/>
        </p:nvSpPr>
        <p:spPr bwMode="auto">
          <a:xfrm>
            <a:off x="7135813" y="44958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400" b="1" smtClean="0">
                <a:solidFill>
                  <a:srgbClr val="000066"/>
                </a:solidFill>
                <a:ea typeface="MS PGothic" pitchFamily="34" charset="-128"/>
              </a:rPr>
              <a:t>TYSABRI 11%</a:t>
            </a:r>
          </a:p>
        </p:txBody>
      </p:sp>
      <p:sp>
        <p:nvSpPr>
          <p:cNvPr id="29758" name="Freeform 62"/>
          <p:cNvSpPr>
            <a:spLocks/>
          </p:cNvSpPr>
          <p:nvPr/>
        </p:nvSpPr>
        <p:spPr bwMode="auto">
          <a:xfrm>
            <a:off x="5319713" y="4302125"/>
            <a:ext cx="3409950" cy="701675"/>
          </a:xfrm>
          <a:custGeom>
            <a:avLst/>
            <a:gdLst/>
            <a:ahLst/>
            <a:cxnLst>
              <a:cxn ang="0">
                <a:pos x="0" y="453"/>
              </a:cxn>
              <a:cxn ang="0">
                <a:pos x="108" y="453"/>
              </a:cxn>
              <a:cxn ang="0">
                <a:pos x="237" y="450"/>
              </a:cxn>
              <a:cxn ang="0">
                <a:pos x="261" y="429"/>
              </a:cxn>
              <a:cxn ang="0">
                <a:pos x="281" y="403"/>
              </a:cxn>
              <a:cxn ang="0">
                <a:pos x="540" y="388"/>
              </a:cxn>
              <a:cxn ang="0">
                <a:pos x="554" y="352"/>
              </a:cxn>
              <a:cxn ang="0">
                <a:pos x="686" y="348"/>
              </a:cxn>
              <a:cxn ang="0">
                <a:pos x="812" y="334"/>
              </a:cxn>
              <a:cxn ang="0">
                <a:pos x="831" y="328"/>
              </a:cxn>
              <a:cxn ang="0">
                <a:pos x="833" y="300"/>
              </a:cxn>
              <a:cxn ang="0">
                <a:pos x="846" y="261"/>
              </a:cxn>
              <a:cxn ang="0">
                <a:pos x="1106" y="255"/>
              </a:cxn>
              <a:cxn ang="0">
                <a:pos x="1116" y="207"/>
              </a:cxn>
              <a:cxn ang="0">
                <a:pos x="1376" y="201"/>
              </a:cxn>
              <a:cxn ang="0">
                <a:pos x="1398" y="192"/>
              </a:cxn>
              <a:cxn ang="0">
                <a:pos x="1406" y="174"/>
              </a:cxn>
              <a:cxn ang="0">
                <a:pos x="1401" y="144"/>
              </a:cxn>
              <a:cxn ang="0">
                <a:pos x="1679" y="142"/>
              </a:cxn>
              <a:cxn ang="0">
                <a:pos x="1691" y="93"/>
              </a:cxn>
              <a:cxn ang="0">
                <a:pos x="1970" y="82"/>
              </a:cxn>
              <a:cxn ang="0">
                <a:pos x="1971" y="57"/>
              </a:cxn>
              <a:cxn ang="0">
                <a:pos x="2249" y="60"/>
              </a:cxn>
              <a:cxn ang="0">
                <a:pos x="2255" y="12"/>
              </a:cxn>
              <a:cxn ang="0">
                <a:pos x="2285" y="9"/>
              </a:cxn>
              <a:cxn ang="0">
                <a:pos x="2817" y="0"/>
              </a:cxn>
            </a:cxnLst>
            <a:rect l="0" t="0" r="r" b="b"/>
            <a:pathLst>
              <a:path w="2817" h="453">
                <a:moveTo>
                  <a:pt x="0" y="453"/>
                </a:moveTo>
                <a:lnTo>
                  <a:pt x="108" y="453"/>
                </a:lnTo>
                <a:lnTo>
                  <a:pt x="237" y="450"/>
                </a:lnTo>
                <a:lnTo>
                  <a:pt x="261" y="429"/>
                </a:lnTo>
                <a:lnTo>
                  <a:pt x="281" y="403"/>
                </a:lnTo>
                <a:lnTo>
                  <a:pt x="540" y="388"/>
                </a:lnTo>
                <a:lnTo>
                  <a:pt x="554" y="352"/>
                </a:lnTo>
                <a:lnTo>
                  <a:pt x="686" y="348"/>
                </a:lnTo>
                <a:lnTo>
                  <a:pt x="812" y="334"/>
                </a:lnTo>
                <a:lnTo>
                  <a:pt x="831" y="328"/>
                </a:lnTo>
                <a:lnTo>
                  <a:pt x="833" y="300"/>
                </a:lnTo>
                <a:lnTo>
                  <a:pt x="846" y="261"/>
                </a:lnTo>
                <a:lnTo>
                  <a:pt x="1106" y="255"/>
                </a:lnTo>
                <a:lnTo>
                  <a:pt x="1116" y="207"/>
                </a:lnTo>
                <a:lnTo>
                  <a:pt x="1376" y="201"/>
                </a:lnTo>
                <a:lnTo>
                  <a:pt x="1398" y="192"/>
                </a:lnTo>
                <a:lnTo>
                  <a:pt x="1406" y="174"/>
                </a:lnTo>
                <a:lnTo>
                  <a:pt x="1401" y="144"/>
                </a:lnTo>
                <a:lnTo>
                  <a:pt x="1679" y="142"/>
                </a:lnTo>
                <a:lnTo>
                  <a:pt x="1691" y="93"/>
                </a:lnTo>
                <a:lnTo>
                  <a:pt x="1970" y="82"/>
                </a:lnTo>
                <a:lnTo>
                  <a:pt x="1971" y="57"/>
                </a:lnTo>
                <a:lnTo>
                  <a:pt x="2249" y="60"/>
                </a:lnTo>
                <a:lnTo>
                  <a:pt x="2255" y="12"/>
                </a:lnTo>
                <a:lnTo>
                  <a:pt x="2285" y="9"/>
                </a:lnTo>
                <a:lnTo>
                  <a:pt x="2817" y="0"/>
                </a:lnTo>
              </a:path>
            </a:pathLst>
          </a:custGeom>
          <a:noFill/>
          <a:ln w="28575" cap="flat" cmpd="sng">
            <a:solidFill>
              <a:srgbClr val="329EC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759" name="Freeform 63"/>
          <p:cNvSpPr>
            <a:spLocks/>
          </p:cNvSpPr>
          <p:nvPr/>
        </p:nvSpPr>
        <p:spPr bwMode="auto">
          <a:xfrm>
            <a:off x="5286375" y="3536950"/>
            <a:ext cx="3452813" cy="1487488"/>
          </a:xfrm>
          <a:custGeom>
            <a:avLst/>
            <a:gdLst/>
            <a:ahLst/>
            <a:cxnLst>
              <a:cxn ang="0">
                <a:pos x="128" y="957"/>
              </a:cxn>
              <a:cxn ang="0">
                <a:pos x="260" y="925"/>
              </a:cxn>
              <a:cxn ang="0">
                <a:pos x="284" y="900"/>
              </a:cxn>
              <a:cxn ang="0">
                <a:pos x="290" y="885"/>
              </a:cxn>
              <a:cxn ang="0">
                <a:pos x="317" y="856"/>
              </a:cxn>
              <a:cxn ang="0">
                <a:pos x="383" y="846"/>
              </a:cxn>
              <a:cxn ang="0">
                <a:pos x="557" y="822"/>
              </a:cxn>
              <a:cxn ang="0">
                <a:pos x="563" y="792"/>
              </a:cxn>
              <a:cxn ang="0">
                <a:pos x="576" y="768"/>
              </a:cxn>
              <a:cxn ang="0">
                <a:pos x="666" y="751"/>
              </a:cxn>
              <a:cxn ang="0">
                <a:pos x="698" y="738"/>
              </a:cxn>
              <a:cxn ang="0">
                <a:pos x="743" y="724"/>
              </a:cxn>
              <a:cxn ang="0">
                <a:pos x="794" y="712"/>
              </a:cxn>
              <a:cxn ang="0">
                <a:pos x="839" y="697"/>
              </a:cxn>
              <a:cxn ang="0">
                <a:pos x="857" y="679"/>
              </a:cxn>
              <a:cxn ang="0">
                <a:pos x="869" y="600"/>
              </a:cxn>
              <a:cxn ang="0">
                <a:pos x="891" y="586"/>
              </a:cxn>
              <a:cxn ang="0">
                <a:pos x="914" y="573"/>
              </a:cxn>
              <a:cxn ang="0">
                <a:pos x="965" y="556"/>
              </a:cxn>
              <a:cxn ang="0">
                <a:pos x="1062" y="546"/>
              </a:cxn>
              <a:cxn ang="0">
                <a:pos x="1088" y="531"/>
              </a:cxn>
              <a:cxn ang="0">
                <a:pos x="1143" y="513"/>
              </a:cxn>
              <a:cxn ang="0">
                <a:pos x="1152" y="450"/>
              </a:cxn>
              <a:cxn ang="0">
                <a:pos x="1238" y="432"/>
              </a:cxn>
              <a:cxn ang="0">
                <a:pos x="1388" y="418"/>
              </a:cxn>
              <a:cxn ang="0">
                <a:pos x="1406" y="403"/>
              </a:cxn>
              <a:cxn ang="0">
                <a:pos x="1428" y="390"/>
              </a:cxn>
              <a:cxn ang="0">
                <a:pos x="1440" y="363"/>
              </a:cxn>
              <a:cxn ang="0">
                <a:pos x="1611" y="337"/>
              </a:cxn>
              <a:cxn ang="0">
                <a:pos x="1634" y="319"/>
              </a:cxn>
              <a:cxn ang="0">
                <a:pos x="1715" y="303"/>
              </a:cxn>
              <a:cxn ang="0">
                <a:pos x="1727" y="277"/>
              </a:cxn>
              <a:cxn ang="0">
                <a:pos x="1730" y="220"/>
              </a:cxn>
              <a:cxn ang="0">
                <a:pos x="1976" y="204"/>
              </a:cxn>
              <a:cxn ang="0">
                <a:pos x="1997" y="177"/>
              </a:cxn>
              <a:cxn ang="0">
                <a:pos x="2006" y="118"/>
              </a:cxn>
              <a:cxn ang="0">
                <a:pos x="2042" y="105"/>
              </a:cxn>
              <a:cxn ang="0">
                <a:pos x="2069" y="91"/>
              </a:cxn>
              <a:cxn ang="0">
                <a:pos x="2187" y="72"/>
              </a:cxn>
              <a:cxn ang="0">
                <a:pos x="2235" y="48"/>
              </a:cxn>
              <a:cxn ang="0">
                <a:pos x="2282" y="16"/>
              </a:cxn>
              <a:cxn ang="0">
                <a:pos x="2291" y="0"/>
              </a:cxn>
            </a:cxnLst>
            <a:rect l="0" t="0" r="r" b="b"/>
            <a:pathLst>
              <a:path w="2852" h="957">
                <a:moveTo>
                  <a:pt x="0" y="952"/>
                </a:moveTo>
                <a:lnTo>
                  <a:pt x="128" y="957"/>
                </a:lnTo>
                <a:lnTo>
                  <a:pt x="147" y="925"/>
                </a:lnTo>
                <a:lnTo>
                  <a:pt x="260" y="925"/>
                </a:lnTo>
                <a:lnTo>
                  <a:pt x="263" y="898"/>
                </a:lnTo>
                <a:lnTo>
                  <a:pt x="284" y="900"/>
                </a:lnTo>
                <a:lnTo>
                  <a:pt x="281" y="886"/>
                </a:lnTo>
                <a:lnTo>
                  <a:pt x="290" y="885"/>
                </a:lnTo>
                <a:lnTo>
                  <a:pt x="291" y="859"/>
                </a:lnTo>
                <a:lnTo>
                  <a:pt x="317" y="856"/>
                </a:lnTo>
                <a:lnTo>
                  <a:pt x="315" y="846"/>
                </a:lnTo>
                <a:lnTo>
                  <a:pt x="383" y="846"/>
                </a:lnTo>
                <a:lnTo>
                  <a:pt x="389" y="819"/>
                </a:lnTo>
                <a:lnTo>
                  <a:pt x="557" y="822"/>
                </a:lnTo>
                <a:lnTo>
                  <a:pt x="558" y="805"/>
                </a:lnTo>
                <a:lnTo>
                  <a:pt x="563" y="792"/>
                </a:lnTo>
                <a:lnTo>
                  <a:pt x="576" y="792"/>
                </a:lnTo>
                <a:lnTo>
                  <a:pt x="576" y="768"/>
                </a:lnTo>
                <a:lnTo>
                  <a:pt x="660" y="766"/>
                </a:lnTo>
                <a:lnTo>
                  <a:pt x="666" y="751"/>
                </a:lnTo>
                <a:lnTo>
                  <a:pt x="695" y="751"/>
                </a:lnTo>
                <a:lnTo>
                  <a:pt x="698" y="738"/>
                </a:lnTo>
                <a:lnTo>
                  <a:pt x="737" y="736"/>
                </a:lnTo>
                <a:lnTo>
                  <a:pt x="743" y="724"/>
                </a:lnTo>
                <a:lnTo>
                  <a:pt x="789" y="723"/>
                </a:lnTo>
                <a:lnTo>
                  <a:pt x="794" y="712"/>
                </a:lnTo>
                <a:lnTo>
                  <a:pt x="836" y="711"/>
                </a:lnTo>
                <a:lnTo>
                  <a:pt x="839" y="697"/>
                </a:lnTo>
                <a:lnTo>
                  <a:pt x="854" y="697"/>
                </a:lnTo>
                <a:lnTo>
                  <a:pt x="857" y="679"/>
                </a:lnTo>
                <a:lnTo>
                  <a:pt x="860" y="600"/>
                </a:lnTo>
                <a:lnTo>
                  <a:pt x="869" y="600"/>
                </a:lnTo>
                <a:lnTo>
                  <a:pt x="873" y="585"/>
                </a:lnTo>
                <a:lnTo>
                  <a:pt x="891" y="586"/>
                </a:lnTo>
                <a:lnTo>
                  <a:pt x="893" y="574"/>
                </a:lnTo>
                <a:lnTo>
                  <a:pt x="914" y="573"/>
                </a:lnTo>
                <a:lnTo>
                  <a:pt x="917" y="558"/>
                </a:lnTo>
                <a:lnTo>
                  <a:pt x="965" y="556"/>
                </a:lnTo>
                <a:lnTo>
                  <a:pt x="971" y="546"/>
                </a:lnTo>
                <a:lnTo>
                  <a:pt x="1062" y="546"/>
                </a:lnTo>
                <a:lnTo>
                  <a:pt x="1067" y="529"/>
                </a:lnTo>
                <a:lnTo>
                  <a:pt x="1088" y="531"/>
                </a:lnTo>
                <a:lnTo>
                  <a:pt x="1091" y="517"/>
                </a:lnTo>
                <a:lnTo>
                  <a:pt x="1143" y="513"/>
                </a:lnTo>
                <a:lnTo>
                  <a:pt x="1140" y="450"/>
                </a:lnTo>
                <a:lnTo>
                  <a:pt x="1152" y="450"/>
                </a:lnTo>
                <a:lnTo>
                  <a:pt x="1154" y="432"/>
                </a:lnTo>
                <a:lnTo>
                  <a:pt x="1238" y="432"/>
                </a:lnTo>
                <a:lnTo>
                  <a:pt x="1238" y="418"/>
                </a:lnTo>
                <a:lnTo>
                  <a:pt x="1388" y="418"/>
                </a:lnTo>
                <a:lnTo>
                  <a:pt x="1389" y="403"/>
                </a:lnTo>
                <a:lnTo>
                  <a:pt x="1406" y="403"/>
                </a:lnTo>
                <a:lnTo>
                  <a:pt x="1407" y="390"/>
                </a:lnTo>
                <a:lnTo>
                  <a:pt x="1428" y="390"/>
                </a:lnTo>
                <a:lnTo>
                  <a:pt x="1425" y="364"/>
                </a:lnTo>
                <a:lnTo>
                  <a:pt x="1440" y="363"/>
                </a:lnTo>
                <a:lnTo>
                  <a:pt x="1439" y="333"/>
                </a:lnTo>
                <a:lnTo>
                  <a:pt x="1611" y="337"/>
                </a:lnTo>
                <a:lnTo>
                  <a:pt x="1613" y="319"/>
                </a:lnTo>
                <a:lnTo>
                  <a:pt x="1634" y="319"/>
                </a:lnTo>
                <a:lnTo>
                  <a:pt x="1634" y="301"/>
                </a:lnTo>
                <a:lnTo>
                  <a:pt x="1715" y="303"/>
                </a:lnTo>
                <a:lnTo>
                  <a:pt x="1712" y="276"/>
                </a:lnTo>
                <a:lnTo>
                  <a:pt x="1727" y="277"/>
                </a:lnTo>
                <a:lnTo>
                  <a:pt x="1725" y="249"/>
                </a:lnTo>
                <a:lnTo>
                  <a:pt x="1730" y="220"/>
                </a:lnTo>
                <a:lnTo>
                  <a:pt x="1973" y="220"/>
                </a:lnTo>
                <a:lnTo>
                  <a:pt x="1976" y="204"/>
                </a:lnTo>
                <a:lnTo>
                  <a:pt x="1989" y="205"/>
                </a:lnTo>
                <a:lnTo>
                  <a:pt x="1997" y="177"/>
                </a:lnTo>
                <a:lnTo>
                  <a:pt x="1995" y="133"/>
                </a:lnTo>
                <a:lnTo>
                  <a:pt x="2006" y="118"/>
                </a:lnTo>
                <a:lnTo>
                  <a:pt x="2042" y="118"/>
                </a:lnTo>
                <a:lnTo>
                  <a:pt x="2042" y="105"/>
                </a:lnTo>
                <a:lnTo>
                  <a:pt x="2066" y="106"/>
                </a:lnTo>
                <a:lnTo>
                  <a:pt x="2069" y="91"/>
                </a:lnTo>
                <a:lnTo>
                  <a:pt x="2186" y="88"/>
                </a:lnTo>
                <a:lnTo>
                  <a:pt x="2187" y="72"/>
                </a:lnTo>
                <a:lnTo>
                  <a:pt x="2231" y="73"/>
                </a:lnTo>
                <a:lnTo>
                  <a:pt x="2235" y="48"/>
                </a:lnTo>
                <a:lnTo>
                  <a:pt x="2280" y="46"/>
                </a:lnTo>
                <a:lnTo>
                  <a:pt x="2282" y="16"/>
                </a:lnTo>
                <a:lnTo>
                  <a:pt x="2291" y="16"/>
                </a:lnTo>
                <a:lnTo>
                  <a:pt x="2291" y="0"/>
                </a:lnTo>
                <a:lnTo>
                  <a:pt x="2852" y="3"/>
                </a:lnTo>
              </a:path>
            </a:pathLst>
          </a:custGeom>
          <a:noFill/>
          <a:ln w="22225" cap="flat" cmpd="sng">
            <a:solidFill>
              <a:srgbClr val="D3E7D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760" name="Text Box 64"/>
          <p:cNvSpPr txBox="1">
            <a:spLocks noChangeArrowheads="1"/>
          </p:cNvSpPr>
          <p:nvPr/>
        </p:nvSpPr>
        <p:spPr bwMode="auto">
          <a:xfrm>
            <a:off x="7440613" y="3198813"/>
            <a:ext cx="13081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400" b="1" smtClean="0">
                <a:solidFill>
                  <a:srgbClr val="000066"/>
                </a:solidFill>
                <a:ea typeface="MS PGothic" pitchFamily="34" charset="-128"/>
              </a:rPr>
              <a:t>Placebo 23%</a:t>
            </a:r>
          </a:p>
        </p:txBody>
      </p:sp>
      <p:sp>
        <p:nvSpPr>
          <p:cNvPr id="29761" name="Rectangle 65"/>
          <p:cNvSpPr>
            <a:spLocks noChangeArrowheads="1"/>
          </p:cNvSpPr>
          <p:nvPr/>
        </p:nvSpPr>
        <p:spPr bwMode="auto">
          <a:xfrm>
            <a:off x="6305550" y="5778500"/>
            <a:ext cx="13589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900" smtClean="0">
                <a:solidFill>
                  <a:srgbClr val="000066"/>
                </a:solidFill>
                <a:ea typeface="MS PGothic" pitchFamily="34" charset="-128"/>
              </a:rPr>
              <a:t>Number of Patients at Risk</a:t>
            </a:r>
          </a:p>
        </p:txBody>
      </p:sp>
      <p:sp>
        <p:nvSpPr>
          <p:cNvPr id="29762" name="Rectangle 66"/>
          <p:cNvSpPr>
            <a:spLocks noChangeArrowheads="1"/>
          </p:cNvSpPr>
          <p:nvPr/>
        </p:nvSpPr>
        <p:spPr bwMode="auto">
          <a:xfrm>
            <a:off x="4691063" y="5935663"/>
            <a:ext cx="412750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900" smtClean="0">
                <a:solidFill>
                  <a:srgbClr val="000066"/>
                </a:solidFill>
                <a:ea typeface="MS PGothic" pitchFamily="34" charset="-128"/>
              </a:rPr>
              <a:t>Placebo</a:t>
            </a:r>
          </a:p>
        </p:txBody>
      </p:sp>
      <p:sp>
        <p:nvSpPr>
          <p:cNvPr id="29763" name="Rectangle 67"/>
          <p:cNvSpPr>
            <a:spLocks noChangeArrowheads="1"/>
          </p:cNvSpPr>
          <p:nvPr/>
        </p:nvSpPr>
        <p:spPr bwMode="auto">
          <a:xfrm>
            <a:off x="4614863" y="6108700"/>
            <a:ext cx="488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900" smtClean="0">
                <a:solidFill>
                  <a:srgbClr val="000066"/>
                </a:solidFill>
                <a:ea typeface="MS PGothic" pitchFamily="34" charset="-128"/>
              </a:rPr>
              <a:t>TYSABRI</a:t>
            </a:r>
          </a:p>
        </p:txBody>
      </p:sp>
      <p:sp>
        <p:nvSpPr>
          <p:cNvPr id="29764" name="Line 68"/>
          <p:cNvSpPr>
            <a:spLocks noChangeShapeType="1"/>
          </p:cNvSpPr>
          <p:nvPr/>
        </p:nvSpPr>
        <p:spPr bwMode="auto">
          <a:xfrm>
            <a:off x="4572000" y="5924550"/>
            <a:ext cx="420528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765" name="Rectangle 69"/>
          <p:cNvSpPr>
            <a:spLocks noChangeArrowheads="1"/>
          </p:cNvSpPr>
          <p:nvPr/>
        </p:nvSpPr>
        <p:spPr bwMode="auto">
          <a:xfrm>
            <a:off x="5237163" y="5937250"/>
            <a:ext cx="190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900" smtClean="0">
                <a:solidFill>
                  <a:srgbClr val="000066"/>
                </a:solidFill>
                <a:ea typeface="MS PGothic" pitchFamily="34" charset="-128"/>
              </a:rPr>
              <a:t>315</a:t>
            </a:r>
          </a:p>
        </p:txBody>
      </p:sp>
      <p:sp>
        <p:nvSpPr>
          <p:cNvPr id="29766" name="Rectangle 70"/>
          <p:cNvSpPr>
            <a:spLocks noChangeArrowheads="1"/>
          </p:cNvSpPr>
          <p:nvPr/>
        </p:nvSpPr>
        <p:spPr bwMode="auto">
          <a:xfrm>
            <a:off x="5570538" y="5937250"/>
            <a:ext cx="1920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900" smtClean="0">
                <a:solidFill>
                  <a:srgbClr val="000066"/>
                </a:solidFill>
                <a:ea typeface="MS PGothic" pitchFamily="34" charset="-128"/>
              </a:rPr>
              <a:t>298</a:t>
            </a:r>
          </a:p>
        </p:txBody>
      </p:sp>
      <p:sp>
        <p:nvSpPr>
          <p:cNvPr id="29767" name="Rectangle 71"/>
          <p:cNvSpPr>
            <a:spLocks noChangeArrowheads="1"/>
          </p:cNvSpPr>
          <p:nvPr/>
        </p:nvSpPr>
        <p:spPr bwMode="auto">
          <a:xfrm>
            <a:off x="5902325" y="5937250"/>
            <a:ext cx="1920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900" smtClean="0">
                <a:solidFill>
                  <a:srgbClr val="000066"/>
                </a:solidFill>
                <a:ea typeface="MS PGothic" pitchFamily="34" charset="-128"/>
              </a:rPr>
              <a:t>287</a:t>
            </a:r>
          </a:p>
        </p:txBody>
      </p:sp>
      <p:sp>
        <p:nvSpPr>
          <p:cNvPr id="29768" name="Rectangle 72"/>
          <p:cNvSpPr>
            <a:spLocks noChangeArrowheads="1"/>
          </p:cNvSpPr>
          <p:nvPr/>
        </p:nvSpPr>
        <p:spPr bwMode="auto">
          <a:xfrm>
            <a:off x="6242050" y="5937250"/>
            <a:ext cx="1889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900" smtClean="0">
                <a:solidFill>
                  <a:srgbClr val="000066"/>
                </a:solidFill>
                <a:ea typeface="MS PGothic" pitchFamily="34" charset="-128"/>
              </a:rPr>
              <a:t>269</a:t>
            </a:r>
          </a:p>
        </p:txBody>
      </p:sp>
      <p:sp>
        <p:nvSpPr>
          <p:cNvPr id="29769" name="Rectangle 73"/>
          <p:cNvSpPr>
            <a:spLocks noChangeArrowheads="1"/>
          </p:cNvSpPr>
          <p:nvPr/>
        </p:nvSpPr>
        <p:spPr bwMode="auto">
          <a:xfrm>
            <a:off x="6575425" y="5937250"/>
            <a:ext cx="190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900" smtClean="0">
                <a:solidFill>
                  <a:srgbClr val="000066"/>
                </a:solidFill>
                <a:ea typeface="MS PGothic" pitchFamily="34" charset="-128"/>
              </a:rPr>
              <a:t>253</a:t>
            </a:r>
          </a:p>
        </p:txBody>
      </p:sp>
      <p:sp>
        <p:nvSpPr>
          <p:cNvPr id="29770" name="Rectangle 74"/>
          <p:cNvSpPr>
            <a:spLocks noChangeArrowheads="1"/>
          </p:cNvSpPr>
          <p:nvPr/>
        </p:nvSpPr>
        <p:spPr bwMode="auto">
          <a:xfrm>
            <a:off x="6910388" y="5937250"/>
            <a:ext cx="1920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900" smtClean="0">
                <a:solidFill>
                  <a:srgbClr val="000066"/>
                </a:solidFill>
                <a:ea typeface="MS PGothic" pitchFamily="34" charset="-128"/>
              </a:rPr>
              <a:t>246</a:t>
            </a:r>
          </a:p>
        </p:txBody>
      </p:sp>
      <p:sp>
        <p:nvSpPr>
          <p:cNvPr id="29771" name="Rectangle 75"/>
          <p:cNvSpPr>
            <a:spLocks noChangeArrowheads="1"/>
          </p:cNvSpPr>
          <p:nvPr/>
        </p:nvSpPr>
        <p:spPr bwMode="auto">
          <a:xfrm>
            <a:off x="7245350" y="5937250"/>
            <a:ext cx="190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900" smtClean="0">
                <a:solidFill>
                  <a:srgbClr val="000066"/>
                </a:solidFill>
                <a:ea typeface="MS PGothic" pitchFamily="34" charset="-128"/>
              </a:rPr>
              <a:t>237</a:t>
            </a:r>
          </a:p>
        </p:txBody>
      </p:sp>
      <p:sp>
        <p:nvSpPr>
          <p:cNvPr id="29772" name="Rectangle 76"/>
          <p:cNvSpPr>
            <a:spLocks noChangeArrowheads="1"/>
          </p:cNvSpPr>
          <p:nvPr/>
        </p:nvSpPr>
        <p:spPr bwMode="auto">
          <a:xfrm>
            <a:off x="7578725" y="5937250"/>
            <a:ext cx="1920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900" smtClean="0">
                <a:solidFill>
                  <a:srgbClr val="000066"/>
                </a:solidFill>
                <a:ea typeface="MS PGothic" pitchFamily="34" charset="-128"/>
              </a:rPr>
              <a:t>225</a:t>
            </a:r>
          </a:p>
        </p:txBody>
      </p:sp>
      <p:sp>
        <p:nvSpPr>
          <p:cNvPr id="29773" name="Rectangle 77"/>
          <p:cNvSpPr>
            <a:spLocks noChangeArrowheads="1"/>
          </p:cNvSpPr>
          <p:nvPr/>
        </p:nvSpPr>
        <p:spPr bwMode="auto">
          <a:xfrm>
            <a:off x="7910513" y="5937250"/>
            <a:ext cx="1920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900" smtClean="0">
                <a:solidFill>
                  <a:srgbClr val="000066"/>
                </a:solidFill>
                <a:ea typeface="MS PGothic" pitchFamily="34" charset="-128"/>
              </a:rPr>
              <a:t>216</a:t>
            </a:r>
          </a:p>
        </p:txBody>
      </p:sp>
      <p:sp>
        <p:nvSpPr>
          <p:cNvPr id="29774" name="Rectangle 78"/>
          <p:cNvSpPr>
            <a:spLocks noChangeArrowheads="1"/>
          </p:cNvSpPr>
          <p:nvPr/>
        </p:nvSpPr>
        <p:spPr bwMode="auto">
          <a:xfrm>
            <a:off x="8245475" y="5937250"/>
            <a:ext cx="190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900" smtClean="0">
                <a:solidFill>
                  <a:srgbClr val="000066"/>
                </a:solidFill>
                <a:ea typeface="MS PGothic" pitchFamily="34" charset="-128"/>
              </a:rPr>
              <a:t>211</a:t>
            </a:r>
          </a:p>
        </p:txBody>
      </p:sp>
      <p:sp>
        <p:nvSpPr>
          <p:cNvPr id="29775" name="Rectangle 79"/>
          <p:cNvSpPr>
            <a:spLocks noChangeArrowheads="1"/>
          </p:cNvSpPr>
          <p:nvPr/>
        </p:nvSpPr>
        <p:spPr bwMode="auto">
          <a:xfrm>
            <a:off x="5237163" y="6107113"/>
            <a:ext cx="190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900" smtClean="0">
                <a:solidFill>
                  <a:srgbClr val="000066"/>
                </a:solidFill>
                <a:ea typeface="MS PGothic" pitchFamily="34" charset="-128"/>
              </a:rPr>
              <a:t>627</a:t>
            </a:r>
          </a:p>
        </p:txBody>
      </p:sp>
      <p:sp>
        <p:nvSpPr>
          <p:cNvPr id="29776" name="Rectangle 80"/>
          <p:cNvSpPr>
            <a:spLocks noChangeArrowheads="1"/>
          </p:cNvSpPr>
          <p:nvPr/>
        </p:nvSpPr>
        <p:spPr bwMode="auto">
          <a:xfrm>
            <a:off x="5570538" y="6107113"/>
            <a:ext cx="1920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900" smtClean="0">
                <a:solidFill>
                  <a:srgbClr val="000066"/>
                </a:solidFill>
                <a:ea typeface="MS PGothic" pitchFamily="34" charset="-128"/>
              </a:rPr>
              <a:t>611</a:t>
            </a:r>
          </a:p>
        </p:txBody>
      </p:sp>
      <p:sp>
        <p:nvSpPr>
          <p:cNvPr id="29777" name="Rectangle 81"/>
          <p:cNvSpPr>
            <a:spLocks noChangeArrowheads="1"/>
          </p:cNvSpPr>
          <p:nvPr/>
        </p:nvSpPr>
        <p:spPr bwMode="auto">
          <a:xfrm>
            <a:off x="5902325" y="6107113"/>
            <a:ext cx="1920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900" smtClean="0">
                <a:solidFill>
                  <a:srgbClr val="000066"/>
                </a:solidFill>
                <a:ea typeface="MS PGothic" pitchFamily="34" charset="-128"/>
              </a:rPr>
              <a:t>594</a:t>
            </a:r>
          </a:p>
        </p:txBody>
      </p:sp>
      <p:sp>
        <p:nvSpPr>
          <p:cNvPr id="29778" name="Rectangle 82"/>
          <p:cNvSpPr>
            <a:spLocks noChangeArrowheads="1"/>
          </p:cNvSpPr>
          <p:nvPr/>
        </p:nvSpPr>
        <p:spPr bwMode="auto">
          <a:xfrm>
            <a:off x="6242050" y="6107113"/>
            <a:ext cx="1889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900" smtClean="0">
                <a:solidFill>
                  <a:srgbClr val="000066"/>
                </a:solidFill>
                <a:ea typeface="MS PGothic" pitchFamily="34" charset="-128"/>
              </a:rPr>
              <a:t>581</a:t>
            </a:r>
          </a:p>
        </p:txBody>
      </p:sp>
      <p:sp>
        <p:nvSpPr>
          <p:cNvPr id="29779" name="Rectangle 83"/>
          <p:cNvSpPr>
            <a:spLocks noChangeArrowheads="1"/>
          </p:cNvSpPr>
          <p:nvPr/>
        </p:nvSpPr>
        <p:spPr bwMode="auto">
          <a:xfrm>
            <a:off x="6575425" y="6107113"/>
            <a:ext cx="190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900" smtClean="0">
                <a:solidFill>
                  <a:srgbClr val="000066"/>
                </a:solidFill>
                <a:ea typeface="MS PGothic" pitchFamily="34" charset="-128"/>
              </a:rPr>
              <a:t>559</a:t>
            </a:r>
          </a:p>
        </p:txBody>
      </p:sp>
      <p:sp>
        <p:nvSpPr>
          <p:cNvPr id="29780" name="Rectangle 84"/>
          <p:cNvSpPr>
            <a:spLocks noChangeArrowheads="1"/>
          </p:cNvSpPr>
          <p:nvPr/>
        </p:nvSpPr>
        <p:spPr bwMode="auto">
          <a:xfrm>
            <a:off x="6910388" y="6107113"/>
            <a:ext cx="1920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900" smtClean="0">
                <a:solidFill>
                  <a:srgbClr val="000066"/>
                </a:solidFill>
                <a:ea typeface="MS PGothic" pitchFamily="34" charset="-128"/>
              </a:rPr>
              <a:t>540</a:t>
            </a:r>
          </a:p>
        </p:txBody>
      </p:sp>
      <p:sp>
        <p:nvSpPr>
          <p:cNvPr id="29781" name="Rectangle 85"/>
          <p:cNvSpPr>
            <a:spLocks noChangeArrowheads="1"/>
          </p:cNvSpPr>
          <p:nvPr/>
        </p:nvSpPr>
        <p:spPr bwMode="auto">
          <a:xfrm>
            <a:off x="7245350" y="6107113"/>
            <a:ext cx="190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900" smtClean="0">
                <a:solidFill>
                  <a:srgbClr val="000066"/>
                </a:solidFill>
                <a:ea typeface="MS PGothic" pitchFamily="34" charset="-128"/>
              </a:rPr>
              <a:t>532</a:t>
            </a:r>
          </a:p>
        </p:txBody>
      </p:sp>
      <p:sp>
        <p:nvSpPr>
          <p:cNvPr id="29782" name="Rectangle 86"/>
          <p:cNvSpPr>
            <a:spLocks noChangeArrowheads="1"/>
          </p:cNvSpPr>
          <p:nvPr/>
        </p:nvSpPr>
        <p:spPr bwMode="auto">
          <a:xfrm>
            <a:off x="7578725" y="6107113"/>
            <a:ext cx="1920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900" smtClean="0">
                <a:solidFill>
                  <a:srgbClr val="000066"/>
                </a:solidFill>
                <a:ea typeface="MS PGothic" pitchFamily="34" charset="-128"/>
              </a:rPr>
              <a:t>521</a:t>
            </a:r>
          </a:p>
        </p:txBody>
      </p:sp>
      <p:sp>
        <p:nvSpPr>
          <p:cNvPr id="29783" name="Rectangle 87"/>
          <p:cNvSpPr>
            <a:spLocks noChangeArrowheads="1"/>
          </p:cNvSpPr>
          <p:nvPr/>
        </p:nvSpPr>
        <p:spPr bwMode="auto">
          <a:xfrm>
            <a:off x="7910513" y="6107113"/>
            <a:ext cx="1920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900" smtClean="0">
                <a:solidFill>
                  <a:srgbClr val="000066"/>
                </a:solidFill>
                <a:ea typeface="MS PGothic" pitchFamily="34" charset="-128"/>
              </a:rPr>
              <a:t>509</a:t>
            </a:r>
          </a:p>
        </p:txBody>
      </p:sp>
      <p:sp>
        <p:nvSpPr>
          <p:cNvPr id="29784" name="Rectangle 88"/>
          <p:cNvSpPr>
            <a:spLocks noChangeArrowheads="1"/>
          </p:cNvSpPr>
          <p:nvPr/>
        </p:nvSpPr>
        <p:spPr bwMode="auto">
          <a:xfrm>
            <a:off x="8245475" y="6107113"/>
            <a:ext cx="190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900" smtClean="0">
                <a:solidFill>
                  <a:srgbClr val="000066"/>
                </a:solidFill>
                <a:ea typeface="MS PGothic" pitchFamily="34" charset="-128"/>
              </a:rPr>
              <a:t>503</a:t>
            </a:r>
          </a:p>
        </p:txBody>
      </p:sp>
      <p:sp>
        <p:nvSpPr>
          <p:cNvPr id="29785" name="Rectangle 89"/>
          <p:cNvSpPr>
            <a:spLocks noChangeArrowheads="1"/>
          </p:cNvSpPr>
          <p:nvPr/>
        </p:nvSpPr>
        <p:spPr bwMode="auto">
          <a:xfrm>
            <a:off x="8578850" y="5945188"/>
            <a:ext cx="18891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900" smtClean="0">
                <a:solidFill>
                  <a:srgbClr val="000066"/>
                </a:solidFill>
                <a:ea typeface="MS PGothic" pitchFamily="34" charset="-128"/>
              </a:rPr>
              <a:t>211</a:t>
            </a:r>
          </a:p>
        </p:txBody>
      </p:sp>
      <p:sp>
        <p:nvSpPr>
          <p:cNvPr id="29786" name="Rectangle 90"/>
          <p:cNvSpPr>
            <a:spLocks noChangeArrowheads="1"/>
          </p:cNvSpPr>
          <p:nvPr/>
        </p:nvSpPr>
        <p:spPr bwMode="auto">
          <a:xfrm>
            <a:off x="8578850" y="6113463"/>
            <a:ext cx="18891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900" smtClean="0">
                <a:solidFill>
                  <a:srgbClr val="000066"/>
                </a:solidFill>
                <a:ea typeface="MS PGothic" pitchFamily="34" charset="-128"/>
              </a:rPr>
              <a:t>502</a:t>
            </a:r>
          </a:p>
        </p:txBody>
      </p:sp>
      <p:sp>
        <p:nvSpPr>
          <p:cNvPr id="29787" name="Text Box 91"/>
          <p:cNvSpPr txBox="1">
            <a:spLocks noChangeArrowheads="1"/>
          </p:cNvSpPr>
          <p:nvPr/>
        </p:nvSpPr>
        <p:spPr bwMode="auto">
          <a:xfrm>
            <a:off x="5321300" y="2400300"/>
            <a:ext cx="2197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000" b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</a:endParaRPr>
          </a:p>
        </p:txBody>
      </p:sp>
      <p:sp>
        <p:nvSpPr>
          <p:cNvPr id="29788" name="Rectangle 92"/>
          <p:cNvSpPr>
            <a:spLocks noChangeArrowheads="1"/>
          </p:cNvSpPr>
          <p:nvPr/>
        </p:nvSpPr>
        <p:spPr bwMode="auto">
          <a:xfrm>
            <a:off x="5840413" y="2133600"/>
            <a:ext cx="2057400" cy="685800"/>
          </a:xfrm>
          <a:prstGeom prst="rect">
            <a:avLst/>
          </a:prstGeom>
          <a:solidFill>
            <a:srgbClr val="329ECE">
              <a:alpha val="80000"/>
            </a:srgbClr>
          </a:solidFill>
          <a:ln w="12700">
            <a:solidFill>
              <a:srgbClr val="329EC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 b="1" i="1" smtClean="0">
                <a:solidFill>
                  <a:srgbClr val="000066"/>
                </a:solidFill>
                <a:ea typeface="MS PGothic" pitchFamily="34" charset="-128"/>
              </a:rPr>
              <a:t>Hazard ratio=</a:t>
            </a:r>
            <a:r>
              <a:rPr lang="en-US" sz="1600" b="1" smtClean="0">
                <a:solidFill>
                  <a:srgbClr val="000066"/>
                </a:solidFill>
                <a:ea typeface="MS PGothic" pitchFamily="34" charset="-128"/>
              </a:rPr>
              <a:t>0.46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b="1" i="1" smtClean="0">
                <a:solidFill>
                  <a:srgbClr val="000066"/>
                </a:solidFill>
                <a:ea typeface="MS PGothic" pitchFamily="34" charset="-128"/>
              </a:rPr>
              <a:t>P</a:t>
            </a:r>
            <a:r>
              <a:rPr lang="en-US" sz="1600" b="1" smtClean="0">
                <a:solidFill>
                  <a:srgbClr val="000066"/>
                </a:solidFill>
                <a:ea typeface="MS PGothic" pitchFamily="34" charset="-128"/>
              </a:rPr>
              <a:t>&lt;0.001</a:t>
            </a:r>
          </a:p>
        </p:txBody>
      </p:sp>
      <p:sp>
        <p:nvSpPr>
          <p:cNvPr id="29789" name="Rectangle 93"/>
          <p:cNvSpPr>
            <a:spLocks noChangeArrowheads="1"/>
          </p:cNvSpPr>
          <p:nvPr/>
        </p:nvSpPr>
        <p:spPr bwMode="auto">
          <a:xfrm>
            <a:off x="865188" y="1501775"/>
            <a:ext cx="3224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i="1" smtClean="0">
                <a:solidFill>
                  <a:srgbClr val="000066"/>
                </a:solidFill>
              </a:rPr>
              <a:t>Παραμένει για 3 μήνες</a:t>
            </a:r>
            <a:endParaRPr lang="de-DE" sz="2000" b="1" i="1" smtClean="0">
              <a:solidFill>
                <a:srgbClr val="000066"/>
              </a:solidFill>
            </a:endParaRPr>
          </a:p>
        </p:txBody>
      </p:sp>
      <p:sp>
        <p:nvSpPr>
          <p:cNvPr id="29790" name="Text Box 94"/>
          <p:cNvSpPr txBox="1">
            <a:spLocks noChangeArrowheads="1"/>
          </p:cNvSpPr>
          <p:nvPr/>
        </p:nvSpPr>
        <p:spPr bwMode="auto">
          <a:xfrm>
            <a:off x="2979738" y="2911475"/>
            <a:ext cx="146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66"/>
                </a:solidFill>
                <a:ea typeface="MS PGothic" pitchFamily="34" charset="-128"/>
              </a:rPr>
              <a:t>Placebo 29%</a:t>
            </a:r>
          </a:p>
        </p:txBody>
      </p:sp>
      <p:sp>
        <p:nvSpPr>
          <p:cNvPr id="29791" name="Text Box 95"/>
          <p:cNvSpPr txBox="1">
            <a:spLocks noChangeArrowheads="1"/>
          </p:cNvSpPr>
          <p:nvPr/>
        </p:nvSpPr>
        <p:spPr bwMode="auto">
          <a:xfrm>
            <a:off x="2736850" y="4343400"/>
            <a:ext cx="1484313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66"/>
                </a:solidFill>
                <a:ea typeface="MS PGothic" pitchFamily="34" charset="-128"/>
              </a:rPr>
              <a:t>TYSABRI 17%</a:t>
            </a:r>
          </a:p>
        </p:txBody>
      </p:sp>
      <p:sp>
        <p:nvSpPr>
          <p:cNvPr id="29792" name="Line 96"/>
          <p:cNvSpPr>
            <a:spLocks noChangeShapeType="1"/>
          </p:cNvSpPr>
          <p:nvPr/>
        </p:nvSpPr>
        <p:spPr bwMode="auto">
          <a:xfrm>
            <a:off x="2492375" y="51498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793" name="Line 97"/>
          <p:cNvSpPr>
            <a:spLocks noChangeShapeType="1"/>
          </p:cNvSpPr>
          <p:nvPr/>
        </p:nvSpPr>
        <p:spPr bwMode="auto">
          <a:xfrm>
            <a:off x="820738" y="51498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794" name="Line 98"/>
          <p:cNvSpPr>
            <a:spLocks noChangeShapeType="1"/>
          </p:cNvSpPr>
          <p:nvPr/>
        </p:nvSpPr>
        <p:spPr bwMode="auto">
          <a:xfrm>
            <a:off x="1152525" y="51498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795" name="Line 99"/>
          <p:cNvSpPr>
            <a:spLocks noChangeShapeType="1"/>
          </p:cNvSpPr>
          <p:nvPr/>
        </p:nvSpPr>
        <p:spPr bwMode="auto">
          <a:xfrm>
            <a:off x="1487488" y="51498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796" name="Line 100"/>
          <p:cNvSpPr>
            <a:spLocks noChangeShapeType="1"/>
          </p:cNvSpPr>
          <p:nvPr/>
        </p:nvSpPr>
        <p:spPr bwMode="auto">
          <a:xfrm>
            <a:off x="1822450" y="51498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797" name="Line 101"/>
          <p:cNvSpPr>
            <a:spLocks noChangeShapeType="1"/>
          </p:cNvSpPr>
          <p:nvPr/>
        </p:nvSpPr>
        <p:spPr bwMode="auto">
          <a:xfrm>
            <a:off x="2159000" y="51498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798" name="Line 102"/>
          <p:cNvSpPr>
            <a:spLocks noChangeShapeType="1"/>
          </p:cNvSpPr>
          <p:nvPr/>
        </p:nvSpPr>
        <p:spPr bwMode="auto">
          <a:xfrm>
            <a:off x="2827338" y="51498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799" name="Line 103"/>
          <p:cNvSpPr>
            <a:spLocks noChangeShapeType="1"/>
          </p:cNvSpPr>
          <p:nvPr/>
        </p:nvSpPr>
        <p:spPr bwMode="auto">
          <a:xfrm>
            <a:off x="3160713" y="51498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800" name="Line 104"/>
          <p:cNvSpPr>
            <a:spLocks noChangeShapeType="1"/>
          </p:cNvSpPr>
          <p:nvPr/>
        </p:nvSpPr>
        <p:spPr bwMode="auto">
          <a:xfrm>
            <a:off x="3497263" y="51498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801" name="Line 105"/>
          <p:cNvSpPr>
            <a:spLocks noChangeShapeType="1"/>
          </p:cNvSpPr>
          <p:nvPr/>
        </p:nvSpPr>
        <p:spPr bwMode="auto">
          <a:xfrm>
            <a:off x="3830638" y="51498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802" name="Line 106"/>
          <p:cNvSpPr>
            <a:spLocks noChangeShapeType="1"/>
          </p:cNvSpPr>
          <p:nvPr/>
        </p:nvSpPr>
        <p:spPr bwMode="auto">
          <a:xfrm>
            <a:off x="4165600" y="51498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803" name="Line 107"/>
          <p:cNvSpPr>
            <a:spLocks noChangeShapeType="1"/>
          </p:cNvSpPr>
          <p:nvPr/>
        </p:nvSpPr>
        <p:spPr bwMode="auto">
          <a:xfrm flipH="1">
            <a:off x="695325" y="5019675"/>
            <a:ext cx="63500" cy="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804" name="Line 108"/>
          <p:cNvSpPr>
            <a:spLocks noChangeShapeType="1"/>
          </p:cNvSpPr>
          <p:nvPr/>
        </p:nvSpPr>
        <p:spPr bwMode="auto">
          <a:xfrm flipH="1">
            <a:off x="695325" y="4402138"/>
            <a:ext cx="63500" cy="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805" name="Line 109"/>
          <p:cNvSpPr>
            <a:spLocks noChangeShapeType="1"/>
          </p:cNvSpPr>
          <p:nvPr/>
        </p:nvSpPr>
        <p:spPr bwMode="auto">
          <a:xfrm flipH="1">
            <a:off x="695325" y="3787775"/>
            <a:ext cx="63500" cy="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806" name="Line 110"/>
          <p:cNvSpPr>
            <a:spLocks noChangeShapeType="1"/>
          </p:cNvSpPr>
          <p:nvPr/>
        </p:nvSpPr>
        <p:spPr bwMode="auto">
          <a:xfrm flipH="1">
            <a:off x="695325" y="2559050"/>
            <a:ext cx="63500" cy="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807" name="Rectangle 111"/>
          <p:cNvSpPr>
            <a:spLocks noChangeArrowheads="1"/>
          </p:cNvSpPr>
          <p:nvPr/>
        </p:nvSpPr>
        <p:spPr bwMode="auto">
          <a:xfrm>
            <a:off x="457200" y="4933950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66"/>
                </a:solidFill>
                <a:ea typeface="MS PGothic" pitchFamily="34" charset="-128"/>
              </a:rPr>
              <a:t>0.0</a:t>
            </a:r>
          </a:p>
        </p:txBody>
      </p:sp>
      <p:sp>
        <p:nvSpPr>
          <p:cNvPr id="29808" name="Rectangle 112"/>
          <p:cNvSpPr>
            <a:spLocks noChangeArrowheads="1"/>
          </p:cNvSpPr>
          <p:nvPr/>
        </p:nvSpPr>
        <p:spPr bwMode="auto">
          <a:xfrm>
            <a:off x="457200" y="4316413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66"/>
                </a:solidFill>
                <a:ea typeface="MS PGothic" pitchFamily="34" charset="-128"/>
              </a:rPr>
              <a:t>0.1</a:t>
            </a:r>
          </a:p>
        </p:txBody>
      </p:sp>
      <p:sp>
        <p:nvSpPr>
          <p:cNvPr id="29809" name="Rectangle 113"/>
          <p:cNvSpPr>
            <a:spLocks noChangeArrowheads="1"/>
          </p:cNvSpPr>
          <p:nvPr/>
        </p:nvSpPr>
        <p:spPr bwMode="auto">
          <a:xfrm>
            <a:off x="457200" y="3700463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66"/>
                </a:solidFill>
                <a:ea typeface="MS PGothic" pitchFamily="34" charset="-128"/>
              </a:rPr>
              <a:t>0.2</a:t>
            </a:r>
          </a:p>
        </p:txBody>
      </p:sp>
      <p:sp>
        <p:nvSpPr>
          <p:cNvPr id="29810" name="Rectangle 114"/>
          <p:cNvSpPr>
            <a:spLocks noChangeArrowheads="1"/>
          </p:cNvSpPr>
          <p:nvPr/>
        </p:nvSpPr>
        <p:spPr bwMode="auto">
          <a:xfrm>
            <a:off x="457200" y="3081338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66"/>
                </a:solidFill>
                <a:ea typeface="MS PGothic" pitchFamily="34" charset="-128"/>
              </a:rPr>
              <a:t>0.3</a:t>
            </a:r>
          </a:p>
        </p:txBody>
      </p:sp>
      <p:sp>
        <p:nvSpPr>
          <p:cNvPr id="29811" name="Rectangle 115"/>
          <p:cNvSpPr>
            <a:spLocks noChangeArrowheads="1"/>
          </p:cNvSpPr>
          <p:nvPr/>
        </p:nvSpPr>
        <p:spPr bwMode="auto">
          <a:xfrm>
            <a:off x="457200" y="2468563"/>
            <a:ext cx="174625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66"/>
                </a:solidFill>
                <a:ea typeface="MS PGothic" pitchFamily="34" charset="-128"/>
              </a:rPr>
              <a:t>0.4</a:t>
            </a:r>
          </a:p>
        </p:txBody>
      </p:sp>
      <p:sp>
        <p:nvSpPr>
          <p:cNvPr id="29812" name="Rectangle 116"/>
          <p:cNvSpPr>
            <a:spLocks noChangeArrowheads="1"/>
          </p:cNvSpPr>
          <p:nvPr/>
        </p:nvSpPr>
        <p:spPr bwMode="auto">
          <a:xfrm>
            <a:off x="2349500" y="5448300"/>
            <a:ext cx="330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66"/>
                </a:solidFill>
                <a:ea typeface="MS PGothic" pitchFamily="34" charset="-128"/>
              </a:rPr>
              <a:t>Week</a:t>
            </a:r>
          </a:p>
        </p:txBody>
      </p:sp>
      <p:sp>
        <p:nvSpPr>
          <p:cNvPr id="29813" name="Line 117"/>
          <p:cNvSpPr>
            <a:spLocks noChangeShapeType="1"/>
          </p:cNvSpPr>
          <p:nvPr/>
        </p:nvSpPr>
        <p:spPr bwMode="auto">
          <a:xfrm flipH="1">
            <a:off x="755650" y="2549525"/>
            <a:ext cx="6350" cy="2592388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814" name="Line 118"/>
          <p:cNvSpPr>
            <a:spLocks noChangeShapeType="1"/>
          </p:cNvSpPr>
          <p:nvPr/>
        </p:nvSpPr>
        <p:spPr bwMode="auto">
          <a:xfrm flipV="1">
            <a:off x="728663" y="5141913"/>
            <a:ext cx="3446462" cy="7937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815" name="Rectangle 119"/>
          <p:cNvSpPr>
            <a:spLocks noChangeArrowheads="1"/>
          </p:cNvSpPr>
          <p:nvPr/>
        </p:nvSpPr>
        <p:spPr bwMode="auto">
          <a:xfrm>
            <a:off x="779463" y="528161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66"/>
                </a:solidFill>
                <a:ea typeface="MS PGothic" pitchFamily="34" charset="-128"/>
              </a:rPr>
              <a:t>0</a:t>
            </a:r>
            <a:endParaRPr lang="en-US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816" name="Rectangle 120"/>
          <p:cNvSpPr>
            <a:spLocks noChangeArrowheads="1"/>
          </p:cNvSpPr>
          <p:nvPr/>
        </p:nvSpPr>
        <p:spPr bwMode="auto">
          <a:xfrm>
            <a:off x="1042988" y="52816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66"/>
                </a:solidFill>
                <a:ea typeface="MS PGothic" pitchFamily="34" charset="-128"/>
              </a:rPr>
              <a:t>12</a:t>
            </a:r>
            <a:endParaRPr lang="en-US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817" name="Rectangle 121"/>
          <p:cNvSpPr>
            <a:spLocks noChangeArrowheads="1"/>
          </p:cNvSpPr>
          <p:nvPr/>
        </p:nvSpPr>
        <p:spPr bwMode="auto">
          <a:xfrm>
            <a:off x="1398588" y="5281613"/>
            <a:ext cx="1381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66"/>
                </a:solidFill>
                <a:ea typeface="MS PGothic" pitchFamily="34" charset="-128"/>
              </a:rPr>
              <a:t>24</a:t>
            </a:r>
            <a:endParaRPr lang="en-US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818" name="Rectangle 122"/>
          <p:cNvSpPr>
            <a:spLocks noChangeArrowheads="1"/>
          </p:cNvSpPr>
          <p:nvPr/>
        </p:nvSpPr>
        <p:spPr bwMode="auto">
          <a:xfrm>
            <a:off x="1720850" y="5281613"/>
            <a:ext cx="1412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66"/>
                </a:solidFill>
                <a:ea typeface="MS PGothic" pitchFamily="34" charset="-128"/>
              </a:rPr>
              <a:t>36</a:t>
            </a:r>
            <a:endParaRPr lang="en-US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819" name="Rectangle 123"/>
          <p:cNvSpPr>
            <a:spLocks noChangeArrowheads="1"/>
          </p:cNvSpPr>
          <p:nvPr/>
        </p:nvSpPr>
        <p:spPr bwMode="auto">
          <a:xfrm>
            <a:off x="2060575" y="52816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66"/>
                </a:solidFill>
                <a:ea typeface="MS PGothic" pitchFamily="34" charset="-128"/>
              </a:rPr>
              <a:t>48</a:t>
            </a:r>
            <a:endParaRPr lang="en-US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820" name="Rectangle 124"/>
          <p:cNvSpPr>
            <a:spLocks noChangeArrowheads="1"/>
          </p:cNvSpPr>
          <p:nvPr/>
        </p:nvSpPr>
        <p:spPr bwMode="auto">
          <a:xfrm>
            <a:off x="2411413" y="52816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66"/>
                </a:solidFill>
                <a:ea typeface="MS PGothic" pitchFamily="34" charset="-128"/>
              </a:rPr>
              <a:t>60</a:t>
            </a:r>
            <a:endParaRPr lang="en-US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821" name="Rectangle 125"/>
          <p:cNvSpPr>
            <a:spLocks noChangeArrowheads="1"/>
          </p:cNvSpPr>
          <p:nvPr/>
        </p:nvSpPr>
        <p:spPr bwMode="auto">
          <a:xfrm>
            <a:off x="2736850" y="5281613"/>
            <a:ext cx="1412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66"/>
                </a:solidFill>
                <a:ea typeface="MS PGothic" pitchFamily="34" charset="-128"/>
              </a:rPr>
              <a:t>72</a:t>
            </a:r>
            <a:endParaRPr lang="en-US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822" name="Rectangle 126"/>
          <p:cNvSpPr>
            <a:spLocks noChangeArrowheads="1"/>
          </p:cNvSpPr>
          <p:nvPr/>
        </p:nvSpPr>
        <p:spPr bwMode="auto">
          <a:xfrm>
            <a:off x="3074988" y="52816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66"/>
                </a:solidFill>
                <a:ea typeface="MS PGothic" pitchFamily="34" charset="-128"/>
              </a:rPr>
              <a:t>84</a:t>
            </a:r>
            <a:endParaRPr lang="en-US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823" name="Rectangle 127"/>
          <p:cNvSpPr>
            <a:spLocks noChangeArrowheads="1"/>
          </p:cNvSpPr>
          <p:nvPr/>
        </p:nvSpPr>
        <p:spPr bwMode="auto">
          <a:xfrm>
            <a:off x="3425825" y="52816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66"/>
                </a:solidFill>
                <a:ea typeface="MS PGothic" pitchFamily="34" charset="-128"/>
              </a:rPr>
              <a:t>96</a:t>
            </a:r>
            <a:endParaRPr lang="en-US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824" name="Rectangle 128"/>
          <p:cNvSpPr>
            <a:spLocks noChangeArrowheads="1"/>
          </p:cNvSpPr>
          <p:nvPr/>
        </p:nvSpPr>
        <p:spPr bwMode="auto">
          <a:xfrm>
            <a:off x="3702050" y="528161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66"/>
                </a:solidFill>
                <a:ea typeface="MS PGothic" pitchFamily="34" charset="-128"/>
              </a:rPr>
              <a:t>108</a:t>
            </a:r>
            <a:endParaRPr lang="en-US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825" name="Rectangle 129"/>
          <p:cNvSpPr>
            <a:spLocks noChangeArrowheads="1"/>
          </p:cNvSpPr>
          <p:nvPr/>
        </p:nvSpPr>
        <p:spPr bwMode="auto">
          <a:xfrm>
            <a:off x="4056063" y="528161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66"/>
                </a:solidFill>
                <a:ea typeface="MS PGothic" pitchFamily="34" charset="-128"/>
              </a:rPr>
              <a:t>120</a:t>
            </a:r>
            <a:endParaRPr lang="en-US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826" name="Rectangle 130"/>
          <p:cNvSpPr>
            <a:spLocks noChangeArrowheads="1"/>
          </p:cNvSpPr>
          <p:nvPr/>
        </p:nvSpPr>
        <p:spPr bwMode="auto">
          <a:xfrm>
            <a:off x="1892300" y="5776913"/>
            <a:ext cx="13573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66"/>
                </a:solidFill>
                <a:ea typeface="MS PGothic" pitchFamily="34" charset="-128"/>
              </a:rPr>
              <a:t>Number of Patients at Risk</a:t>
            </a:r>
          </a:p>
        </p:txBody>
      </p:sp>
      <p:sp>
        <p:nvSpPr>
          <p:cNvPr id="29827" name="Rectangle 131"/>
          <p:cNvSpPr>
            <a:spLocks noChangeArrowheads="1"/>
          </p:cNvSpPr>
          <p:nvPr/>
        </p:nvSpPr>
        <p:spPr bwMode="auto">
          <a:xfrm>
            <a:off x="284163" y="5949950"/>
            <a:ext cx="412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66"/>
                </a:solidFill>
                <a:ea typeface="MS PGothic" pitchFamily="34" charset="-128"/>
              </a:rPr>
              <a:t>Placebo</a:t>
            </a:r>
          </a:p>
        </p:txBody>
      </p:sp>
      <p:sp>
        <p:nvSpPr>
          <p:cNvPr id="29828" name="Rectangle 132"/>
          <p:cNvSpPr>
            <a:spLocks noChangeArrowheads="1"/>
          </p:cNvSpPr>
          <p:nvPr/>
        </p:nvSpPr>
        <p:spPr bwMode="auto">
          <a:xfrm>
            <a:off x="207963" y="6092825"/>
            <a:ext cx="488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66"/>
                </a:solidFill>
                <a:ea typeface="MS PGothic" pitchFamily="34" charset="-128"/>
              </a:rPr>
              <a:t>TYSABRI</a:t>
            </a:r>
          </a:p>
        </p:txBody>
      </p:sp>
      <p:sp>
        <p:nvSpPr>
          <p:cNvPr id="29829" name="Line 133"/>
          <p:cNvSpPr>
            <a:spLocks noChangeShapeType="1"/>
          </p:cNvSpPr>
          <p:nvPr/>
        </p:nvSpPr>
        <p:spPr bwMode="auto">
          <a:xfrm>
            <a:off x="198438" y="5927725"/>
            <a:ext cx="420528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830" name="Rectangle 134"/>
          <p:cNvSpPr>
            <a:spLocks noChangeArrowheads="1"/>
          </p:cNvSpPr>
          <p:nvPr/>
        </p:nvSpPr>
        <p:spPr bwMode="auto">
          <a:xfrm>
            <a:off x="819150" y="5949950"/>
            <a:ext cx="19208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66"/>
                </a:solidFill>
                <a:ea typeface="MS PGothic" pitchFamily="34" charset="-128"/>
              </a:rPr>
              <a:t>315</a:t>
            </a:r>
          </a:p>
        </p:txBody>
      </p:sp>
      <p:sp>
        <p:nvSpPr>
          <p:cNvPr id="29831" name="Rectangle 135"/>
          <p:cNvSpPr>
            <a:spLocks noChangeArrowheads="1"/>
          </p:cNvSpPr>
          <p:nvPr/>
        </p:nvSpPr>
        <p:spPr bwMode="auto">
          <a:xfrm>
            <a:off x="1155700" y="5949950"/>
            <a:ext cx="188913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66"/>
                </a:solidFill>
                <a:ea typeface="MS PGothic" pitchFamily="34" charset="-128"/>
              </a:rPr>
              <a:t>296</a:t>
            </a:r>
          </a:p>
        </p:txBody>
      </p:sp>
      <p:sp>
        <p:nvSpPr>
          <p:cNvPr id="29832" name="Rectangle 136"/>
          <p:cNvSpPr>
            <a:spLocks noChangeArrowheads="1"/>
          </p:cNvSpPr>
          <p:nvPr/>
        </p:nvSpPr>
        <p:spPr bwMode="auto">
          <a:xfrm>
            <a:off x="1492250" y="5949950"/>
            <a:ext cx="188913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66"/>
                </a:solidFill>
                <a:ea typeface="MS PGothic" pitchFamily="34" charset="-128"/>
              </a:rPr>
              <a:t>283</a:t>
            </a:r>
          </a:p>
        </p:txBody>
      </p:sp>
      <p:sp>
        <p:nvSpPr>
          <p:cNvPr id="29833" name="Rectangle 137"/>
          <p:cNvSpPr>
            <a:spLocks noChangeArrowheads="1"/>
          </p:cNvSpPr>
          <p:nvPr/>
        </p:nvSpPr>
        <p:spPr bwMode="auto">
          <a:xfrm>
            <a:off x="1825625" y="5949950"/>
            <a:ext cx="19208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66"/>
                </a:solidFill>
                <a:ea typeface="MS PGothic" pitchFamily="34" charset="-128"/>
              </a:rPr>
              <a:t>264</a:t>
            </a:r>
          </a:p>
        </p:txBody>
      </p:sp>
      <p:sp>
        <p:nvSpPr>
          <p:cNvPr id="29834" name="Rectangle 138"/>
          <p:cNvSpPr>
            <a:spLocks noChangeArrowheads="1"/>
          </p:cNvSpPr>
          <p:nvPr/>
        </p:nvSpPr>
        <p:spPr bwMode="auto">
          <a:xfrm>
            <a:off x="2162175" y="5949950"/>
            <a:ext cx="1905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66"/>
                </a:solidFill>
                <a:ea typeface="MS PGothic" pitchFamily="34" charset="-128"/>
              </a:rPr>
              <a:t>248</a:t>
            </a:r>
          </a:p>
        </p:txBody>
      </p:sp>
      <p:sp>
        <p:nvSpPr>
          <p:cNvPr id="29835" name="Rectangle 139"/>
          <p:cNvSpPr>
            <a:spLocks noChangeArrowheads="1"/>
          </p:cNvSpPr>
          <p:nvPr/>
        </p:nvSpPr>
        <p:spPr bwMode="auto">
          <a:xfrm>
            <a:off x="2497138" y="5949950"/>
            <a:ext cx="1905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66"/>
                </a:solidFill>
                <a:ea typeface="MS PGothic" pitchFamily="34" charset="-128"/>
              </a:rPr>
              <a:t>240</a:t>
            </a:r>
          </a:p>
        </p:txBody>
      </p:sp>
      <p:sp>
        <p:nvSpPr>
          <p:cNvPr id="29836" name="Rectangle 140"/>
          <p:cNvSpPr>
            <a:spLocks noChangeArrowheads="1"/>
          </p:cNvSpPr>
          <p:nvPr/>
        </p:nvSpPr>
        <p:spPr bwMode="auto">
          <a:xfrm>
            <a:off x="2830513" y="5949950"/>
            <a:ext cx="188912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66"/>
                </a:solidFill>
                <a:ea typeface="MS PGothic" pitchFamily="34" charset="-128"/>
              </a:rPr>
              <a:t>229</a:t>
            </a:r>
          </a:p>
        </p:txBody>
      </p:sp>
      <p:sp>
        <p:nvSpPr>
          <p:cNvPr id="29837" name="Rectangle 141"/>
          <p:cNvSpPr>
            <a:spLocks noChangeArrowheads="1"/>
          </p:cNvSpPr>
          <p:nvPr/>
        </p:nvSpPr>
        <p:spPr bwMode="auto">
          <a:xfrm>
            <a:off x="3162300" y="5949950"/>
            <a:ext cx="19208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66"/>
                </a:solidFill>
                <a:ea typeface="MS PGothic" pitchFamily="34" charset="-128"/>
              </a:rPr>
              <a:t>216</a:t>
            </a:r>
          </a:p>
        </p:txBody>
      </p:sp>
      <p:sp>
        <p:nvSpPr>
          <p:cNvPr id="29838" name="Rectangle 142"/>
          <p:cNvSpPr>
            <a:spLocks noChangeArrowheads="1"/>
          </p:cNvSpPr>
          <p:nvPr/>
        </p:nvSpPr>
        <p:spPr bwMode="auto">
          <a:xfrm>
            <a:off x="3498850" y="5949950"/>
            <a:ext cx="188913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66"/>
                </a:solidFill>
                <a:ea typeface="MS PGothic" pitchFamily="34" charset="-128"/>
              </a:rPr>
              <a:t>208</a:t>
            </a:r>
          </a:p>
        </p:txBody>
      </p:sp>
      <p:sp>
        <p:nvSpPr>
          <p:cNvPr id="29839" name="Rectangle 143"/>
          <p:cNvSpPr>
            <a:spLocks noChangeArrowheads="1"/>
          </p:cNvSpPr>
          <p:nvPr/>
        </p:nvSpPr>
        <p:spPr bwMode="auto">
          <a:xfrm>
            <a:off x="3832225" y="5949950"/>
            <a:ext cx="19208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66"/>
                </a:solidFill>
                <a:ea typeface="MS PGothic" pitchFamily="34" charset="-128"/>
              </a:rPr>
              <a:t>200</a:t>
            </a:r>
          </a:p>
        </p:txBody>
      </p:sp>
      <p:sp>
        <p:nvSpPr>
          <p:cNvPr id="29840" name="Rectangle 144"/>
          <p:cNvSpPr>
            <a:spLocks noChangeArrowheads="1"/>
          </p:cNvSpPr>
          <p:nvPr/>
        </p:nvSpPr>
        <p:spPr bwMode="auto">
          <a:xfrm>
            <a:off x="819150" y="6094413"/>
            <a:ext cx="1920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66"/>
                </a:solidFill>
                <a:ea typeface="MS PGothic" pitchFamily="34" charset="-128"/>
              </a:rPr>
              <a:t>627</a:t>
            </a:r>
          </a:p>
        </p:txBody>
      </p:sp>
      <p:sp>
        <p:nvSpPr>
          <p:cNvPr id="29841" name="Rectangle 145"/>
          <p:cNvSpPr>
            <a:spLocks noChangeArrowheads="1"/>
          </p:cNvSpPr>
          <p:nvPr/>
        </p:nvSpPr>
        <p:spPr bwMode="auto">
          <a:xfrm>
            <a:off x="1155700" y="6094413"/>
            <a:ext cx="1889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66"/>
                </a:solidFill>
                <a:ea typeface="MS PGothic" pitchFamily="34" charset="-128"/>
              </a:rPr>
              <a:t>601</a:t>
            </a:r>
          </a:p>
        </p:txBody>
      </p:sp>
      <p:sp>
        <p:nvSpPr>
          <p:cNvPr id="29842" name="Rectangle 146"/>
          <p:cNvSpPr>
            <a:spLocks noChangeArrowheads="1"/>
          </p:cNvSpPr>
          <p:nvPr/>
        </p:nvSpPr>
        <p:spPr bwMode="auto">
          <a:xfrm>
            <a:off x="1492250" y="6094413"/>
            <a:ext cx="1889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66"/>
                </a:solidFill>
                <a:ea typeface="MS PGothic" pitchFamily="34" charset="-128"/>
              </a:rPr>
              <a:t>582</a:t>
            </a:r>
          </a:p>
        </p:txBody>
      </p:sp>
      <p:sp>
        <p:nvSpPr>
          <p:cNvPr id="29843" name="Rectangle 147"/>
          <p:cNvSpPr>
            <a:spLocks noChangeArrowheads="1"/>
          </p:cNvSpPr>
          <p:nvPr/>
        </p:nvSpPr>
        <p:spPr bwMode="auto">
          <a:xfrm>
            <a:off x="1825625" y="6094413"/>
            <a:ext cx="1920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66"/>
                </a:solidFill>
                <a:ea typeface="MS PGothic" pitchFamily="34" charset="-128"/>
              </a:rPr>
              <a:t>567</a:t>
            </a:r>
          </a:p>
        </p:txBody>
      </p:sp>
      <p:sp>
        <p:nvSpPr>
          <p:cNvPr id="29844" name="Rectangle 148"/>
          <p:cNvSpPr>
            <a:spLocks noChangeArrowheads="1"/>
          </p:cNvSpPr>
          <p:nvPr/>
        </p:nvSpPr>
        <p:spPr bwMode="auto">
          <a:xfrm>
            <a:off x="2162175" y="6094413"/>
            <a:ext cx="190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66"/>
                </a:solidFill>
                <a:ea typeface="MS PGothic" pitchFamily="34" charset="-128"/>
              </a:rPr>
              <a:t>546</a:t>
            </a:r>
          </a:p>
        </p:txBody>
      </p:sp>
      <p:sp>
        <p:nvSpPr>
          <p:cNvPr id="29845" name="Rectangle 149"/>
          <p:cNvSpPr>
            <a:spLocks noChangeArrowheads="1"/>
          </p:cNvSpPr>
          <p:nvPr/>
        </p:nvSpPr>
        <p:spPr bwMode="auto">
          <a:xfrm>
            <a:off x="2497138" y="6094413"/>
            <a:ext cx="190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66"/>
                </a:solidFill>
                <a:ea typeface="MS PGothic" pitchFamily="34" charset="-128"/>
              </a:rPr>
              <a:t>525</a:t>
            </a:r>
          </a:p>
        </p:txBody>
      </p:sp>
      <p:sp>
        <p:nvSpPr>
          <p:cNvPr id="29846" name="Rectangle 150"/>
          <p:cNvSpPr>
            <a:spLocks noChangeArrowheads="1"/>
          </p:cNvSpPr>
          <p:nvPr/>
        </p:nvSpPr>
        <p:spPr bwMode="auto">
          <a:xfrm>
            <a:off x="2830513" y="6094413"/>
            <a:ext cx="1889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66"/>
                </a:solidFill>
                <a:ea typeface="MS PGothic" pitchFamily="34" charset="-128"/>
              </a:rPr>
              <a:t>517</a:t>
            </a:r>
          </a:p>
        </p:txBody>
      </p:sp>
      <p:sp>
        <p:nvSpPr>
          <p:cNvPr id="29847" name="Rectangle 151"/>
          <p:cNvSpPr>
            <a:spLocks noChangeArrowheads="1"/>
          </p:cNvSpPr>
          <p:nvPr/>
        </p:nvSpPr>
        <p:spPr bwMode="auto">
          <a:xfrm>
            <a:off x="3162300" y="6094413"/>
            <a:ext cx="1920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66"/>
                </a:solidFill>
                <a:ea typeface="MS PGothic" pitchFamily="34" charset="-128"/>
              </a:rPr>
              <a:t>503</a:t>
            </a:r>
          </a:p>
        </p:txBody>
      </p:sp>
      <p:sp>
        <p:nvSpPr>
          <p:cNvPr id="29848" name="Rectangle 152"/>
          <p:cNvSpPr>
            <a:spLocks noChangeArrowheads="1"/>
          </p:cNvSpPr>
          <p:nvPr/>
        </p:nvSpPr>
        <p:spPr bwMode="auto">
          <a:xfrm>
            <a:off x="3498850" y="6094413"/>
            <a:ext cx="1889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66"/>
                </a:solidFill>
                <a:ea typeface="MS PGothic" pitchFamily="34" charset="-128"/>
              </a:rPr>
              <a:t>490</a:t>
            </a:r>
          </a:p>
        </p:txBody>
      </p:sp>
      <p:sp>
        <p:nvSpPr>
          <p:cNvPr id="29849" name="Rectangle 153"/>
          <p:cNvSpPr>
            <a:spLocks noChangeArrowheads="1"/>
          </p:cNvSpPr>
          <p:nvPr/>
        </p:nvSpPr>
        <p:spPr bwMode="auto">
          <a:xfrm>
            <a:off x="3832225" y="6094413"/>
            <a:ext cx="1920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66"/>
                </a:solidFill>
                <a:ea typeface="MS PGothic" pitchFamily="34" charset="-128"/>
              </a:rPr>
              <a:t>478</a:t>
            </a:r>
          </a:p>
        </p:txBody>
      </p:sp>
      <p:sp>
        <p:nvSpPr>
          <p:cNvPr id="29850" name="Rectangle 154"/>
          <p:cNvSpPr>
            <a:spLocks noChangeArrowheads="1"/>
          </p:cNvSpPr>
          <p:nvPr/>
        </p:nvSpPr>
        <p:spPr bwMode="auto">
          <a:xfrm>
            <a:off x="4164013" y="5954713"/>
            <a:ext cx="1889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66"/>
                </a:solidFill>
                <a:ea typeface="MS PGothic" pitchFamily="34" charset="-128"/>
              </a:rPr>
              <a:t>199</a:t>
            </a:r>
          </a:p>
        </p:txBody>
      </p:sp>
      <p:sp>
        <p:nvSpPr>
          <p:cNvPr id="29851" name="Rectangle 155"/>
          <p:cNvSpPr>
            <a:spLocks noChangeArrowheads="1"/>
          </p:cNvSpPr>
          <p:nvPr/>
        </p:nvSpPr>
        <p:spPr bwMode="auto">
          <a:xfrm>
            <a:off x="4160838" y="6099175"/>
            <a:ext cx="1920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66"/>
                </a:solidFill>
                <a:ea typeface="MS PGothic" pitchFamily="34" charset="-128"/>
              </a:rPr>
              <a:t>473</a:t>
            </a:r>
          </a:p>
        </p:txBody>
      </p:sp>
      <p:sp>
        <p:nvSpPr>
          <p:cNvPr id="29852" name="Text Box 156"/>
          <p:cNvSpPr txBox="1">
            <a:spLocks noChangeArrowheads="1"/>
          </p:cNvSpPr>
          <p:nvPr/>
        </p:nvSpPr>
        <p:spPr bwMode="auto">
          <a:xfrm rot="16200000">
            <a:off x="-1360487" y="3670300"/>
            <a:ext cx="3355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sz="1200" b="1" dirty="0" smtClean="0">
                <a:solidFill>
                  <a:srgbClr val="000066"/>
                </a:solidFill>
              </a:rPr>
              <a:t>Ποσοστό με επιβεβαιωμένη επιδείνωση</a:t>
            </a:r>
            <a:endParaRPr lang="en-US" sz="1000" b="1" dirty="0" smtClean="0">
              <a:solidFill>
                <a:srgbClr val="000066"/>
              </a:solidFill>
            </a:endParaRPr>
          </a:p>
        </p:txBody>
      </p:sp>
      <p:sp>
        <p:nvSpPr>
          <p:cNvPr id="29853" name="Freeform 157"/>
          <p:cNvSpPr>
            <a:spLocks/>
          </p:cNvSpPr>
          <p:nvPr/>
        </p:nvSpPr>
        <p:spPr bwMode="auto">
          <a:xfrm>
            <a:off x="820738" y="3248025"/>
            <a:ext cx="3349625" cy="1771650"/>
          </a:xfrm>
          <a:custGeom>
            <a:avLst/>
            <a:gdLst/>
            <a:ahLst/>
            <a:cxnLst>
              <a:cxn ang="0">
                <a:pos x="125" y="1133"/>
              </a:cxn>
              <a:cxn ang="0">
                <a:pos x="134" y="1122"/>
              </a:cxn>
              <a:cxn ang="0">
                <a:pos x="141" y="1095"/>
              </a:cxn>
              <a:cxn ang="0">
                <a:pos x="227" y="1083"/>
              </a:cxn>
              <a:cxn ang="0">
                <a:pos x="251" y="1056"/>
              </a:cxn>
              <a:cxn ang="0">
                <a:pos x="275" y="1001"/>
              </a:cxn>
              <a:cxn ang="0">
                <a:pos x="308" y="977"/>
              </a:cxn>
              <a:cxn ang="0">
                <a:pos x="372" y="953"/>
              </a:cxn>
              <a:cxn ang="0">
                <a:pos x="413" y="938"/>
              </a:cxn>
              <a:cxn ang="0">
                <a:pos x="534" y="926"/>
              </a:cxn>
              <a:cxn ang="0">
                <a:pos x="537" y="912"/>
              </a:cxn>
              <a:cxn ang="0">
                <a:pos x="551" y="888"/>
              </a:cxn>
              <a:cxn ang="0">
                <a:pos x="639" y="873"/>
              </a:cxn>
              <a:cxn ang="0">
                <a:pos x="669" y="861"/>
              </a:cxn>
              <a:cxn ang="0">
                <a:pos x="714" y="848"/>
              </a:cxn>
              <a:cxn ang="0">
                <a:pos x="768" y="834"/>
              </a:cxn>
              <a:cxn ang="0">
                <a:pos x="809" y="821"/>
              </a:cxn>
              <a:cxn ang="0">
                <a:pos x="822" y="801"/>
              </a:cxn>
              <a:cxn ang="0">
                <a:pos x="828" y="716"/>
              </a:cxn>
              <a:cxn ang="0">
                <a:pos x="846" y="699"/>
              </a:cxn>
              <a:cxn ang="0">
                <a:pos x="864" y="686"/>
              </a:cxn>
              <a:cxn ang="0">
                <a:pos x="887" y="677"/>
              </a:cxn>
              <a:cxn ang="0">
                <a:pos x="938" y="662"/>
              </a:cxn>
              <a:cxn ang="0">
                <a:pos x="1031" y="650"/>
              </a:cxn>
              <a:cxn ang="0">
                <a:pos x="1055" y="635"/>
              </a:cxn>
              <a:cxn ang="0">
                <a:pos x="1101" y="570"/>
              </a:cxn>
              <a:cxn ang="0">
                <a:pos x="1115" y="539"/>
              </a:cxn>
              <a:cxn ang="0">
                <a:pos x="1199" y="527"/>
              </a:cxn>
              <a:cxn ang="0">
                <a:pos x="1344" y="510"/>
              </a:cxn>
              <a:cxn ang="0">
                <a:pos x="1358" y="500"/>
              </a:cxn>
              <a:cxn ang="0">
                <a:pos x="1377" y="468"/>
              </a:cxn>
              <a:cxn ang="0">
                <a:pos x="1392" y="455"/>
              </a:cxn>
              <a:cxn ang="0">
                <a:pos x="1566" y="431"/>
              </a:cxn>
              <a:cxn ang="0">
                <a:pos x="1583" y="414"/>
              </a:cxn>
              <a:cxn ang="0">
                <a:pos x="1610" y="401"/>
              </a:cxn>
              <a:cxn ang="0">
                <a:pos x="1656" y="351"/>
              </a:cxn>
              <a:cxn ang="0">
                <a:pos x="1667" y="305"/>
              </a:cxn>
              <a:cxn ang="0">
                <a:pos x="1908" y="282"/>
              </a:cxn>
              <a:cxn ang="0">
                <a:pos x="1926" y="249"/>
              </a:cxn>
              <a:cxn ang="0">
                <a:pos x="1932" y="197"/>
              </a:cxn>
              <a:cxn ang="0">
                <a:pos x="1977" y="182"/>
              </a:cxn>
              <a:cxn ang="0">
                <a:pos x="2115" y="170"/>
              </a:cxn>
              <a:cxn ang="0">
                <a:pos x="2162" y="155"/>
              </a:cxn>
              <a:cxn ang="0">
                <a:pos x="2208" y="126"/>
              </a:cxn>
              <a:cxn ang="0">
                <a:pos x="2217" y="86"/>
              </a:cxn>
              <a:cxn ang="0">
                <a:pos x="2228" y="71"/>
              </a:cxn>
              <a:cxn ang="0">
                <a:pos x="2393" y="56"/>
              </a:cxn>
              <a:cxn ang="0">
                <a:pos x="2444" y="44"/>
              </a:cxn>
              <a:cxn ang="0">
                <a:pos x="2484" y="29"/>
              </a:cxn>
              <a:cxn ang="0">
                <a:pos x="2499" y="17"/>
              </a:cxn>
              <a:cxn ang="0">
                <a:pos x="2765" y="0"/>
              </a:cxn>
            </a:cxnLst>
            <a:rect l="0" t="0" r="r" b="b"/>
            <a:pathLst>
              <a:path w="2765" h="1134">
                <a:moveTo>
                  <a:pt x="0" y="1134"/>
                </a:moveTo>
                <a:lnTo>
                  <a:pt x="125" y="1133"/>
                </a:lnTo>
                <a:lnTo>
                  <a:pt x="128" y="1122"/>
                </a:lnTo>
                <a:lnTo>
                  <a:pt x="134" y="1122"/>
                </a:lnTo>
                <a:lnTo>
                  <a:pt x="135" y="1107"/>
                </a:lnTo>
                <a:lnTo>
                  <a:pt x="141" y="1095"/>
                </a:lnTo>
                <a:lnTo>
                  <a:pt x="225" y="1094"/>
                </a:lnTo>
                <a:lnTo>
                  <a:pt x="227" y="1083"/>
                </a:lnTo>
                <a:lnTo>
                  <a:pt x="249" y="1082"/>
                </a:lnTo>
                <a:lnTo>
                  <a:pt x="251" y="1056"/>
                </a:lnTo>
                <a:lnTo>
                  <a:pt x="273" y="1053"/>
                </a:lnTo>
                <a:lnTo>
                  <a:pt x="275" y="1001"/>
                </a:lnTo>
                <a:lnTo>
                  <a:pt x="299" y="1001"/>
                </a:lnTo>
                <a:lnTo>
                  <a:pt x="308" y="977"/>
                </a:lnTo>
                <a:lnTo>
                  <a:pt x="368" y="977"/>
                </a:lnTo>
                <a:lnTo>
                  <a:pt x="372" y="953"/>
                </a:lnTo>
                <a:lnTo>
                  <a:pt x="408" y="954"/>
                </a:lnTo>
                <a:lnTo>
                  <a:pt x="413" y="938"/>
                </a:lnTo>
                <a:lnTo>
                  <a:pt x="534" y="936"/>
                </a:lnTo>
                <a:lnTo>
                  <a:pt x="534" y="926"/>
                </a:lnTo>
                <a:lnTo>
                  <a:pt x="542" y="923"/>
                </a:lnTo>
                <a:lnTo>
                  <a:pt x="537" y="912"/>
                </a:lnTo>
                <a:lnTo>
                  <a:pt x="552" y="912"/>
                </a:lnTo>
                <a:lnTo>
                  <a:pt x="551" y="888"/>
                </a:lnTo>
                <a:lnTo>
                  <a:pt x="638" y="888"/>
                </a:lnTo>
                <a:lnTo>
                  <a:pt x="639" y="873"/>
                </a:lnTo>
                <a:lnTo>
                  <a:pt x="668" y="875"/>
                </a:lnTo>
                <a:lnTo>
                  <a:pt x="669" y="861"/>
                </a:lnTo>
                <a:lnTo>
                  <a:pt x="711" y="860"/>
                </a:lnTo>
                <a:lnTo>
                  <a:pt x="714" y="848"/>
                </a:lnTo>
                <a:lnTo>
                  <a:pt x="765" y="848"/>
                </a:lnTo>
                <a:lnTo>
                  <a:pt x="768" y="834"/>
                </a:lnTo>
                <a:lnTo>
                  <a:pt x="807" y="834"/>
                </a:lnTo>
                <a:lnTo>
                  <a:pt x="809" y="821"/>
                </a:lnTo>
                <a:lnTo>
                  <a:pt x="822" y="819"/>
                </a:lnTo>
                <a:lnTo>
                  <a:pt x="822" y="801"/>
                </a:lnTo>
                <a:lnTo>
                  <a:pt x="827" y="780"/>
                </a:lnTo>
                <a:lnTo>
                  <a:pt x="828" y="716"/>
                </a:lnTo>
                <a:lnTo>
                  <a:pt x="842" y="713"/>
                </a:lnTo>
                <a:lnTo>
                  <a:pt x="846" y="699"/>
                </a:lnTo>
                <a:lnTo>
                  <a:pt x="861" y="701"/>
                </a:lnTo>
                <a:lnTo>
                  <a:pt x="864" y="686"/>
                </a:lnTo>
                <a:lnTo>
                  <a:pt x="884" y="687"/>
                </a:lnTo>
                <a:lnTo>
                  <a:pt x="887" y="677"/>
                </a:lnTo>
                <a:lnTo>
                  <a:pt x="933" y="674"/>
                </a:lnTo>
                <a:lnTo>
                  <a:pt x="938" y="662"/>
                </a:lnTo>
                <a:lnTo>
                  <a:pt x="1028" y="662"/>
                </a:lnTo>
                <a:lnTo>
                  <a:pt x="1031" y="650"/>
                </a:lnTo>
                <a:lnTo>
                  <a:pt x="1050" y="648"/>
                </a:lnTo>
                <a:lnTo>
                  <a:pt x="1055" y="635"/>
                </a:lnTo>
                <a:lnTo>
                  <a:pt x="1104" y="632"/>
                </a:lnTo>
                <a:lnTo>
                  <a:pt x="1101" y="570"/>
                </a:lnTo>
                <a:lnTo>
                  <a:pt x="1109" y="560"/>
                </a:lnTo>
                <a:lnTo>
                  <a:pt x="1115" y="539"/>
                </a:lnTo>
                <a:lnTo>
                  <a:pt x="1200" y="539"/>
                </a:lnTo>
                <a:lnTo>
                  <a:pt x="1199" y="527"/>
                </a:lnTo>
                <a:lnTo>
                  <a:pt x="1343" y="524"/>
                </a:lnTo>
                <a:lnTo>
                  <a:pt x="1344" y="510"/>
                </a:lnTo>
                <a:lnTo>
                  <a:pt x="1359" y="510"/>
                </a:lnTo>
                <a:lnTo>
                  <a:pt x="1358" y="500"/>
                </a:lnTo>
                <a:lnTo>
                  <a:pt x="1380" y="498"/>
                </a:lnTo>
                <a:lnTo>
                  <a:pt x="1377" y="468"/>
                </a:lnTo>
                <a:lnTo>
                  <a:pt x="1389" y="471"/>
                </a:lnTo>
                <a:lnTo>
                  <a:pt x="1392" y="455"/>
                </a:lnTo>
                <a:lnTo>
                  <a:pt x="1560" y="456"/>
                </a:lnTo>
                <a:lnTo>
                  <a:pt x="1566" y="431"/>
                </a:lnTo>
                <a:lnTo>
                  <a:pt x="1581" y="428"/>
                </a:lnTo>
                <a:lnTo>
                  <a:pt x="1583" y="414"/>
                </a:lnTo>
                <a:lnTo>
                  <a:pt x="1610" y="416"/>
                </a:lnTo>
                <a:lnTo>
                  <a:pt x="1610" y="401"/>
                </a:lnTo>
                <a:lnTo>
                  <a:pt x="1653" y="402"/>
                </a:lnTo>
                <a:lnTo>
                  <a:pt x="1656" y="351"/>
                </a:lnTo>
                <a:lnTo>
                  <a:pt x="1667" y="350"/>
                </a:lnTo>
                <a:lnTo>
                  <a:pt x="1667" y="305"/>
                </a:lnTo>
                <a:lnTo>
                  <a:pt x="1676" y="281"/>
                </a:lnTo>
                <a:lnTo>
                  <a:pt x="1908" y="282"/>
                </a:lnTo>
                <a:lnTo>
                  <a:pt x="1914" y="254"/>
                </a:lnTo>
                <a:lnTo>
                  <a:pt x="1926" y="249"/>
                </a:lnTo>
                <a:lnTo>
                  <a:pt x="1932" y="218"/>
                </a:lnTo>
                <a:lnTo>
                  <a:pt x="1932" y="197"/>
                </a:lnTo>
                <a:lnTo>
                  <a:pt x="1941" y="182"/>
                </a:lnTo>
                <a:lnTo>
                  <a:pt x="1977" y="182"/>
                </a:lnTo>
                <a:lnTo>
                  <a:pt x="1982" y="167"/>
                </a:lnTo>
                <a:lnTo>
                  <a:pt x="2115" y="170"/>
                </a:lnTo>
                <a:lnTo>
                  <a:pt x="2114" y="156"/>
                </a:lnTo>
                <a:lnTo>
                  <a:pt x="2162" y="155"/>
                </a:lnTo>
                <a:lnTo>
                  <a:pt x="2165" y="128"/>
                </a:lnTo>
                <a:lnTo>
                  <a:pt x="2208" y="126"/>
                </a:lnTo>
                <a:lnTo>
                  <a:pt x="2208" y="86"/>
                </a:lnTo>
                <a:lnTo>
                  <a:pt x="2217" y="86"/>
                </a:lnTo>
                <a:lnTo>
                  <a:pt x="2217" y="72"/>
                </a:lnTo>
                <a:lnTo>
                  <a:pt x="2228" y="71"/>
                </a:lnTo>
                <a:lnTo>
                  <a:pt x="2228" y="56"/>
                </a:lnTo>
                <a:lnTo>
                  <a:pt x="2393" y="56"/>
                </a:lnTo>
                <a:lnTo>
                  <a:pt x="2394" y="45"/>
                </a:lnTo>
                <a:lnTo>
                  <a:pt x="2444" y="44"/>
                </a:lnTo>
                <a:lnTo>
                  <a:pt x="2447" y="32"/>
                </a:lnTo>
                <a:lnTo>
                  <a:pt x="2484" y="29"/>
                </a:lnTo>
                <a:lnTo>
                  <a:pt x="2486" y="17"/>
                </a:lnTo>
                <a:lnTo>
                  <a:pt x="2499" y="17"/>
                </a:lnTo>
                <a:lnTo>
                  <a:pt x="2502" y="0"/>
                </a:lnTo>
                <a:lnTo>
                  <a:pt x="2765" y="0"/>
                </a:lnTo>
              </a:path>
            </a:pathLst>
          </a:custGeom>
          <a:noFill/>
          <a:ln w="22225" cap="flat" cmpd="sng">
            <a:solidFill>
              <a:srgbClr val="D3E7D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854" name="Freeform 158"/>
          <p:cNvSpPr>
            <a:spLocks/>
          </p:cNvSpPr>
          <p:nvPr/>
        </p:nvSpPr>
        <p:spPr bwMode="auto">
          <a:xfrm>
            <a:off x="841375" y="3938588"/>
            <a:ext cx="3306763" cy="1057275"/>
          </a:xfrm>
          <a:custGeom>
            <a:avLst/>
            <a:gdLst/>
            <a:ahLst/>
            <a:cxnLst>
              <a:cxn ang="0">
                <a:pos x="0" y="676"/>
              </a:cxn>
              <a:cxn ang="0">
                <a:pos x="199" y="676"/>
              </a:cxn>
              <a:cxn ang="0">
                <a:pos x="226" y="669"/>
              </a:cxn>
              <a:cxn ang="0">
                <a:pos x="252" y="666"/>
              </a:cxn>
              <a:cxn ang="0">
                <a:pos x="247" y="627"/>
              </a:cxn>
              <a:cxn ang="0">
                <a:pos x="259" y="604"/>
              </a:cxn>
              <a:cxn ang="0">
                <a:pos x="265" y="567"/>
              </a:cxn>
              <a:cxn ang="0">
                <a:pos x="531" y="555"/>
              </a:cxn>
              <a:cxn ang="0">
                <a:pos x="535" y="507"/>
              </a:cxn>
              <a:cxn ang="0">
                <a:pos x="610" y="499"/>
              </a:cxn>
              <a:cxn ang="0">
                <a:pos x="648" y="490"/>
              </a:cxn>
              <a:cxn ang="0">
                <a:pos x="690" y="490"/>
              </a:cxn>
              <a:cxn ang="0">
                <a:pos x="720" y="480"/>
              </a:cxn>
              <a:cxn ang="0">
                <a:pos x="756" y="472"/>
              </a:cxn>
              <a:cxn ang="0">
                <a:pos x="807" y="469"/>
              </a:cxn>
              <a:cxn ang="0">
                <a:pos x="811" y="435"/>
              </a:cxn>
              <a:cxn ang="0">
                <a:pos x="829" y="402"/>
              </a:cxn>
              <a:cxn ang="0">
                <a:pos x="864" y="402"/>
              </a:cxn>
              <a:cxn ang="0">
                <a:pos x="907" y="394"/>
              </a:cxn>
              <a:cxn ang="0">
                <a:pos x="964" y="391"/>
              </a:cxn>
              <a:cxn ang="0">
                <a:pos x="1075" y="387"/>
              </a:cxn>
              <a:cxn ang="0">
                <a:pos x="1090" y="337"/>
              </a:cxn>
              <a:cxn ang="0">
                <a:pos x="1117" y="324"/>
              </a:cxn>
              <a:cxn ang="0">
                <a:pos x="1335" y="318"/>
              </a:cxn>
              <a:cxn ang="0">
                <a:pos x="1362" y="307"/>
              </a:cxn>
              <a:cxn ang="0">
                <a:pos x="1365" y="255"/>
              </a:cxn>
              <a:cxn ang="0">
                <a:pos x="1387" y="241"/>
              </a:cxn>
              <a:cxn ang="0">
                <a:pos x="1629" y="241"/>
              </a:cxn>
              <a:cxn ang="0">
                <a:pos x="1636" y="220"/>
              </a:cxn>
              <a:cxn ang="0">
                <a:pos x="1650" y="190"/>
              </a:cxn>
              <a:cxn ang="0">
                <a:pos x="1674" y="193"/>
              </a:cxn>
              <a:cxn ang="0">
                <a:pos x="1915" y="177"/>
              </a:cxn>
              <a:cxn ang="0">
                <a:pos x="1915" y="141"/>
              </a:cxn>
              <a:cxn ang="0">
                <a:pos x="2181" y="141"/>
              </a:cxn>
              <a:cxn ang="0">
                <a:pos x="2191" y="114"/>
              </a:cxn>
              <a:cxn ang="0">
                <a:pos x="2190" y="93"/>
              </a:cxn>
              <a:cxn ang="0">
                <a:pos x="2220" y="82"/>
              </a:cxn>
              <a:cxn ang="0">
                <a:pos x="2242" y="66"/>
              </a:cxn>
              <a:cxn ang="0">
                <a:pos x="2464" y="64"/>
              </a:cxn>
              <a:cxn ang="0">
                <a:pos x="2478" y="31"/>
              </a:cxn>
              <a:cxn ang="0">
                <a:pos x="2493" y="3"/>
              </a:cxn>
              <a:cxn ang="0">
                <a:pos x="2521" y="0"/>
              </a:cxn>
              <a:cxn ang="0">
                <a:pos x="2730" y="3"/>
              </a:cxn>
            </a:cxnLst>
            <a:rect l="0" t="0" r="r" b="b"/>
            <a:pathLst>
              <a:path w="2730" h="676">
                <a:moveTo>
                  <a:pt x="0" y="676"/>
                </a:moveTo>
                <a:lnTo>
                  <a:pt x="199" y="676"/>
                </a:lnTo>
                <a:lnTo>
                  <a:pt x="226" y="669"/>
                </a:lnTo>
                <a:lnTo>
                  <a:pt x="252" y="666"/>
                </a:lnTo>
                <a:lnTo>
                  <a:pt x="247" y="627"/>
                </a:lnTo>
                <a:lnTo>
                  <a:pt x="259" y="604"/>
                </a:lnTo>
                <a:lnTo>
                  <a:pt x="265" y="567"/>
                </a:lnTo>
                <a:lnTo>
                  <a:pt x="531" y="555"/>
                </a:lnTo>
                <a:lnTo>
                  <a:pt x="535" y="507"/>
                </a:lnTo>
                <a:lnTo>
                  <a:pt x="610" y="499"/>
                </a:lnTo>
                <a:lnTo>
                  <a:pt x="648" y="490"/>
                </a:lnTo>
                <a:lnTo>
                  <a:pt x="690" y="490"/>
                </a:lnTo>
                <a:lnTo>
                  <a:pt x="720" y="480"/>
                </a:lnTo>
                <a:lnTo>
                  <a:pt x="756" y="472"/>
                </a:lnTo>
                <a:lnTo>
                  <a:pt x="807" y="469"/>
                </a:lnTo>
                <a:lnTo>
                  <a:pt x="811" y="435"/>
                </a:lnTo>
                <a:lnTo>
                  <a:pt x="829" y="402"/>
                </a:lnTo>
                <a:lnTo>
                  <a:pt x="864" y="402"/>
                </a:lnTo>
                <a:lnTo>
                  <a:pt x="907" y="394"/>
                </a:lnTo>
                <a:lnTo>
                  <a:pt x="964" y="391"/>
                </a:lnTo>
                <a:lnTo>
                  <a:pt x="1075" y="387"/>
                </a:lnTo>
                <a:lnTo>
                  <a:pt x="1090" y="337"/>
                </a:lnTo>
                <a:lnTo>
                  <a:pt x="1117" y="324"/>
                </a:lnTo>
                <a:lnTo>
                  <a:pt x="1335" y="318"/>
                </a:lnTo>
                <a:lnTo>
                  <a:pt x="1362" y="307"/>
                </a:lnTo>
                <a:lnTo>
                  <a:pt x="1365" y="255"/>
                </a:lnTo>
                <a:lnTo>
                  <a:pt x="1387" y="241"/>
                </a:lnTo>
                <a:lnTo>
                  <a:pt x="1629" y="241"/>
                </a:lnTo>
                <a:lnTo>
                  <a:pt x="1636" y="220"/>
                </a:lnTo>
                <a:lnTo>
                  <a:pt x="1650" y="190"/>
                </a:lnTo>
                <a:lnTo>
                  <a:pt x="1674" y="193"/>
                </a:lnTo>
                <a:lnTo>
                  <a:pt x="1915" y="177"/>
                </a:lnTo>
                <a:lnTo>
                  <a:pt x="1915" y="141"/>
                </a:lnTo>
                <a:lnTo>
                  <a:pt x="2181" y="141"/>
                </a:lnTo>
                <a:lnTo>
                  <a:pt x="2191" y="114"/>
                </a:lnTo>
                <a:lnTo>
                  <a:pt x="2190" y="93"/>
                </a:lnTo>
                <a:lnTo>
                  <a:pt x="2220" y="82"/>
                </a:lnTo>
                <a:lnTo>
                  <a:pt x="2242" y="66"/>
                </a:lnTo>
                <a:lnTo>
                  <a:pt x="2464" y="64"/>
                </a:lnTo>
                <a:lnTo>
                  <a:pt x="2478" y="31"/>
                </a:lnTo>
                <a:lnTo>
                  <a:pt x="2493" y="3"/>
                </a:lnTo>
                <a:lnTo>
                  <a:pt x="2521" y="0"/>
                </a:lnTo>
                <a:lnTo>
                  <a:pt x="2730" y="3"/>
                </a:lnTo>
              </a:path>
            </a:pathLst>
          </a:custGeom>
          <a:noFill/>
          <a:ln w="28575" cap="flat" cmpd="sng">
            <a:solidFill>
              <a:srgbClr val="329EC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855" name="Line 159"/>
          <p:cNvSpPr>
            <a:spLocks noChangeShapeType="1"/>
          </p:cNvSpPr>
          <p:nvPr/>
        </p:nvSpPr>
        <p:spPr bwMode="auto">
          <a:xfrm>
            <a:off x="2492375" y="51498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856" name="Line 160"/>
          <p:cNvSpPr>
            <a:spLocks noChangeShapeType="1"/>
          </p:cNvSpPr>
          <p:nvPr/>
        </p:nvSpPr>
        <p:spPr bwMode="auto">
          <a:xfrm>
            <a:off x="820738" y="51498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857" name="Line 161"/>
          <p:cNvSpPr>
            <a:spLocks noChangeShapeType="1"/>
          </p:cNvSpPr>
          <p:nvPr/>
        </p:nvSpPr>
        <p:spPr bwMode="auto">
          <a:xfrm>
            <a:off x="1152525" y="51498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858" name="Line 162"/>
          <p:cNvSpPr>
            <a:spLocks noChangeShapeType="1"/>
          </p:cNvSpPr>
          <p:nvPr/>
        </p:nvSpPr>
        <p:spPr bwMode="auto">
          <a:xfrm>
            <a:off x="1487488" y="51498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859" name="Line 163"/>
          <p:cNvSpPr>
            <a:spLocks noChangeShapeType="1"/>
          </p:cNvSpPr>
          <p:nvPr/>
        </p:nvSpPr>
        <p:spPr bwMode="auto">
          <a:xfrm>
            <a:off x="1822450" y="51498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860" name="Line 164"/>
          <p:cNvSpPr>
            <a:spLocks noChangeShapeType="1"/>
          </p:cNvSpPr>
          <p:nvPr/>
        </p:nvSpPr>
        <p:spPr bwMode="auto">
          <a:xfrm>
            <a:off x="2159000" y="51498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861" name="Line 165"/>
          <p:cNvSpPr>
            <a:spLocks noChangeShapeType="1"/>
          </p:cNvSpPr>
          <p:nvPr/>
        </p:nvSpPr>
        <p:spPr bwMode="auto">
          <a:xfrm>
            <a:off x="2827338" y="51498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862" name="Line 166"/>
          <p:cNvSpPr>
            <a:spLocks noChangeShapeType="1"/>
          </p:cNvSpPr>
          <p:nvPr/>
        </p:nvSpPr>
        <p:spPr bwMode="auto">
          <a:xfrm>
            <a:off x="3160713" y="51498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863" name="Line 167"/>
          <p:cNvSpPr>
            <a:spLocks noChangeShapeType="1"/>
          </p:cNvSpPr>
          <p:nvPr/>
        </p:nvSpPr>
        <p:spPr bwMode="auto">
          <a:xfrm>
            <a:off x="3497263" y="51498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864" name="Line 168"/>
          <p:cNvSpPr>
            <a:spLocks noChangeShapeType="1"/>
          </p:cNvSpPr>
          <p:nvPr/>
        </p:nvSpPr>
        <p:spPr bwMode="auto">
          <a:xfrm>
            <a:off x="3830638" y="51498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865" name="Line 169"/>
          <p:cNvSpPr>
            <a:spLocks noChangeShapeType="1"/>
          </p:cNvSpPr>
          <p:nvPr/>
        </p:nvSpPr>
        <p:spPr bwMode="auto">
          <a:xfrm>
            <a:off x="4165600" y="5149850"/>
            <a:ext cx="0" cy="635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866" name="Line 170"/>
          <p:cNvSpPr>
            <a:spLocks noChangeShapeType="1"/>
          </p:cNvSpPr>
          <p:nvPr/>
        </p:nvSpPr>
        <p:spPr bwMode="auto">
          <a:xfrm flipH="1">
            <a:off x="695325" y="3189288"/>
            <a:ext cx="63500" cy="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867" name="Rectangle 171"/>
          <p:cNvSpPr>
            <a:spLocks noChangeArrowheads="1"/>
          </p:cNvSpPr>
          <p:nvPr/>
        </p:nvSpPr>
        <p:spPr bwMode="auto">
          <a:xfrm>
            <a:off x="779463" y="527685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66"/>
                </a:solidFill>
                <a:ea typeface="MS PGothic" pitchFamily="34" charset="-128"/>
              </a:rPr>
              <a:t>0</a:t>
            </a:r>
            <a:endParaRPr lang="en-US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868" name="Rectangle 172"/>
          <p:cNvSpPr>
            <a:spLocks noChangeArrowheads="1"/>
          </p:cNvSpPr>
          <p:nvPr/>
        </p:nvSpPr>
        <p:spPr bwMode="auto">
          <a:xfrm>
            <a:off x="1042988" y="527685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66"/>
                </a:solidFill>
                <a:ea typeface="MS PGothic" pitchFamily="34" charset="-128"/>
              </a:rPr>
              <a:t>12</a:t>
            </a:r>
            <a:endParaRPr lang="en-US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869" name="Rectangle 173"/>
          <p:cNvSpPr>
            <a:spLocks noChangeArrowheads="1"/>
          </p:cNvSpPr>
          <p:nvPr/>
        </p:nvSpPr>
        <p:spPr bwMode="auto">
          <a:xfrm>
            <a:off x="1398588" y="5276850"/>
            <a:ext cx="1381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66"/>
                </a:solidFill>
                <a:ea typeface="MS PGothic" pitchFamily="34" charset="-128"/>
              </a:rPr>
              <a:t>24</a:t>
            </a:r>
            <a:endParaRPr lang="en-US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870" name="Rectangle 174"/>
          <p:cNvSpPr>
            <a:spLocks noChangeArrowheads="1"/>
          </p:cNvSpPr>
          <p:nvPr/>
        </p:nvSpPr>
        <p:spPr bwMode="auto">
          <a:xfrm>
            <a:off x="1720850" y="5276850"/>
            <a:ext cx="1412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66"/>
                </a:solidFill>
                <a:ea typeface="MS PGothic" pitchFamily="34" charset="-128"/>
              </a:rPr>
              <a:t>36</a:t>
            </a:r>
            <a:endParaRPr lang="en-US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871" name="Rectangle 175"/>
          <p:cNvSpPr>
            <a:spLocks noChangeArrowheads="1"/>
          </p:cNvSpPr>
          <p:nvPr/>
        </p:nvSpPr>
        <p:spPr bwMode="auto">
          <a:xfrm>
            <a:off x="2060575" y="527685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66"/>
                </a:solidFill>
                <a:ea typeface="MS PGothic" pitchFamily="34" charset="-128"/>
              </a:rPr>
              <a:t>48</a:t>
            </a:r>
            <a:endParaRPr lang="en-US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872" name="Rectangle 176"/>
          <p:cNvSpPr>
            <a:spLocks noChangeArrowheads="1"/>
          </p:cNvSpPr>
          <p:nvPr/>
        </p:nvSpPr>
        <p:spPr bwMode="auto">
          <a:xfrm>
            <a:off x="2411413" y="527685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66"/>
                </a:solidFill>
                <a:ea typeface="MS PGothic" pitchFamily="34" charset="-128"/>
              </a:rPr>
              <a:t>60</a:t>
            </a:r>
            <a:endParaRPr lang="en-US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873" name="Rectangle 177"/>
          <p:cNvSpPr>
            <a:spLocks noChangeArrowheads="1"/>
          </p:cNvSpPr>
          <p:nvPr/>
        </p:nvSpPr>
        <p:spPr bwMode="auto">
          <a:xfrm>
            <a:off x="2736850" y="5276850"/>
            <a:ext cx="1412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66"/>
                </a:solidFill>
                <a:ea typeface="MS PGothic" pitchFamily="34" charset="-128"/>
              </a:rPr>
              <a:t>72</a:t>
            </a:r>
            <a:endParaRPr lang="en-US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874" name="Rectangle 178"/>
          <p:cNvSpPr>
            <a:spLocks noChangeArrowheads="1"/>
          </p:cNvSpPr>
          <p:nvPr/>
        </p:nvSpPr>
        <p:spPr bwMode="auto">
          <a:xfrm>
            <a:off x="3074988" y="527685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66"/>
                </a:solidFill>
                <a:ea typeface="MS PGothic" pitchFamily="34" charset="-128"/>
              </a:rPr>
              <a:t>84</a:t>
            </a:r>
            <a:endParaRPr lang="en-US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875" name="Rectangle 179"/>
          <p:cNvSpPr>
            <a:spLocks noChangeArrowheads="1"/>
          </p:cNvSpPr>
          <p:nvPr/>
        </p:nvSpPr>
        <p:spPr bwMode="auto">
          <a:xfrm>
            <a:off x="3425825" y="527685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66"/>
                </a:solidFill>
                <a:ea typeface="MS PGothic" pitchFamily="34" charset="-128"/>
              </a:rPr>
              <a:t>96</a:t>
            </a:r>
            <a:endParaRPr lang="en-US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876" name="Rectangle 180"/>
          <p:cNvSpPr>
            <a:spLocks noChangeArrowheads="1"/>
          </p:cNvSpPr>
          <p:nvPr/>
        </p:nvSpPr>
        <p:spPr bwMode="auto">
          <a:xfrm>
            <a:off x="3702050" y="527685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66"/>
                </a:solidFill>
                <a:ea typeface="MS PGothic" pitchFamily="34" charset="-128"/>
              </a:rPr>
              <a:t>108</a:t>
            </a:r>
            <a:endParaRPr lang="en-US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877" name="Rectangle 181"/>
          <p:cNvSpPr>
            <a:spLocks noChangeArrowheads="1"/>
          </p:cNvSpPr>
          <p:nvPr/>
        </p:nvSpPr>
        <p:spPr bwMode="auto">
          <a:xfrm>
            <a:off x="4056063" y="527685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66"/>
                </a:solidFill>
                <a:ea typeface="MS PGothic" pitchFamily="34" charset="-128"/>
              </a:rPr>
              <a:t>120</a:t>
            </a:r>
            <a:endParaRPr lang="en-US" sz="1000" baseline="300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878" name="Text Box 182"/>
          <p:cNvSpPr txBox="1">
            <a:spLocks noChangeArrowheads="1"/>
          </p:cNvSpPr>
          <p:nvPr/>
        </p:nvSpPr>
        <p:spPr bwMode="auto">
          <a:xfrm>
            <a:off x="1271588" y="2752725"/>
            <a:ext cx="1247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000" b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</a:endParaRPr>
          </a:p>
        </p:txBody>
      </p:sp>
      <p:sp>
        <p:nvSpPr>
          <p:cNvPr id="29879" name="Text Box 183"/>
          <p:cNvSpPr txBox="1">
            <a:spLocks noChangeArrowheads="1"/>
          </p:cNvSpPr>
          <p:nvPr/>
        </p:nvSpPr>
        <p:spPr bwMode="auto">
          <a:xfrm>
            <a:off x="792163" y="2478088"/>
            <a:ext cx="21971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000" b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</a:endParaRPr>
          </a:p>
        </p:txBody>
      </p:sp>
      <p:sp>
        <p:nvSpPr>
          <p:cNvPr id="29880" name="Rectangle 184"/>
          <p:cNvSpPr>
            <a:spLocks noChangeArrowheads="1"/>
          </p:cNvSpPr>
          <p:nvPr/>
        </p:nvSpPr>
        <p:spPr bwMode="auto">
          <a:xfrm>
            <a:off x="801688" y="2184400"/>
            <a:ext cx="20939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881" name="Rectangle 185"/>
          <p:cNvSpPr>
            <a:spLocks noChangeArrowheads="1"/>
          </p:cNvSpPr>
          <p:nvPr/>
        </p:nvSpPr>
        <p:spPr bwMode="auto">
          <a:xfrm>
            <a:off x="1176338" y="2133600"/>
            <a:ext cx="2057400" cy="685800"/>
          </a:xfrm>
          <a:prstGeom prst="rect">
            <a:avLst/>
          </a:prstGeom>
          <a:solidFill>
            <a:srgbClr val="329ECE">
              <a:alpha val="80000"/>
            </a:srgbClr>
          </a:solidFill>
          <a:ln w="12700">
            <a:solidFill>
              <a:srgbClr val="329EC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b="1" i="1" smtClean="0">
                <a:solidFill>
                  <a:srgbClr val="000066"/>
                </a:solidFill>
                <a:ea typeface="MS PGothic" pitchFamily="34" charset="-128"/>
              </a:rPr>
              <a:t>Hazard ratio=</a:t>
            </a:r>
            <a:r>
              <a:rPr lang="en-US" sz="1600" b="1" smtClean="0">
                <a:solidFill>
                  <a:srgbClr val="000066"/>
                </a:solidFill>
                <a:ea typeface="MS PGothic" pitchFamily="34" charset="-128"/>
              </a:rPr>
              <a:t>0.58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 b="1" i="1" smtClean="0">
                <a:solidFill>
                  <a:srgbClr val="000066"/>
                </a:solidFill>
                <a:ea typeface="MS PGothic" pitchFamily="34" charset="-128"/>
              </a:rPr>
              <a:t>P</a:t>
            </a:r>
            <a:r>
              <a:rPr lang="en-US" sz="1600" b="1" smtClean="0">
                <a:solidFill>
                  <a:srgbClr val="000066"/>
                </a:solidFill>
                <a:ea typeface="MS PGothic" pitchFamily="34" charset="-128"/>
              </a:rPr>
              <a:t>&lt;0.001</a:t>
            </a:r>
          </a:p>
        </p:txBody>
      </p:sp>
      <p:sp>
        <p:nvSpPr>
          <p:cNvPr id="29883" name="Text Box 187"/>
          <p:cNvSpPr txBox="1">
            <a:spLocks noChangeArrowheads="1"/>
          </p:cNvSpPr>
          <p:nvPr/>
        </p:nvSpPr>
        <p:spPr bwMode="auto">
          <a:xfrm>
            <a:off x="0" y="6613525"/>
            <a:ext cx="8054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FFFFFF"/>
                </a:solidFill>
              </a:rPr>
              <a:t>Polman CH, et al. </a:t>
            </a:r>
            <a:r>
              <a:rPr lang="en-US" sz="1000" i="1" smtClean="0">
                <a:solidFill>
                  <a:srgbClr val="FFFFFF"/>
                </a:solidFill>
              </a:rPr>
              <a:t>N Engl J Med</a:t>
            </a:r>
            <a:r>
              <a:rPr lang="en-US" sz="1000" smtClean="0">
                <a:solidFill>
                  <a:srgbClr val="FFFFFF"/>
                </a:solidFill>
              </a:rPr>
              <a:t>. 2006;354:899-910.</a:t>
            </a:r>
          </a:p>
        </p:txBody>
      </p:sp>
      <p:sp>
        <p:nvSpPr>
          <p:cNvPr id="29884" name="Text Box 188"/>
          <p:cNvSpPr txBox="1">
            <a:spLocks noChangeArrowheads="1"/>
          </p:cNvSpPr>
          <p:nvPr/>
        </p:nvSpPr>
        <p:spPr bwMode="auto">
          <a:xfrm>
            <a:off x="7885113" y="6596063"/>
            <a:ext cx="101441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FFFFFF"/>
                </a:solidFill>
              </a:rPr>
              <a:t>AFFIRM Study</a:t>
            </a:r>
          </a:p>
        </p:txBody>
      </p:sp>
      <p:grpSp>
        <p:nvGrpSpPr>
          <p:cNvPr id="2" name="Group 189"/>
          <p:cNvGrpSpPr>
            <a:grpSpLocks/>
          </p:cNvGrpSpPr>
          <p:nvPr/>
        </p:nvGrpSpPr>
        <p:grpSpPr bwMode="auto">
          <a:xfrm>
            <a:off x="4121150" y="3251200"/>
            <a:ext cx="514350" cy="682625"/>
            <a:chOff x="2596" y="2048"/>
            <a:chExt cx="324" cy="430"/>
          </a:xfrm>
        </p:grpSpPr>
        <p:sp>
          <p:nvSpPr>
            <p:cNvPr id="29886" name="AutoShape 190"/>
            <p:cNvSpPr>
              <a:spLocks noChangeArrowheads="1"/>
            </p:cNvSpPr>
            <p:nvPr/>
          </p:nvSpPr>
          <p:spPr bwMode="auto">
            <a:xfrm>
              <a:off x="2626" y="2048"/>
              <a:ext cx="259" cy="430"/>
            </a:xfrm>
            <a:prstGeom prst="downArrow">
              <a:avLst>
                <a:gd name="adj1" fmla="val 82315"/>
                <a:gd name="adj2" fmla="val 40476"/>
              </a:avLst>
            </a:prstGeom>
            <a:solidFill>
              <a:srgbClr val="329ECE">
                <a:alpha val="80000"/>
              </a:srgbClr>
            </a:solidFill>
            <a:ln w="12700" algn="ctr">
              <a:solidFill>
                <a:srgbClr val="329ECE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000000"/>
                </a:solidFill>
              </a:endParaRPr>
            </a:p>
          </p:txBody>
        </p:sp>
        <p:sp>
          <p:nvSpPr>
            <p:cNvPr id="29887" name="Text Box 191"/>
            <p:cNvSpPr txBox="1">
              <a:spLocks noChangeArrowheads="1"/>
            </p:cNvSpPr>
            <p:nvPr/>
          </p:nvSpPr>
          <p:spPr bwMode="auto">
            <a:xfrm>
              <a:off x="2596" y="2135"/>
              <a:ext cx="32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42%</a:t>
              </a:r>
            </a:p>
          </p:txBody>
        </p:sp>
      </p:grpSp>
      <p:grpSp>
        <p:nvGrpSpPr>
          <p:cNvPr id="3" name="Group 192"/>
          <p:cNvGrpSpPr>
            <a:grpSpLocks/>
          </p:cNvGrpSpPr>
          <p:nvPr/>
        </p:nvGrpSpPr>
        <p:grpSpPr bwMode="auto">
          <a:xfrm>
            <a:off x="8677275" y="3549650"/>
            <a:ext cx="514350" cy="768350"/>
            <a:chOff x="5466" y="2236"/>
            <a:chExt cx="324" cy="484"/>
          </a:xfrm>
        </p:grpSpPr>
        <p:sp>
          <p:nvSpPr>
            <p:cNvPr id="29889" name="AutoShape 193"/>
            <p:cNvSpPr>
              <a:spLocks noChangeArrowheads="1"/>
            </p:cNvSpPr>
            <p:nvPr/>
          </p:nvSpPr>
          <p:spPr bwMode="auto">
            <a:xfrm>
              <a:off x="5484" y="2236"/>
              <a:ext cx="259" cy="484"/>
            </a:xfrm>
            <a:prstGeom prst="downArrow">
              <a:avLst>
                <a:gd name="adj1" fmla="val 82315"/>
                <a:gd name="adj2" fmla="val 45559"/>
              </a:avLst>
            </a:prstGeom>
            <a:solidFill>
              <a:srgbClr val="329ECE">
                <a:alpha val="80000"/>
              </a:srgbClr>
            </a:solidFill>
            <a:ln w="12700" algn="ctr">
              <a:solidFill>
                <a:srgbClr val="329ECE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000000"/>
                </a:solidFill>
              </a:endParaRPr>
            </a:p>
          </p:txBody>
        </p:sp>
        <p:sp>
          <p:nvSpPr>
            <p:cNvPr id="29890" name="Text Box 194"/>
            <p:cNvSpPr txBox="1">
              <a:spLocks noChangeArrowheads="1"/>
            </p:cNvSpPr>
            <p:nvPr/>
          </p:nvSpPr>
          <p:spPr bwMode="auto">
            <a:xfrm>
              <a:off x="5466" y="2296"/>
              <a:ext cx="32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54%</a:t>
              </a:r>
            </a:p>
          </p:txBody>
        </p:sp>
      </p:grpSp>
      <p:sp>
        <p:nvSpPr>
          <p:cNvPr id="29891" name="Rectangle 195"/>
          <p:cNvSpPr>
            <a:spLocks noChangeArrowheads="1"/>
          </p:cNvSpPr>
          <p:nvPr/>
        </p:nvSpPr>
        <p:spPr bwMode="auto">
          <a:xfrm>
            <a:off x="2303463" y="1049338"/>
            <a:ext cx="426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000" smtClean="0">
                <a:solidFill>
                  <a:srgbClr val="000066"/>
                </a:solidFill>
              </a:rPr>
              <a:t>Μείωση κατά </a:t>
            </a:r>
            <a:r>
              <a:rPr lang="en-US" sz="2000" smtClean="0">
                <a:solidFill>
                  <a:srgbClr val="000066"/>
                </a:solidFill>
              </a:rPr>
              <a:t>42%–54% vs. Placebo</a:t>
            </a:r>
            <a:endParaRPr lang="el-GR" sz="200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46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9850" y="1101041"/>
            <a:ext cx="3773488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350838" y="1291375"/>
            <a:ext cx="2485717" cy="14616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Arial" panose="020B0604020202020204" pitchFamily="34" charset="0"/>
            </a:endParaRPr>
          </a:p>
        </p:txBody>
      </p:sp>
      <p:cxnSp>
        <p:nvCxnSpPr>
          <p:cNvPr id="14" name="Straight Connector 13"/>
          <p:cNvCxnSpPr>
            <a:stCxn id="11" idx="6"/>
            <a:endCxn id="18" idx="3"/>
          </p:cNvCxnSpPr>
          <p:nvPr/>
        </p:nvCxnSpPr>
        <p:spPr>
          <a:xfrm>
            <a:off x="2836555" y="2022213"/>
            <a:ext cx="1498150" cy="1007078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326336" y="2985930"/>
            <a:ext cx="57150" cy="50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661025" y="1299478"/>
            <a:ext cx="2487613" cy="14620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867400" y="2137678"/>
            <a:ext cx="2074863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6213" indent="-176213"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PML</a:t>
            </a:r>
            <a:endParaRPr lang="en-US" sz="1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>
            <a:stCxn id="19" idx="2"/>
            <a:endCxn id="21" idx="0"/>
          </p:cNvCxnSpPr>
          <p:nvPr/>
        </p:nvCxnSpPr>
        <p:spPr>
          <a:xfrm flipH="1" flipV="1">
            <a:off x="4514296" y="1408784"/>
            <a:ext cx="1146729" cy="621738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flipH="1" flipV="1">
            <a:off x="4482943" y="1355212"/>
            <a:ext cx="62707" cy="535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0979" name="TextBox 5"/>
          <p:cNvSpPr txBox="1">
            <a:spLocks noChangeArrowheads="1"/>
          </p:cNvSpPr>
          <p:nvPr/>
        </p:nvSpPr>
        <p:spPr bwMode="auto">
          <a:xfrm>
            <a:off x="367489" y="6299744"/>
            <a:ext cx="870267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050" dirty="0" smtClean="0">
                <a:solidFill>
                  <a:srgbClr val="000000"/>
                </a:solidFill>
              </a:rPr>
              <a:t>TYSABRI</a:t>
            </a:r>
            <a:r>
              <a:rPr lang="en-US" altLang="en-US" sz="1050" baseline="30000" dirty="0" smtClean="0">
                <a:solidFill>
                  <a:srgbClr val="000000"/>
                </a:solidFill>
              </a:rPr>
              <a:t>®</a:t>
            </a:r>
            <a:r>
              <a:rPr lang="en-US" altLang="en-US" sz="1050" dirty="0" smtClean="0">
                <a:solidFill>
                  <a:srgbClr val="000000"/>
                </a:solidFill>
              </a:rPr>
              <a:t> </a:t>
            </a:r>
            <a:r>
              <a:rPr lang="en-US" altLang="en-US" sz="1050" dirty="0">
                <a:solidFill>
                  <a:srgbClr val="000000"/>
                </a:solidFill>
              </a:rPr>
              <a:t>(natalizumab) [summary of product characteristics]. Maidenhead, Berkshire, UK: Biogen Idec Ltd; October </a:t>
            </a:r>
            <a:r>
              <a:rPr lang="en-US" altLang="en-US" sz="1050" dirty="0" smtClean="0">
                <a:solidFill>
                  <a:srgbClr val="000000"/>
                </a:solidFill>
              </a:rPr>
              <a:t>2013.</a:t>
            </a:r>
            <a:endParaRPr lang="en-GB" altLang="en-US" sz="1050" dirty="0">
              <a:solidFill>
                <a:srgbClr val="000000"/>
              </a:solidFill>
            </a:endParaRPr>
          </a:p>
        </p:txBody>
      </p:sp>
      <p:sp>
        <p:nvSpPr>
          <p:cNvPr id="40980" name="Title 3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l-GR" altLang="en-US" sz="2400" b="1" dirty="0" err="1" smtClean="0">
                <a:latin typeface="Arial" pitchFamily="34" charset="0"/>
                <a:cs typeface="Arial" pitchFamily="34" charset="0"/>
              </a:rPr>
              <a:t>ίνδυνοι</a:t>
            </a:r>
            <a:r>
              <a:rPr lang="el-GR" altLang="en-US" sz="2400" b="1" dirty="0" smtClean="0">
                <a:latin typeface="Arial" pitchFamily="34" charset="0"/>
                <a:cs typeface="Arial" pitchFamily="34" charset="0"/>
              </a:rPr>
              <a:t> με τη χρήση </a:t>
            </a:r>
            <a:r>
              <a:rPr lang="en-GB" altLang="en-US" sz="2400" b="1" dirty="0" err="1" smtClean="0">
                <a:latin typeface="Arial" pitchFamily="34" charset="0"/>
                <a:cs typeface="Arial" pitchFamily="34" charset="0"/>
              </a:rPr>
              <a:t>Natalizumab</a:t>
            </a:r>
            <a:endParaRPr lang="en-GB" alt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84" name="Rectangle 38"/>
          <p:cNvSpPr>
            <a:spLocks noChangeArrowheads="1"/>
          </p:cNvSpPr>
          <p:nvPr/>
        </p:nvSpPr>
        <p:spPr bwMode="auto">
          <a:xfrm>
            <a:off x="639608" y="2761566"/>
            <a:ext cx="260452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9063" indent="-119063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30188" lvl="2" indent="-230188">
              <a:buClr>
                <a:srgbClr val="0F4DBC"/>
              </a:buClr>
              <a:buFont typeface="Arial" pitchFamily="34" charset="0"/>
              <a:buChar char="•"/>
            </a:pPr>
            <a:r>
              <a:rPr lang="en-GB" altLang="en-US" sz="1600" dirty="0" smtClean="0">
                <a:solidFill>
                  <a:srgbClr val="000000"/>
                </a:solidFill>
                <a:ea typeface="MS PGothic" pitchFamily="34" charset="-128"/>
              </a:rPr>
              <a:t>Suspend dosing</a:t>
            </a:r>
          </a:p>
          <a:p>
            <a:pPr marL="230188" lvl="2" indent="-230188">
              <a:buClr>
                <a:srgbClr val="0F4DBC"/>
              </a:buClr>
              <a:buFont typeface="Arial" pitchFamily="34" charset="0"/>
              <a:buChar char="•"/>
            </a:pPr>
            <a:r>
              <a:rPr lang="en-GB" altLang="en-US" sz="1600" dirty="0" smtClean="0">
                <a:solidFill>
                  <a:srgbClr val="000000"/>
                </a:solidFill>
                <a:ea typeface="MS PGothic" pitchFamily="34" charset="-128"/>
              </a:rPr>
              <a:t>Often associated with anti-</a:t>
            </a:r>
            <a:r>
              <a:rPr lang="en-GB" altLang="en-US" sz="1600" dirty="0" err="1" smtClean="0">
                <a:solidFill>
                  <a:srgbClr val="000000"/>
                </a:solidFill>
                <a:ea typeface="MS PGothic" pitchFamily="34" charset="-128"/>
              </a:rPr>
              <a:t>natalizumab</a:t>
            </a:r>
            <a:r>
              <a:rPr lang="en-GB" altLang="en-US" sz="1600" dirty="0" smtClean="0">
                <a:solidFill>
                  <a:srgbClr val="000000"/>
                </a:solidFill>
                <a:ea typeface="MS PGothic" pitchFamily="34" charset="-128"/>
              </a:rPr>
              <a:t> antibodies</a:t>
            </a:r>
            <a:endParaRPr lang="en-GB" altLang="en-US" sz="1600" dirty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1866" y="1582189"/>
            <a:ext cx="694495" cy="5208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1" descr="White Blood Cells"/>
          <p:cNvPicPr>
            <a:picLocks noChangeAspect="1" noChangeArrowheads="1"/>
          </p:cNvPicPr>
          <p:nvPr/>
        </p:nvPicPr>
        <p:blipFill>
          <a:blip r:embed="rId4" cstate="print"/>
          <a:srcRect r="34415" b="30157"/>
          <a:stretch>
            <a:fillRect/>
          </a:stretch>
        </p:blipFill>
        <p:spPr bwMode="auto">
          <a:xfrm>
            <a:off x="1234921" y="1601010"/>
            <a:ext cx="717550" cy="50164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Rectangle 45"/>
          <p:cNvSpPr/>
          <p:nvPr/>
        </p:nvSpPr>
        <p:spPr bwMode="auto">
          <a:xfrm>
            <a:off x="639608" y="2135998"/>
            <a:ext cx="190817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6213" indent="-176213"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sz="1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Hypersensitivity</a:t>
            </a:r>
            <a:endParaRPr 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38"/>
          <p:cNvSpPr>
            <a:spLocks noChangeArrowheads="1"/>
          </p:cNvSpPr>
          <p:nvPr/>
        </p:nvSpPr>
        <p:spPr bwMode="auto">
          <a:xfrm>
            <a:off x="6128376" y="2763838"/>
            <a:ext cx="23500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9063" indent="-119063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30188" lvl="2" indent="-230188">
              <a:buClr>
                <a:srgbClr val="0F4DBC"/>
              </a:buClr>
              <a:buFont typeface="Arial" pitchFamily="34" charset="0"/>
              <a:buChar char="•"/>
            </a:pPr>
            <a:r>
              <a:rPr lang="en-GB" altLang="en-US" sz="1600" dirty="0" smtClean="0">
                <a:solidFill>
                  <a:srgbClr val="000000"/>
                </a:solidFill>
                <a:ea typeface="MS PGothic" pitchFamily="34" charset="-128"/>
              </a:rPr>
              <a:t>Risk stratification by anti-JCV antibody testing</a:t>
            </a:r>
            <a:endParaRPr lang="en-GB" altLang="en-US" sz="16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F3DA-CF69-4100-BB5C-D3C8E69208FA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98299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26722" y="4106854"/>
            <a:ext cx="4220866" cy="79447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Παρακολούθηση ασθενών χρησιμοποιώντας τα αντισώματα έναντι του ιού </a:t>
            </a:r>
            <a:r>
              <a:rPr lang="en-US" sz="2400" b="1" dirty="0" smtClean="0"/>
              <a:t>JC-</a:t>
            </a:r>
            <a:r>
              <a:rPr lang="el-GR" sz="2400" b="1" dirty="0" smtClean="0"/>
              <a:t>Κίνδυνος εκδήλωσης </a:t>
            </a:r>
            <a:r>
              <a:rPr lang="en-GB" sz="2400" b="1" dirty="0" smtClean="0"/>
              <a:t>PML</a:t>
            </a:r>
            <a:endParaRPr lang="en-GB" sz="2400" b="1" dirty="0"/>
          </a:p>
        </p:txBody>
      </p:sp>
      <p:cxnSp>
        <p:nvCxnSpPr>
          <p:cNvPr id="22" name="Elbow Connector 21"/>
          <p:cNvCxnSpPr>
            <a:stCxn id="16" idx="0"/>
            <a:endCxn id="17" idx="2"/>
          </p:cNvCxnSpPr>
          <p:nvPr/>
        </p:nvCxnSpPr>
        <p:spPr>
          <a:xfrm rot="5400000" flipH="1" flipV="1">
            <a:off x="2542307" y="1244301"/>
            <a:ext cx="1168829" cy="2967317"/>
          </a:xfrm>
          <a:prstGeom prst="bentConnector3">
            <a:avLst>
              <a:gd name="adj1" fmla="val 8386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59319" y="2485112"/>
            <a:ext cx="1740025" cy="38020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F4DB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endParaRPr lang="en-GB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607563" y="2515780"/>
            <a:ext cx="1740025" cy="39677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F4DB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  <a:endParaRPr lang="en-GB" b="1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7" name="Elbow Connector 6"/>
          <p:cNvCxnSpPr>
            <a:stCxn id="19" idx="0"/>
            <a:endCxn id="17" idx="2"/>
          </p:cNvCxnSpPr>
          <p:nvPr/>
        </p:nvCxnSpPr>
        <p:spPr>
          <a:xfrm rot="16200000" flipV="1">
            <a:off x="5357860" y="1396064"/>
            <a:ext cx="372236" cy="186719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482998" y="1596679"/>
            <a:ext cx="2254763" cy="54686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F4DB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Anti-JCV</a:t>
            </a:r>
          </a:p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Antibody Status</a:t>
            </a:r>
            <a:endParaRPr lang="en-GB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5625" y="3312373"/>
            <a:ext cx="1914875" cy="79448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F4DBC"/>
            </a:solidFill>
          </a:ln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0.1/1000</a:t>
            </a:r>
            <a:endParaRPr lang="en-GB" sz="1400" b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386157" y="6139677"/>
            <a:ext cx="847366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/>
            <a:r>
              <a:rPr lang="en-US" sz="10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Medical </a:t>
            </a:r>
            <a:r>
              <a:rPr lang="en-US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information </a:t>
            </a:r>
            <a:r>
              <a:rPr lang="en-US" sz="10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website. </a:t>
            </a:r>
            <a:r>
              <a:rPr lang="en-US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Boston, MA, </a:t>
            </a:r>
            <a:r>
              <a:rPr lang="en-US" sz="10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USA: Biogen </a:t>
            </a:r>
            <a:r>
              <a:rPr lang="en-US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Idec Inc</a:t>
            </a:r>
            <a:r>
              <a:rPr lang="en-US" sz="10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https://medinfo.biogenidec.com/medinfo. Accessed August 5, </a:t>
            </a:r>
            <a:r>
              <a:rPr lang="en-US" sz="10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2013</a:t>
            </a:r>
            <a:r>
              <a:rPr lang="en-US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en-US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JCV=JC virus; PML=progressive multifocal </a:t>
            </a:r>
            <a:r>
              <a:rPr lang="en-US" sz="105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leukoencephalopathy</a:t>
            </a:r>
            <a:r>
              <a:rPr lang="en-US" sz="10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74686" y="4317581"/>
            <a:ext cx="4327941" cy="396774"/>
          </a:xfrm>
          <a:prstGeom prst="roundRect">
            <a:avLst/>
          </a:prstGeom>
          <a:noFill/>
          <a:ln w="19050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Risk is similarly low, regardless of exposure 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time or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prior IS 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treatment</a:t>
            </a:r>
            <a:endParaRPr lang="en-GB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88406" y="3215421"/>
            <a:ext cx="1309313" cy="97110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20" name="Straight Connector 19"/>
          <p:cNvCxnSpPr>
            <a:stCxn id="15" idx="6"/>
            <a:endCxn id="3" idx="1"/>
          </p:cNvCxnSpPr>
          <p:nvPr/>
        </p:nvCxnSpPr>
        <p:spPr>
          <a:xfrm>
            <a:off x="2297719" y="3700974"/>
            <a:ext cx="829003" cy="80312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603938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 flipV="1">
            <a:off x="2736950" y="4254767"/>
            <a:ext cx="2895577" cy="31853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284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sz="2400" b="1" dirty="0"/>
              <a:t>Παρακολούθηση </a:t>
            </a:r>
            <a:r>
              <a:rPr lang="el-GR" sz="2400" b="1" dirty="0" smtClean="0"/>
              <a:t>ασθενών </a:t>
            </a:r>
            <a:r>
              <a:rPr lang="el-GR" sz="2400" b="1" dirty="0"/>
              <a:t>χρησιμοποιώντας τα αντισώματα έναντι του ιού </a:t>
            </a:r>
            <a:r>
              <a:rPr lang="en-US" sz="2400" b="1" dirty="0" smtClean="0"/>
              <a:t>JC</a:t>
            </a:r>
            <a:endParaRPr lang="en-GB" sz="24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3962506"/>
              </p:ext>
            </p:extLst>
          </p:nvPr>
        </p:nvGraphicFramePr>
        <p:xfrm>
          <a:off x="3644592" y="3299581"/>
          <a:ext cx="5172075" cy="993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309"/>
                <a:gridCol w="1200906"/>
                <a:gridCol w="1296430"/>
                <a:gridCol w="1296430"/>
              </a:tblGrid>
              <a:tr h="3900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Natalizumab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Exposure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584" marR="69584" marT="34769" marB="3476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1–24 months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84" marR="69584" marT="34769" marB="3476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25–48 months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84" marR="69584" marT="34769" marB="3476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 </a:t>
                      </a:r>
                      <a:b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months </a:t>
                      </a:r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9584" marR="69584" marT="34769" marB="3476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PML Risk</a:t>
                      </a:r>
                    </a:p>
                  </a:txBody>
                  <a:tcPr marL="69584" marR="69584" marT="34769" marB="3476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0.7/1000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584" marR="69584" marT="34769" marB="3476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5.3/1000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584" marR="69584" marT="34769" marB="3476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6.1/1000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84" marR="69584" marT="34769" marB="3476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5388022" y="2647507"/>
            <a:ext cx="2101755" cy="4572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F4DB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Prior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Use</a:t>
            </a:r>
            <a:endParaRPr lang="en-GB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90430" y="5063808"/>
            <a:ext cx="2678533" cy="58477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increasing frequency of brain MRI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2276" y="5701343"/>
            <a:ext cx="849551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*https://medinfo.biogenidec.com/medinfo. Accessed August 5, 2013. </a:t>
            </a:r>
            <a:r>
              <a:rPr lang="en-GB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as of March 2013 indicate estimated risk of PML patients with prior immunosuppressant use is 1.8/1000 for </a:t>
            </a:r>
            <a:r>
              <a:rPr lang="en-GB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natalizumab</a:t>
            </a:r>
            <a:r>
              <a:rPr lang="en-GB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exposure of 1–24 months and 11.2/1000 for exposure of 25–48 months. 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IS=immunosuppressant.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en-US" sz="1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Phan</a:t>
            </a:r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-Ba 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et al. </a:t>
            </a:r>
            <a:r>
              <a:rPr lang="en-US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Neurology.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2012;79:1067-1069; 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Blair 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NF et al. </a:t>
            </a:r>
            <a:r>
              <a:rPr lang="en-US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Neurology.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2012;79:1067-1069; </a:t>
            </a: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Ayzenberg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et al. </a:t>
            </a:r>
            <a:r>
              <a:rPr lang="en-US" sz="1000" i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J </a:t>
            </a:r>
            <a:r>
              <a:rPr lang="en-US" sz="1000" i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Neurol. 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2012;259:1732-1733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; Nicholas JA et al. </a:t>
            </a:r>
            <a:r>
              <a:rPr lang="en-US" sz="1000" i="1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Ther</a:t>
            </a:r>
            <a:r>
              <a:rPr lang="en-US" sz="1000" i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1000" i="1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Adv</a:t>
            </a:r>
            <a:r>
              <a:rPr lang="en-US" sz="1000" i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Chronic </a:t>
            </a:r>
            <a:r>
              <a:rPr lang="en-US" sz="1000" i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Dis.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2014;5:62-68.</a:t>
            </a:r>
            <a:endParaRPr lang="en-GB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Elbow Connector 12"/>
          <p:cNvCxnSpPr>
            <a:stCxn id="24" idx="0"/>
            <a:endCxn id="27" idx="2"/>
          </p:cNvCxnSpPr>
          <p:nvPr/>
        </p:nvCxnSpPr>
        <p:spPr>
          <a:xfrm rot="5400000" flipH="1" flipV="1">
            <a:off x="2921776" y="416511"/>
            <a:ext cx="341568" cy="2981048"/>
          </a:xfrm>
          <a:prstGeom prst="bentConnector3">
            <a:avLst>
              <a:gd name="adj1" fmla="val 4442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732023" y="2077819"/>
            <a:ext cx="1740025" cy="38020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F4DB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endParaRPr lang="en-GB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580267" y="2108487"/>
            <a:ext cx="1740025" cy="39677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F4DB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Positive*</a:t>
            </a:r>
            <a:endParaRPr lang="en-GB" b="1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26" name="Elbow Connector 25"/>
          <p:cNvCxnSpPr>
            <a:stCxn id="25" idx="0"/>
            <a:endCxn id="27" idx="2"/>
          </p:cNvCxnSpPr>
          <p:nvPr/>
        </p:nvCxnSpPr>
        <p:spPr>
          <a:xfrm rot="16200000" flipV="1">
            <a:off x="5330564" y="988771"/>
            <a:ext cx="372236" cy="186719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3455702" y="1189386"/>
            <a:ext cx="2254763" cy="54686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F4DB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Anti-JCV</a:t>
            </a:r>
          </a:p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Antibody Status</a:t>
            </a:r>
            <a:endParaRPr lang="en-GB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6030" y="4505063"/>
            <a:ext cx="448184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"/>
                <a:cs typeface="Arial" charset="0"/>
              </a:rPr>
              <a:t>Risk of PML is </a:t>
            </a:r>
            <a:r>
              <a:rPr lang="en-GB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"/>
                <a:cs typeface="Arial" panose="020B0604020202020204" pitchFamily="34" charset="0"/>
              </a:rPr>
              <a:t>≤</a:t>
            </a:r>
            <a:r>
              <a:rPr lang="en-GB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"/>
                <a:cs typeface="Arial" charset="0"/>
              </a:rPr>
              <a:t>1/1000 </a:t>
            </a:r>
            <a:r>
              <a:rPr lang="en-GB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"/>
                <a:cs typeface="Arial" charset="0"/>
              </a:rPr>
              <a:t>for all </a:t>
            </a:r>
            <a:r>
              <a:rPr lang="en-GB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"/>
                <a:cs typeface="Arial" charset="0"/>
              </a:rPr>
              <a:t>patients with no prior IS use </a:t>
            </a:r>
            <a:r>
              <a:rPr lang="en-GB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"/>
                <a:cs typeface="Arial" charset="0"/>
              </a:rPr>
              <a:t>in the first </a:t>
            </a:r>
            <a:r>
              <a:rPr lang="en-GB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"/>
                <a:cs typeface="Arial" charset="0"/>
              </a:rPr>
              <a:t>2 years 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Arial 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322040" y="4558228"/>
            <a:ext cx="1740025" cy="396774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189</a:t>
            </a:r>
            <a:endParaRPr lang="en-US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207760" y="3275681"/>
            <a:ext cx="1309313" cy="9711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4" idx="4"/>
            <a:endCxn id="28" idx="0"/>
          </p:cNvCxnSpPr>
          <p:nvPr/>
        </p:nvCxnSpPr>
        <p:spPr>
          <a:xfrm>
            <a:off x="6862417" y="4246787"/>
            <a:ext cx="329636" cy="3114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977870" y="3268586"/>
            <a:ext cx="1309313" cy="97110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8079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 smtClean="0"/>
              <a:t>ΠΙΘΑΝΟΙ ΑΙΤΙΟΛΟΓΙΚΟΙ ΠΑΡΑΓΟΝΤΕΣ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857375"/>
            <a:ext cx="7386637" cy="4497388"/>
          </a:xfrm>
        </p:spPr>
        <p:txBody>
          <a:bodyPr/>
          <a:lstStyle/>
          <a:p>
            <a:r>
              <a:rPr lang="en-US" b="1" dirty="0" err="1" smtClean="0"/>
              <a:t>Ιο</a:t>
            </a:r>
            <a:r>
              <a:rPr lang="el-GR" b="1" dirty="0" smtClean="0"/>
              <a:t>ί</a:t>
            </a:r>
            <a:endParaRPr lang="en-US" b="1" dirty="0" smtClean="0"/>
          </a:p>
          <a:p>
            <a:r>
              <a:rPr lang="en-US" b="1" dirty="0" err="1" smtClean="0"/>
              <a:t>Μικ</a:t>
            </a:r>
            <a:r>
              <a:rPr lang="el-GR" b="1" dirty="0" err="1" smtClean="0"/>
              <a:t>ρόβια</a:t>
            </a:r>
            <a:endParaRPr lang="en-US" b="1" dirty="0" smtClean="0"/>
          </a:p>
          <a:p>
            <a:r>
              <a:rPr lang="el-GR" b="1" dirty="0" smtClean="0"/>
              <a:t>Κύτταρα μυελίνης</a:t>
            </a:r>
            <a:endParaRPr lang="en-US" b="1" dirty="0" smtClean="0"/>
          </a:p>
          <a:p>
            <a:r>
              <a:rPr lang="en-US" b="1" dirty="0" err="1" smtClean="0"/>
              <a:t>Διατροφ</a:t>
            </a:r>
            <a:r>
              <a:rPr lang="el-GR" b="1" dirty="0" smtClean="0"/>
              <a:t>ή</a:t>
            </a:r>
            <a:r>
              <a:rPr lang="en-US" b="1" dirty="0" smtClean="0"/>
              <a:t> </a:t>
            </a:r>
            <a:r>
              <a:rPr lang="el-GR" b="1" dirty="0" smtClean="0"/>
              <a:t>και</a:t>
            </a:r>
            <a:r>
              <a:rPr lang="en-US" b="1" dirty="0" smtClean="0"/>
              <a:t> </a:t>
            </a:r>
            <a:r>
              <a:rPr lang="en-US" b="1" dirty="0" err="1" smtClean="0"/>
              <a:t>ανοσοποιητικ</a:t>
            </a:r>
            <a:r>
              <a:rPr lang="el-GR" b="1" dirty="0" smtClean="0"/>
              <a:t>ό</a:t>
            </a:r>
            <a:endParaRPr lang="en-US" b="1" dirty="0" smtClean="0"/>
          </a:p>
          <a:p>
            <a:r>
              <a:rPr lang="en-US" b="1" dirty="0" err="1" smtClean="0"/>
              <a:t>Γενετικ</a:t>
            </a:r>
            <a:r>
              <a:rPr lang="el-GR" b="1" dirty="0" smtClean="0"/>
              <a:t>ή</a:t>
            </a:r>
            <a:r>
              <a:rPr lang="en-US" b="1" dirty="0" smtClean="0"/>
              <a:t> </a:t>
            </a:r>
            <a:r>
              <a:rPr lang="en-US" b="1" dirty="0" err="1" smtClean="0"/>
              <a:t>προδι</a:t>
            </a:r>
            <a:r>
              <a:rPr lang="el-GR" b="1" dirty="0" smtClean="0"/>
              <a:t>ά</a:t>
            </a:r>
            <a:r>
              <a:rPr lang="en-US" b="1" dirty="0" err="1" smtClean="0"/>
              <a:t>θεση</a:t>
            </a:r>
            <a:endParaRPr lang="en-US" b="1" dirty="0" smtClean="0"/>
          </a:p>
          <a:p>
            <a:r>
              <a:rPr lang="en-US" b="1" dirty="0" err="1" smtClean="0"/>
              <a:t>Δι</a:t>
            </a:r>
            <a:r>
              <a:rPr lang="el-GR" b="1" dirty="0" smtClean="0"/>
              <a:t>ά</a:t>
            </a:r>
            <a:r>
              <a:rPr lang="en-US" b="1" dirty="0" err="1" smtClean="0"/>
              <a:t>φορα</a:t>
            </a:r>
            <a:r>
              <a:rPr lang="en-US" b="1" dirty="0" smtClean="0"/>
              <a:t> (</a:t>
            </a:r>
            <a:r>
              <a:rPr lang="en-US" b="1" dirty="0" err="1" smtClean="0"/>
              <a:t>τοξ</a:t>
            </a:r>
            <a:r>
              <a:rPr lang="el-GR" b="1" dirty="0" err="1" smtClean="0"/>
              <a:t>ικές</a:t>
            </a:r>
            <a:r>
              <a:rPr lang="el-GR" b="1" dirty="0" smtClean="0"/>
              <a:t> ουσίες</a:t>
            </a:r>
            <a:r>
              <a:rPr lang="en-US" b="1" dirty="0" smtClean="0"/>
              <a:t>, </a:t>
            </a:r>
            <a:r>
              <a:rPr lang="en-US" b="1" dirty="0" err="1" smtClean="0"/>
              <a:t>στρες</a:t>
            </a:r>
            <a:r>
              <a:rPr lang="en-US" b="1" dirty="0" smtClean="0"/>
              <a:t>, </a:t>
            </a:r>
            <a:r>
              <a:rPr lang="en-US" b="1" dirty="0" err="1" smtClean="0"/>
              <a:t>ενδοκρι</a:t>
            </a:r>
            <a:r>
              <a:rPr lang="el-GR" b="1" dirty="0" err="1" smtClean="0"/>
              <a:t>νικές</a:t>
            </a:r>
            <a:r>
              <a:rPr lang="el-GR" b="1" dirty="0" smtClean="0"/>
              <a:t> διαταραχές, βιταμίνη </a:t>
            </a:r>
            <a:r>
              <a:rPr lang="en-US" b="1" dirty="0" smtClean="0"/>
              <a:t>D…)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283" y="47727"/>
            <a:ext cx="8229600" cy="1143000"/>
          </a:xfrm>
        </p:spPr>
        <p:txBody>
          <a:bodyPr>
            <a:normAutofit/>
          </a:bodyPr>
          <a:lstStyle/>
          <a:p>
            <a:r>
              <a:rPr lang="el-GR" sz="2400" b="1" dirty="0"/>
              <a:t>Παρακολούθηση αθενών χρησιμοποιώντας τα αντισώματα έναντι του ιού </a:t>
            </a:r>
            <a:r>
              <a:rPr lang="en-US" sz="2400" b="1" dirty="0" smtClean="0"/>
              <a:t>JC</a:t>
            </a:r>
            <a:endParaRPr lang="en-GB" sz="24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2953824"/>
              </p:ext>
            </p:extLst>
          </p:nvPr>
        </p:nvGraphicFramePr>
        <p:xfrm>
          <a:off x="3644592" y="3299581"/>
          <a:ext cx="5172075" cy="992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309"/>
                <a:gridCol w="1200906"/>
                <a:gridCol w="1296430"/>
                <a:gridCol w="1296430"/>
              </a:tblGrid>
              <a:tr h="3900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Natalizumab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Exposure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584" marR="69584" marT="34769" marB="3476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1–24 months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84" marR="69584" marT="34769" marB="3476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25–48 months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84" marR="69584" marT="34769" marB="3476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 </a:t>
                      </a:r>
                      <a:b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months </a:t>
                      </a:r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9584" marR="69584" marT="34769" marB="3476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PML Risk</a:t>
                      </a:r>
                    </a:p>
                  </a:txBody>
                  <a:tcPr marL="69584" marR="69584" marT="34769" marB="3476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1.8/1000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584" marR="69584" marT="34769" marB="3476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11.2/1000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584" marR="69584" marT="34769" marB="3476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Insufficient Data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84" marR="69584" marT="34769" marB="3476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5388022" y="2647507"/>
            <a:ext cx="2101755" cy="4572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F4DB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Use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31220" y="5116973"/>
            <a:ext cx="3337744" cy="338554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by frequent brain MRI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6309" y="5980365"/>
            <a:ext cx="808074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en-US" sz="10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*https://medinfo.biogenidec.com/medinfo. Accessed August 5, 2013.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en-US" sz="105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Phan</a:t>
            </a:r>
            <a:r>
              <a:rPr lang="en-US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-Ba 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et al. </a:t>
            </a:r>
            <a:r>
              <a:rPr lang="en-US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Neurology.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2012;79:1067-1069;</a:t>
            </a:r>
            <a:r>
              <a:rPr lang="en-US" sz="105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Blair NF et al. </a:t>
            </a:r>
            <a:r>
              <a:rPr lang="en-US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Neurology.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2012;79:1067-1069; </a:t>
            </a:r>
            <a:r>
              <a:rPr lang="en-US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Ayzenberg</a:t>
            </a:r>
            <a:r>
              <a:rPr lang="en-US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et al. </a:t>
            </a:r>
            <a:r>
              <a:rPr lang="en-US" sz="1050" i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J </a:t>
            </a:r>
            <a:r>
              <a:rPr lang="en-US" sz="1050" i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Neurol. </a:t>
            </a:r>
            <a:r>
              <a:rPr lang="en-US" sz="105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2012;259:1732-1733</a:t>
            </a:r>
            <a:r>
              <a:rPr lang="en-US" sz="105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; Nicholas JA et al. </a:t>
            </a:r>
            <a:r>
              <a:rPr lang="en-US" sz="1050" i="1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Ther</a:t>
            </a:r>
            <a:r>
              <a:rPr lang="en-US" sz="1050" i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Adv</a:t>
            </a:r>
            <a:r>
              <a:rPr lang="en-US" sz="1050" i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Chronic </a:t>
            </a:r>
            <a:r>
              <a:rPr lang="en-US" sz="1050" i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Dis.</a:t>
            </a:r>
            <a:r>
              <a:rPr lang="en-US" sz="105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105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2014;5:62-68.</a:t>
            </a:r>
            <a:endParaRPr lang="en-GB" sz="105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cxnSp>
        <p:nvCxnSpPr>
          <p:cNvPr id="13" name="Elbow Connector 12"/>
          <p:cNvCxnSpPr>
            <a:stCxn id="24" idx="0"/>
            <a:endCxn id="27" idx="2"/>
          </p:cNvCxnSpPr>
          <p:nvPr/>
        </p:nvCxnSpPr>
        <p:spPr>
          <a:xfrm rot="5400000" flipH="1" flipV="1">
            <a:off x="2921776" y="416511"/>
            <a:ext cx="341568" cy="2981048"/>
          </a:xfrm>
          <a:prstGeom prst="bentConnector3">
            <a:avLst>
              <a:gd name="adj1" fmla="val 4442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732023" y="2077819"/>
            <a:ext cx="1740025" cy="38020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F4DB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endParaRPr lang="en-GB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580267" y="2108487"/>
            <a:ext cx="1740025" cy="39677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F4DB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Positive*</a:t>
            </a:r>
            <a:endParaRPr lang="en-GB" b="1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26" name="Elbow Connector 25"/>
          <p:cNvCxnSpPr>
            <a:stCxn id="25" idx="0"/>
            <a:endCxn id="27" idx="2"/>
          </p:cNvCxnSpPr>
          <p:nvPr/>
        </p:nvCxnSpPr>
        <p:spPr>
          <a:xfrm rot="16200000" flipV="1">
            <a:off x="5330564" y="988771"/>
            <a:ext cx="372236" cy="186719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3455702" y="1189386"/>
            <a:ext cx="2254763" cy="54686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F4DB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Anti-JCV</a:t>
            </a:r>
          </a:p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Antibody Status</a:t>
            </a:r>
            <a:endParaRPr lang="en-GB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322040" y="4558228"/>
            <a:ext cx="1740025" cy="396774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in 89</a:t>
            </a:r>
          </a:p>
        </p:txBody>
      </p:sp>
      <p:sp>
        <p:nvSpPr>
          <p:cNvPr id="19" name="Oval 18"/>
          <p:cNvSpPr/>
          <p:nvPr/>
        </p:nvSpPr>
        <p:spPr>
          <a:xfrm>
            <a:off x="6207760" y="3275681"/>
            <a:ext cx="1309313" cy="9711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20" name="Straight Connector 19"/>
          <p:cNvCxnSpPr>
            <a:stCxn id="19" idx="4"/>
            <a:endCxn id="18" idx="0"/>
          </p:cNvCxnSpPr>
          <p:nvPr/>
        </p:nvCxnSpPr>
        <p:spPr>
          <a:xfrm>
            <a:off x="6862417" y="4246787"/>
            <a:ext cx="329636" cy="3114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977870" y="3268586"/>
            <a:ext cx="1309313" cy="97110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1188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err="1" smtClean="0"/>
              <a:t>Fingolimod</a:t>
            </a:r>
            <a:r>
              <a:rPr lang="en-US" b="1" smtClean="0"/>
              <a:t>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17054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www.discoverymedicine.com/Jerold-Chun/files/2011/09/discovery_medicine_no_64_volker_brinkmann_figure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42827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5"/>
          <p:cNvGrpSpPr/>
          <p:nvPr/>
        </p:nvGrpSpPr>
        <p:grpSpPr>
          <a:xfrm>
            <a:off x="1299370" y="1557305"/>
            <a:ext cx="3682206" cy="3911633"/>
            <a:chOff x="1299369" y="1423955"/>
            <a:chExt cx="3848695" cy="4696998"/>
          </a:xfrm>
        </p:grpSpPr>
        <p:grpSp>
          <p:nvGrpSpPr>
            <p:cNvPr id="4" name="Group 3"/>
            <p:cNvGrpSpPr/>
            <p:nvPr/>
          </p:nvGrpSpPr>
          <p:grpSpPr>
            <a:xfrm>
              <a:off x="1299369" y="1423955"/>
              <a:ext cx="3848695" cy="4696998"/>
              <a:chOff x="1242343" y="1423955"/>
              <a:chExt cx="3848695" cy="4696998"/>
            </a:xfrm>
          </p:grpSpPr>
          <p:grpSp>
            <p:nvGrpSpPr>
              <p:cNvPr id="6" name="Group 2"/>
              <p:cNvGrpSpPr/>
              <p:nvPr/>
            </p:nvGrpSpPr>
            <p:grpSpPr>
              <a:xfrm>
                <a:off x="1242343" y="1423955"/>
                <a:ext cx="3848695" cy="4275701"/>
                <a:chOff x="1242343" y="1423955"/>
                <a:chExt cx="3848695" cy="4275701"/>
              </a:xfrm>
            </p:grpSpPr>
            <p:pic>
              <p:nvPicPr>
                <p:cNvPr id="15365" name="Picture 5"/>
                <p:cNvPicPr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42343" y="1423955"/>
                  <a:ext cx="3848695" cy="41880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cap="flat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" name="Rectangle 1"/>
                <p:cNvSpPr/>
                <p:nvPr/>
              </p:nvSpPr>
              <p:spPr>
                <a:xfrm>
                  <a:off x="3045024" y="4653136"/>
                  <a:ext cx="1045889" cy="10465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6592"/>
                  <a:endParaRPr lang="en-GB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15410" name="Picture 50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3219" y="3118346"/>
                <a:ext cx="1265783" cy="3002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5810" name="Picture 2" descr="C:\Documents and Settings\HpZD8181\Desktop\PACTRIMS2011\PACTRIMS originals\inflamed liver diagram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4805716"/>
              <a:ext cx="1247105" cy="892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11" name="Picture 51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4092" y="2796813"/>
              <a:ext cx="1871178" cy="220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2" name="Picture 52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5902" y="3636930"/>
              <a:ext cx="670843" cy="895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5"/>
            <p:cNvPicPr>
              <a:picLocks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7295" t="75518" r="23726"/>
            <a:stretch/>
          </p:blipFill>
          <p:spPr bwMode="auto">
            <a:xfrm>
              <a:off x="3389590" y="5463388"/>
              <a:ext cx="606346" cy="55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Fingolimod</a:t>
            </a:r>
            <a:r>
              <a:rPr lang="en-US" sz="2400" dirty="0" smtClean="0"/>
              <a:t> Targets S1P Receptors, Which Are Widely Expressed throughout the Body</a:t>
            </a:r>
            <a:endParaRPr lang="en-US" sz="2400" dirty="0"/>
          </a:p>
        </p:txBody>
      </p:sp>
      <p:sp>
        <p:nvSpPr>
          <p:cNvPr id="15385" name="Rectangle 25"/>
          <p:cNvSpPr>
            <a:spLocks/>
          </p:cNvSpPr>
          <p:nvPr/>
        </p:nvSpPr>
        <p:spPr bwMode="auto">
          <a:xfrm>
            <a:off x="5692725" y="4077369"/>
            <a:ext cx="1232297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02" bIns="0"/>
          <a:lstStyle/>
          <a:p>
            <a:pPr marL="40146" defTabSz="642420">
              <a:lnSpc>
                <a:spcPct val="90000"/>
              </a:lnSpc>
            </a:pPr>
            <a:r>
              <a:rPr lang="en-US" sz="1100" b="1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Efferent Lymph</a:t>
            </a:r>
            <a:endParaRPr lang="en-US" sz="1100" b="1" dirty="0">
              <a:solidFill>
                <a:srgbClr val="C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399" name="Rectangle 39"/>
          <p:cNvSpPr>
            <a:spLocks/>
          </p:cNvSpPr>
          <p:nvPr/>
        </p:nvSpPr>
        <p:spPr bwMode="auto">
          <a:xfrm>
            <a:off x="6925270" y="4039574"/>
            <a:ext cx="1896442" cy="194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02" bIns="0"/>
          <a:lstStyle/>
          <a:p>
            <a:pPr marL="180975" indent="-180975" defTabSz="642420">
              <a:lnSpc>
                <a:spcPct val="90000"/>
              </a:lnSpc>
              <a:spcAft>
                <a:spcPts val="300"/>
              </a:spcAft>
              <a:buClr>
                <a:srgbClr val="005CAB"/>
              </a:buClr>
              <a:buFont typeface="Wingdings" pitchFamily="2" charset="2"/>
              <a:buChar char="§"/>
            </a:pPr>
            <a:r>
              <a:rPr lang="en-US" sz="13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Autoaggressive lymphocytes remain in the lymph nodes, away from the CNS</a:t>
            </a:r>
          </a:p>
          <a:p>
            <a:pPr marL="180975" indent="-180975" defTabSz="642420">
              <a:lnSpc>
                <a:spcPct val="90000"/>
              </a:lnSpc>
              <a:spcAft>
                <a:spcPts val="300"/>
              </a:spcAft>
              <a:buClr>
                <a:srgbClr val="005CAB"/>
              </a:buClr>
              <a:buFont typeface="Wingdings" pitchFamily="2" charset="2"/>
              <a:buChar char="§"/>
            </a:pPr>
            <a:r>
              <a:rPr lang="en-US" sz="13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Wingdings" charset="0"/>
              </a:rPr>
              <a:t></a:t>
            </a:r>
            <a:r>
              <a:rPr lang="en-US" sz="13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 reversible REDISTRIBUTION, not depletion</a:t>
            </a:r>
          </a:p>
        </p:txBody>
      </p:sp>
      <p:pic>
        <p:nvPicPr>
          <p:cNvPr id="15402" name="Picture 42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3971" y="1498501"/>
            <a:ext cx="1526977" cy="133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03" name="Rectangle 43"/>
          <p:cNvSpPr>
            <a:spLocks/>
          </p:cNvSpPr>
          <p:nvPr/>
        </p:nvSpPr>
        <p:spPr bwMode="auto">
          <a:xfrm>
            <a:off x="6925270" y="1404365"/>
            <a:ext cx="2086561" cy="133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02" bIns="0"/>
          <a:lstStyle/>
          <a:p>
            <a:pPr marL="180975" indent="-141288" defTabSz="642420">
              <a:lnSpc>
                <a:spcPct val="90000"/>
              </a:lnSpc>
              <a:spcAft>
                <a:spcPts val="300"/>
              </a:spcAft>
              <a:buClr>
                <a:srgbClr val="005CAB"/>
              </a:buClr>
              <a:buFont typeface="Wingdings" pitchFamily="2" charset="2"/>
              <a:buChar char="§"/>
            </a:pPr>
            <a:r>
              <a:rPr lang="en-US" sz="13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Neural cells express S1P receptors known to modulate neuropathological processes relevant</a:t>
            </a:r>
            <a:br>
              <a:rPr lang="en-US" sz="13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</a:br>
            <a:r>
              <a:rPr lang="en-US" sz="13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to MS</a:t>
            </a:r>
          </a:p>
        </p:txBody>
      </p:sp>
      <p:sp>
        <p:nvSpPr>
          <p:cNvPr id="15404" name="Line 44"/>
          <p:cNvSpPr>
            <a:spLocks noChangeShapeType="1"/>
          </p:cNvSpPr>
          <p:nvPr/>
        </p:nvSpPr>
        <p:spPr bwMode="auto">
          <a:xfrm>
            <a:off x="3577476" y="1674489"/>
            <a:ext cx="1020966" cy="106686"/>
          </a:xfrm>
          <a:prstGeom prst="line">
            <a:avLst/>
          </a:prstGeom>
          <a:noFill/>
          <a:ln w="28575" cap="flat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42420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405" name="Line 45"/>
          <p:cNvSpPr>
            <a:spLocks noChangeShapeType="1"/>
          </p:cNvSpPr>
          <p:nvPr/>
        </p:nvSpPr>
        <p:spPr bwMode="auto">
          <a:xfrm rot="10800000" flipH="1">
            <a:off x="3812977" y="2358478"/>
            <a:ext cx="762197" cy="29270"/>
          </a:xfrm>
          <a:prstGeom prst="line">
            <a:avLst/>
          </a:prstGeom>
          <a:noFill/>
          <a:ln w="28575" cap="flat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42420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406" name="Rectangle 46"/>
          <p:cNvSpPr>
            <a:spLocks/>
          </p:cNvSpPr>
          <p:nvPr/>
        </p:nvSpPr>
        <p:spPr bwMode="auto">
          <a:xfrm>
            <a:off x="345579" y="2575967"/>
            <a:ext cx="1991320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02" bIns="0"/>
          <a:lstStyle/>
          <a:p>
            <a:pPr marL="180975" indent="-141288" defTabSz="642420">
              <a:lnSpc>
                <a:spcPct val="90000"/>
              </a:lnSpc>
              <a:spcAft>
                <a:spcPts val="300"/>
              </a:spcAft>
              <a:buClr>
                <a:srgbClr val="005CAB"/>
              </a:buClr>
              <a:buFont typeface="Wingdings" pitchFamily="2" charset="2"/>
              <a:buChar char="§"/>
            </a:pPr>
            <a:r>
              <a:rPr lang="en-US" sz="13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Smooth bronchial muscles</a:t>
            </a:r>
          </a:p>
          <a:p>
            <a:pPr marL="180975" indent="-141288" defTabSz="642420">
              <a:lnSpc>
                <a:spcPct val="90000"/>
              </a:lnSpc>
              <a:spcAft>
                <a:spcPts val="300"/>
              </a:spcAft>
              <a:buClr>
                <a:srgbClr val="005CAB"/>
              </a:buClr>
              <a:buFont typeface="Wingdings" pitchFamily="2" charset="2"/>
              <a:buChar char="§"/>
            </a:pPr>
            <a:r>
              <a:rPr lang="en-US" sz="13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Respiratory flow restriction</a:t>
            </a:r>
          </a:p>
        </p:txBody>
      </p:sp>
      <p:sp>
        <p:nvSpPr>
          <p:cNvPr id="15407" name="Rectangle 47"/>
          <p:cNvSpPr>
            <a:spLocks/>
          </p:cNvSpPr>
          <p:nvPr/>
        </p:nvSpPr>
        <p:spPr bwMode="auto">
          <a:xfrm>
            <a:off x="345579" y="3895749"/>
            <a:ext cx="1634133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02" bIns="0"/>
          <a:lstStyle/>
          <a:p>
            <a:pPr marL="180975" indent="-141288" defTabSz="642420">
              <a:lnSpc>
                <a:spcPct val="90000"/>
              </a:lnSpc>
              <a:spcAft>
                <a:spcPts val="300"/>
              </a:spcAft>
              <a:buClr>
                <a:srgbClr val="005CAB"/>
              </a:buClr>
              <a:buFont typeface="Wingdings" pitchFamily="2" charset="2"/>
              <a:buChar char="§"/>
            </a:pPr>
            <a:r>
              <a:rPr lang="en-US" sz="13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Smooth vascular</a:t>
            </a:r>
            <a:br>
              <a:rPr lang="en-US" sz="13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</a:br>
            <a:r>
              <a:rPr lang="en-US" sz="13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musculature</a:t>
            </a:r>
          </a:p>
          <a:p>
            <a:pPr marL="180975" indent="-141288" defTabSz="642420">
              <a:lnSpc>
                <a:spcPct val="90000"/>
              </a:lnSpc>
              <a:spcAft>
                <a:spcPts val="300"/>
              </a:spcAft>
              <a:buClr>
                <a:srgbClr val="005CAB"/>
              </a:buClr>
              <a:buFont typeface="Wingdings" pitchFamily="2" charset="2"/>
              <a:buChar char="§"/>
            </a:pPr>
            <a:r>
              <a:rPr lang="en-US" sz="13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Increased</a:t>
            </a:r>
            <a:br>
              <a:rPr lang="en-US" sz="13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</a:br>
            <a:r>
              <a:rPr lang="en-US" sz="13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vascular tone</a:t>
            </a:r>
          </a:p>
        </p:txBody>
      </p:sp>
      <p:sp>
        <p:nvSpPr>
          <p:cNvPr id="15408" name="Rectangle 48"/>
          <p:cNvSpPr>
            <a:spLocks/>
          </p:cNvSpPr>
          <p:nvPr/>
        </p:nvSpPr>
        <p:spPr bwMode="auto">
          <a:xfrm>
            <a:off x="5219230" y="3129607"/>
            <a:ext cx="2210270" cy="66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02" bIns="0"/>
          <a:lstStyle/>
          <a:p>
            <a:pPr marL="180975" indent="-179388" defTabSz="642420">
              <a:lnSpc>
                <a:spcPct val="90000"/>
              </a:lnSpc>
              <a:spcAft>
                <a:spcPts val="300"/>
              </a:spcAft>
              <a:buClr>
                <a:srgbClr val="005CAB"/>
              </a:buClr>
              <a:buFont typeface="Wingdings" pitchFamily="2" charset="2"/>
              <a:buChar char="§"/>
            </a:pPr>
            <a:r>
              <a:rPr lang="en-US" sz="13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Atrial myocytes</a:t>
            </a:r>
          </a:p>
          <a:p>
            <a:pPr marL="180975" indent="-179388" defTabSz="642420">
              <a:lnSpc>
                <a:spcPct val="90000"/>
              </a:lnSpc>
              <a:spcAft>
                <a:spcPts val="300"/>
              </a:spcAft>
              <a:buClr>
                <a:srgbClr val="005CAB"/>
              </a:buClr>
              <a:buFont typeface="Wingdings" pitchFamily="2" charset="2"/>
              <a:buChar char="§"/>
            </a:pPr>
            <a:r>
              <a:rPr lang="en-US" sz="13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Lowering heart rate</a:t>
            </a:r>
          </a:p>
          <a:p>
            <a:pPr marL="180975" indent="-179388" defTabSz="642420">
              <a:lnSpc>
                <a:spcPct val="90000"/>
              </a:lnSpc>
              <a:spcAft>
                <a:spcPts val="300"/>
              </a:spcAft>
              <a:buClr>
                <a:srgbClr val="005CAB"/>
              </a:buClr>
              <a:buFont typeface="Wingdings" pitchFamily="2" charset="2"/>
              <a:buChar char="§"/>
            </a:pPr>
            <a:r>
              <a:rPr lang="en-US" sz="13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Disturbed AV conduction</a:t>
            </a:r>
          </a:p>
        </p:txBody>
      </p:sp>
      <p:sp>
        <p:nvSpPr>
          <p:cNvPr id="15409" name="Rectangle 49"/>
          <p:cNvSpPr>
            <a:spLocks/>
          </p:cNvSpPr>
          <p:nvPr/>
        </p:nvSpPr>
        <p:spPr bwMode="auto">
          <a:xfrm>
            <a:off x="376598" y="5943963"/>
            <a:ext cx="4486913" cy="61401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905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02" bIns="0" anchor="b">
            <a:spAutoFit/>
          </a:bodyPr>
          <a:lstStyle/>
          <a:p>
            <a:pPr marL="40146" defTabSz="642420">
              <a:lnSpc>
                <a:spcPct val="95000"/>
              </a:lnSpc>
            </a:pPr>
            <a:r>
              <a:rPr lang="en-US" sz="105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S1P=sphingosine 1-phosphate; LFT=liver function test;</a:t>
            </a:r>
            <a:br>
              <a:rPr lang="en-US" sz="105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</a:br>
            <a:r>
              <a:rPr lang="en-US" sz="105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MS=multiple sclerosis; AV=</a:t>
            </a:r>
            <a:r>
              <a:rPr lang="en-US" sz="1050" dirty="0" err="1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atrioventricular</a:t>
            </a:r>
            <a:r>
              <a:rPr lang="en-US" sz="105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; CNS=central nervous system.</a:t>
            </a: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  <a:sym typeface="Arial" charset="0"/>
            </a:endParaRPr>
          </a:p>
          <a:p>
            <a:pPr marL="40146" defTabSz="642420">
              <a:lnSpc>
                <a:spcPct val="95000"/>
              </a:lnSpc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Adapted from </a:t>
            </a: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Marsolais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D, Rosen H. </a:t>
            </a:r>
            <a:r>
              <a:rPr lang="en-US" sz="1050" i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Nat Rev Drug </a:t>
            </a:r>
            <a:r>
              <a:rPr lang="en-US" sz="1050" i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Disc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.</a:t>
            </a:r>
            <a:r>
              <a:rPr lang="en-US" sz="105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 2009;8:297-307;</a:t>
            </a:r>
            <a:r>
              <a:rPr lang="en-GB" sz="1050" dirty="0" smtClean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</a:t>
            </a:r>
            <a:r>
              <a:rPr lang="en-GB" sz="1050" dirty="0" err="1" smtClean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Comi</a:t>
            </a:r>
            <a:r>
              <a:rPr lang="en-GB" sz="1050" dirty="0" smtClean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</a:t>
            </a:r>
            <a:r>
              <a:rPr lang="en-GB" sz="105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G et al. </a:t>
            </a:r>
            <a:r>
              <a:rPr lang="en-GB" sz="1050" i="1" dirty="0" err="1" smtClean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Mult</a:t>
            </a:r>
            <a:r>
              <a:rPr lang="en-GB" sz="1050" i="1" dirty="0" smtClean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</a:t>
            </a:r>
            <a:r>
              <a:rPr lang="en-GB" sz="1050" i="1" dirty="0" err="1" smtClean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Scler</a:t>
            </a:r>
            <a:r>
              <a:rPr lang="en-GB" sz="1050" i="1" dirty="0" smtClean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. </a:t>
            </a:r>
            <a:r>
              <a:rPr lang="en-GB" sz="1050" dirty="0" smtClean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2010;16:197-207.</a:t>
            </a:r>
            <a:endParaRPr lang="da-DK" sz="1050" dirty="0"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15413" name="Line 53"/>
          <p:cNvSpPr>
            <a:spLocks noChangeShapeType="1"/>
          </p:cNvSpPr>
          <p:nvPr/>
        </p:nvSpPr>
        <p:spPr bwMode="auto">
          <a:xfrm rot="10800000" flipH="1">
            <a:off x="4034929" y="3428999"/>
            <a:ext cx="1137146" cy="374599"/>
          </a:xfrm>
          <a:prstGeom prst="line">
            <a:avLst/>
          </a:prstGeom>
          <a:noFill/>
          <a:ln w="28575" cap="flat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42420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414" name="Line 54"/>
          <p:cNvSpPr>
            <a:spLocks noChangeShapeType="1"/>
          </p:cNvSpPr>
          <p:nvPr/>
        </p:nvSpPr>
        <p:spPr bwMode="auto">
          <a:xfrm>
            <a:off x="1954430" y="2765250"/>
            <a:ext cx="1064996" cy="373683"/>
          </a:xfrm>
          <a:prstGeom prst="line">
            <a:avLst/>
          </a:prstGeom>
          <a:noFill/>
          <a:ln w="28575" cap="flat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42420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415" name="Line 55"/>
          <p:cNvSpPr>
            <a:spLocks noChangeShapeType="1"/>
          </p:cNvSpPr>
          <p:nvPr/>
        </p:nvSpPr>
        <p:spPr bwMode="auto">
          <a:xfrm rot="10800000" flipH="1">
            <a:off x="1446628" y="4217217"/>
            <a:ext cx="759023" cy="151805"/>
          </a:xfrm>
          <a:prstGeom prst="line">
            <a:avLst/>
          </a:prstGeom>
          <a:noFill/>
          <a:ln w="28575" cap="flat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42420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416" name="Rectangle 56"/>
          <p:cNvSpPr>
            <a:spLocks/>
          </p:cNvSpPr>
          <p:nvPr/>
        </p:nvSpPr>
        <p:spPr bwMode="auto">
          <a:xfrm>
            <a:off x="345579" y="1573461"/>
            <a:ext cx="1827355" cy="57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02" bIns="0">
            <a:spAutoFit/>
          </a:bodyPr>
          <a:lstStyle/>
          <a:p>
            <a:pPr marL="180975" indent="-141288" defTabSz="642420">
              <a:lnSpc>
                <a:spcPct val="90000"/>
              </a:lnSpc>
              <a:spcAft>
                <a:spcPts val="300"/>
              </a:spcAft>
              <a:buClr>
                <a:srgbClr val="005CAB"/>
              </a:buClr>
              <a:buFont typeface="Wingdings" pitchFamily="2" charset="2"/>
              <a:buChar char="§"/>
            </a:pPr>
            <a:r>
              <a:rPr lang="en-US" sz="13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Permeability of vessels in the eye</a:t>
            </a:r>
          </a:p>
          <a:p>
            <a:pPr marL="180975" indent="-141288" defTabSz="642420">
              <a:lnSpc>
                <a:spcPct val="90000"/>
              </a:lnSpc>
              <a:spcAft>
                <a:spcPts val="300"/>
              </a:spcAft>
              <a:buClr>
                <a:srgbClr val="005CAB"/>
              </a:buClr>
              <a:buFont typeface="Wingdings" pitchFamily="2" charset="2"/>
              <a:buChar char="§"/>
            </a:pPr>
            <a:r>
              <a:rPr lang="en-US" sz="13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Macular edema</a:t>
            </a:r>
          </a:p>
        </p:txBody>
      </p:sp>
      <p:sp>
        <p:nvSpPr>
          <p:cNvPr id="15417" name="Line 57"/>
          <p:cNvSpPr>
            <a:spLocks noChangeShapeType="1"/>
          </p:cNvSpPr>
          <p:nvPr/>
        </p:nvSpPr>
        <p:spPr bwMode="auto">
          <a:xfrm>
            <a:off x="1982392" y="1931236"/>
            <a:ext cx="865584" cy="247309"/>
          </a:xfrm>
          <a:prstGeom prst="line">
            <a:avLst/>
          </a:prstGeom>
          <a:noFill/>
          <a:ln w="28575" cap="flat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42420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366" name="Oval 6"/>
          <p:cNvSpPr>
            <a:spLocks/>
          </p:cNvSpPr>
          <p:nvPr/>
        </p:nvSpPr>
        <p:spPr bwMode="auto">
          <a:xfrm>
            <a:off x="4897803" y="4270977"/>
            <a:ext cx="1821656" cy="1143000"/>
          </a:xfrm>
          <a:prstGeom prst="ellipse">
            <a:avLst/>
          </a:prstGeom>
          <a:solidFill>
            <a:srgbClr val="993366">
              <a:alpha val="17647"/>
            </a:srgbClr>
          </a:solidFill>
          <a:ln w="19050" cap="flat">
            <a:solidFill>
              <a:srgbClr val="9933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642420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367" name="Oval 7"/>
          <p:cNvSpPr>
            <a:spLocks/>
          </p:cNvSpPr>
          <p:nvPr/>
        </p:nvSpPr>
        <p:spPr bwMode="auto">
          <a:xfrm>
            <a:off x="5026168" y="4518777"/>
            <a:ext cx="1492374" cy="631775"/>
          </a:xfrm>
          <a:prstGeom prst="ellipse">
            <a:avLst/>
          </a:prstGeom>
          <a:gradFill rotWithShape="0">
            <a:gsLst>
              <a:gs pos="0">
                <a:srgbClr val="E9E9FF"/>
              </a:gs>
              <a:gs pos="100000">
                <a:srgbClr val="A9A9B9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642420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5697010" y="4750948"/>
            <a:ext cx="200918" cy="1116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42420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5335357" y="4750948"/>
            <a:ext cx="169664" cy="1116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42420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370" name="Freeform 10"/>
          <p:cNvSpPr>
            <a:spLocks/>
          </p:cNvSpPr>
          <p:nvPr/>
        </p:nvSpPr>
        <p:spPr bwMode="auto">
          <a:xfrm>
            <a:off x="5692546" y="4769923"/>
            <a:ext cx="418579" cy="196453"/>
          </a:xfrm>
          <a:custGeom>
            <a:avLst/>
            <a:gdLst>
              <a:gd name="T0" fmla="*/ 19182 w 21451"/>
              <a:gd name="T1" fmla="*/ 0 h 21600"/>
              <a:gd name="T2" fmla="*/ 21441 w 21451"/>
              <a:gd name="T3" fmla="*/ 5965 h 21600"/>
              <a:gd name="T4" fmla="*/ 16626 w 21451"/>
              <a:gd name="T5" fmla="*/ 17788 h 21600"/>
              <a:gd name="T6" fmla="*/ 0 w 21451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451" h="21600">
                <a:moveTo>
                  <a:pt x="19182" y="0"/>
                </a:moveTo>
                <a:cubicBezTo>
                  <a:pt x="19559" y="988"/>
                  <a:pt x="21283" y="2647"/>
                  <a:pt x="21441" y="5965"/>
                </a:cubicBezTo>
                <a:cubicBezTo>
                  <a:pt x="21600" y="9318"/>
                  <a:pt x="19777" y="15212"/>
                  <a:pt x="16626" y="17788"/>
                </a:cubicBezTo>
                <a:cubicBezTo>
                  <a:pt x="13475" y="20329"/>
                  <a:pt x="3468" y="20824"/>
                  <a:pt x="0" y="21600"/>
                </a:cubicBezTo>
              </a:path>
            </a:pathLst>
          </a:cu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42420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371" name="Oval 11"/>
          <p:cNvSpPr>
            <a:spLocks/>
          </p:cNvSpPr>
          <p:nvPr/>
        </p:nvSpPr>
        <p:spPr bwMode="auto">
          <a:xfrm>
            <a:off x="5525114" y="4690691"/>
            <a:ext cx="146224" cy="135061"/>
          </a:xfrm>
          <a:prstGeom prst="ellipse">
            <a:avLst/>
          </a:prstGeom>
          <a:gradFill rotWithShape="0">
            <a:gsLst>
              <a:gs pos="0">
                <a:srgbClr val="3A3D4C"/>
              </a:gs>
              <a:gs pos="100000">
                <a:srgbClr val="C1CEFF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642420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372" name="Oval 12"/>
          <p:cNvSpPr>
            <a:spLocks/>
          </p:cNvSpPr>
          <p:nvPr/>
        </p:nvSpPr>
        <p:spPr bwMode="auto">
          <a:xfrm>
            <a:off x="5567529" y="4721926"/>
            <a:ext cx="71438" cy="71438"/>
          </a:xfrm>
          <a:prstGeom prst="ellipse">
            <a:avLst/>
          </a:prstGeom>
          <a:gradFill rotWithShape="0">
            <a:gsLst>
              <a:gs pos="0">
                <a:srgbClr val="4C0032"/>
              </a:gs>
              <a:gs pos="100000">
                <a:srgbClr val="FF00A8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642420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373" name="Freeform 13"/>
          <p:cNvSpPr>
            <a:spLocks/>
          </p:cNvSpPr>
          <p:nvPr/>
        </p:nvSpPr>
        <p:spPr bwMode="auto">
          <a:xfrm>
            <a:off x="5563065" y="4767691"/>
            <a:ext cx="68089" cy="40184"/>
          </a:xfrm>
          <a:custGeom>
            <a:avLst/>
            <a:gdLst>
              <a:gd name="T0" fmla="+- 0 826 398"/>
              <a:gd name="T1" fmla="*/ T0 w 20940"/>
              <a:gd name="T2" fmla="+- 0 3757 657"/>
              <a:gd name="T3" fmla="*/ 3757 h 20059"/>
              <a:gd name="T4" fmla="+- 0 708 398"/>
              <a:gd name="T5" fmla="*/ T4 w 20940"/>
              <a:gd name="T6" fmla="+- 0 18407 657"/>
              <a:gd name="T7" fmla="*/ 18407 h 20059"/>
              <a:gd name="T8" fmla="+- 0 4013 398"/>
              <a:gd name="T9" fmla="*/ T8 w 20940"/>
              <a:gd name="T10" fmla="+- 0 19158 657"/>
              <a:gd name="T11" fmla="*/ 19158 h 20059"/>
              <a:gd name="T12" fmla="+- 0 4721 398"/>
              <a:gd name="T13" fmla="*/ T12 w 20940"/>
              <a:gd name="T14" fmla="+- 0 3381 657"/>
              <a:gd name="T15" fmla="*/ 3381 h 20059"/>
              <a:gd name="T16" fmla="+- 0 7554 398"/>
              <a:gd name="T17" fmla="*/ T16 w 20940"/>
              <a:gd name="T18" fmla="+- 0 3569 657"/>
              <a:gd name="T19" fmla="*/ 3569 h 20059"/>
              <a:gd name="T20" fmla="+- 0 7908 398"/>
              <a:gd name="T21" fmla="*/ T20 w 20940"/>
              <a:gd name="T22" fmla="+- 0 18407 657"/>
              <a:gd name="T23" fmla="*/ 18407 h 20059"/>
              <a:gd name="T24" fmla="+- 0 11095 398"/>
              <a:gd name="T25" fmla="*/ T24 w 20940"/>
              <a:gd name="T26" fmla="+- 0 18031 657"/>
              <a:gd name="T27" fmla="*/ 18031 h 20059"/>
              <a:gd name="T28" fmla="+- 0 11685 398"/>
              <a:gd name="T29" fmla="*/ T28 w 20940"/>
              <a:gd name="T30" fmla="+- 0 2630 657"/>
              <a:gd name="T31" fmla="*/ 2630 h 20059"/>
              <a:gd name="T32" fmla="+- 0 14518 398"/>
              <a:gd name="T33" fmla="*/ T32 w 20940"/>
              <a:gd name="T34" fmla="+- 0 2630 657"/>
              <a:gd name="T35" fmla="*/ 2630 h 20059"/>
              <a:gd name="T36" fmla="+- 0 14754 398"/>
              <a:gd name="T37" fmla="*/ T36 w 20940"/>
              <a:gd name="T38" fmla="+- 0 18595 657"/>
              <a:gd name="T39" fmla="*/ 18595 h 20059"/>
              <a:gd name="T40" fmla="+- 0 17587 398"/>
              <a:gd name="T41" fmla="*/ T40 w 20940"/>
              <a:gd name="T42" fmla="+- 0 18595 657"/>
              <a:gd name="T43" fmla="*/ 18595 h 20059"/>
              <a:gd name="T44" fmla="+- 0 18177 398"/>
              <a:gd name="T45" fmla="*/ T44 w 20940"/>
              <a:gd name="T46" fmla="+- 0 3569 657"/>
              <a:gd name="T47" fmla="*/ 3569 h 20059"/>
              <a:gd name="T48" fmla="+- 0 21128 398"/>
              <a:gd name="T49" fmla="*/ T48 w 20940"/>
              <a:gd name="T50" fmla="+- 0 3381 657"/>
              <a:gd name="T51" fmla="*/ 3381 h 20059"/>
              <a:gd name="T52" fmla="+- 0 21128 398"/>
              <a:gd name="T53" fmla="*/ T52 w 20940"/>
              <a:gd name="T54" fmla="+- 0 20285 657"/>
              <a:gd name="T55" fmla="*/ 20285 h 2005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</a:cxnLst>
            <a:rect l="0" t="0" r="r" b="b"/>
            <a:pathLst>
              <a:path w="20940" h="20059">
                <a:moveTo>
                  <a:pt x="428" y="3100"/>
                </a:moveTo>
                <a:cubicBezTo>
                  <a:pt x="310" y="5541"/>
                  <a:pt x="-398" y="15308"/>
                  <a:pt x="310" y="17750"/>
                </a:cubicBezTo>
                <a:cubicBezTo>
                  <a:pt x="782" y="20380"/>
                  <a:pt x="2789" y="20943"/>
                  <a:pt x="3615" y="18501"/>
                </a:cubicBezTo>
                <a:cubicBezTo>
                  <a:pt x="4205" y="16060"/>
                  <a:pt x="3615" y="5166"/>
                  <a:pt x="4323" y="2724"/>
                </a:cubicBezTo>
                <a:cubicBezTo>
                  <a:pt x="4795" y="94"/>
                  <a:pt x="6684" y="470"/>
                  <a:pt x="7156" y="2912"/>
                </a:cubicBezTo>
                <a:cubicBezTo>
                  <a:pt x="7746" y="5541"/>
                  <a:pt x="7038" y="15308"/>
                  <a:pt x="7510" y="17750"/>
                </a:cubicBezTo>
                <a:cubicBezTo>
                  <a:pt x="8100" y="20192"/>
                  <a:pt x="9989" y="20004"/>
                  <a:pt x="10697" y="17374"/>
                </a:cubicBezTo>
                <a:cubicBezTo>
                  <a:pt x="11169" y="14745"/>
                  <a:pt x="10579" y="4602"/>
                  <a:pt x="11287" y="1973"/>
                </a:cubicBezTo>
                <a:cubicBezTo>
                  <a:pt x="11877" y="-657"/>
                  <a:pt x="13648" y="-657"/>
                  <a:pt x="14120" y="1973"/>
                </a:cubicBezTo>
                <a:cubicBezTo>
                  <a:pt x="14592" y="4602"/>
                  <a:pt x="13884" y="15308"/>
                  <a:pt x="14356" y="17938"/>
                </a:cubicBezTo>
                <a:cubicBezTo>
                  <a:pt x="14828" y="20567"/>
                  <a:pt x="16599" y="20380"/>
                  <a:pt x="17189" y="17938"/>
                </a:cubicBezTo>
                <a:cubicBezTo>
                  <a:pt x="17779" y="15496"/>
                  <a:pt x="17189" y="5353"/>
                  <a:pt x="17779" y="2912"/>
                </a:cubicBezTo>
                <a:cubicBezTo>
                  <a:pt x="18369" y="470"/>
                  <a:pt x="20258" y="-94"/>
                  <a:pt x="20730" y="2724"/>
                </a:cubicBezTo>
                <a:cubicBezTo>
                  <a:pt x="21202" y="5541"/>
                  <a:pt x="20730" y="16060"/>
                  <a:pt x="20730" y="19628"/>
                </a:cubicBezTo>
              </a:path>
            </a:pathLst>
          </a:custGeom>
          <a:noFill/>
          <a:ln w="19050" cap="flat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42420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374" name="Oval 14"/>
          <p:cNvSpPr>
            <a:spLocks/>
          </p:cNvSpPr>
          <p:nvPr/>
        </p:nvSpPr>
        <p:spPr bwMode="auto">
          <a:xfrm>
            <a:off x="5547439" y="4883777"/>
            <a:ext cx="146224" cy="135062"/>
          </a:xfrm>
          <a:prstGeom prst="ellipse">
            <a:avLst/>
          </a:prstGeom>
          <a:gradFill rotWithShape="0">
            <a:gsLst>
              <a:gs pos="0">
                <a:srgbClr val="3A3D4C"/>
              </a:gs>
              <a:gs pos="100000">
                <a:srgbClr val="C1CEFF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642420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375" name="Oval 15"/>
          <p:cNvSpPr>
            <a:spLocks/>
          </p:cNvSpPr>
          <p:nvPr/>
        </p:nvSpPr>
        <p:spPr bwMode="auto">
          <a:xfrm>
            <a:off x="5584273" y="4913915"/>
            <a:ext cx="72553" cy="73670"/>
          </a:xfrm>
          <a:prstGeom prst="ellipse">
            <a:avLst/>
          </a:prstGeom>
          <a:gradFill rotWithShape="0">
            <a:gsLst>
              <a:gs pos="0">
                <a:srgbClr val="4C0032"/>
              </a:gs>
              <a:gs pos="100000">
                <a:srgbClr val="FF00A8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642420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376" name="Freeform 16"/>
          <p:cNvSpPr>
            <a:spLocks/>
          </p:cNvSpPr>
          <p:nvPr/>
        </p:nvSpPr>
        <p:spPr bwMode="auto">
          <a:xfrm>
            <a:off x="5583158" y="4965279"/>
            <a:ext cx="66973" cy="37951"/>
          </a:xfrm>
          <a:custGeom>
            <a:avLst/>
            <a:gdLst>
              <a:gd name="T0" fmla="+- 0 826 398"/>
              <a:gd name="T1" fmla="*/ T0 w 20940"/>
              <a:gd name="T2" fmla="+- 0 3757 657"/>
              <a:gd name="T3" fmla="*/ 3757 h 20059"/>
              <a:gd name="T4" fmla="+- 0 708 398"/>
              <a:gd name="T5" fmla="*/ T4 w 20940"/>
              <a:gd name="T6" fmla="+- 0 18407 657"/>
              <a:gd name="T7" fmla="*/ 18407 h 20059"/>
              <a:gd name="T8" fmla="+- 0 4013 398"/>
              <a:gd name="T9" fmla="*/ T8 w 20940"/>
              <a:gd name="T10" fmla="+- 0 19158 657"/>
              <a:gd name="T11" fmla="*/ 19158 h 20059"/>
              <a:gd name="T12" fmla="+- 0 4721 398"/>
              <a:gd name="T13" fmla="*/ T12 w 20940"/>
              <a:gd name="T14" fmla="+- 0 3381 657"/>
              <a:gd name="T15" fmla="*/ 3381 h 20059"/>
              <a:gd name="T16" fmla="+- 0 7554 398"/>
              <a:gd name="T17" fmla="*/ T16 w 20940"/>
              <a:gd name="T18" fmla="+- 0 3569 657"/>
              <a:gd name="T19" fmla="*/ 3569 h 20059"/>
              <a:gd name="T20" fmla="+- 0 7908 398"/>
              <a:gd name="T21" fmla="*/ T20 w 20940"/>
              <a:gd name="T22" fmla="+- 0 18407 657"/>
              <a:gd name="T23" fmla="*/ 18407 h 20059"/>
              <a:gd name="T24" fmla="+- 0 11095 398"/>
              <a:gd name="T25" fmla="*/ T24 w 20940"/>
              <a:gd name="T26" fmla="+- 0 18031 657"/>
              <a:gd name="T27" fmla="*/ 18031 h 20059"/>
              <a:gd name="T28" fmla="+- 0 11685 398"/>
              <a:gd name="T29" fmla="*/ T28 w 20940"/>
              <a:gd name="T30" fmla="+- 0 2630 657"/>
              <a:gd name="T31" fmla="*/ 2630 h 20059"/>
              <a:gd name="T32" fmla="+- 0 14518 398"/>
              <a:gd name="T33" fmla="*/ T32 w 20940"/>
              <a:gd name="T34" fmla="+- 0 2630 657"/>
              <a:gd name="T35" fmla="*/ 2630 h 20059"/>
              <a:gd name="T36" fmla="+- 0 14754 398"/>
              <a:gd name="T37" fmla="*/ T36 w 20940"/>
              <a:gd name="T38" fmla="+- 0 18595 657"/>
              <a:gd name="T39" fmla="*/ 18595 h 20059"/>
              <a:gd name="T40" fmla="+- 0 17587 398"/>
              <a:gd name="T41" fmla="*/ T40 w 20940"/>
              <a:gd name="T42" fmla="+- 0 18595 657"/>
              <a:gd name="T43" fmla="*/ 18595 h 20059"/>
              <a:gd name="T44" fmla="+- 0 18177 398"/>
              <a:gd name="T45" fmla="*/ T44 w 20940"/>
              <a:gd name="T46" fmla="+- 0 3569 657"/>
              <a:gd name="T47" fmla="*/ 3569 h 20059"/>
              <a:gd name="T48" fmla="+- 0 21128 398"/>
              <a:gd name="T49" fmla="*/ T48 w 20940"/>
              <a:gd name="T50" fmla="+- 0 3381 657"/>
              <a:gd name="T51" fmla="*/ 3381 h 20059"/>
              <a:gd name="T52" fmla="+- 0 21128 398"/>
              <a:gd name="T53" fmla="*/ T52 w 20940"/>
              <a:gd name="T54" fmla="+- 0 20285 657"/>
              <a:gd name="T55" fmla="*/ 20285 h 2005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</a:cxnLst>
            <a:rect l="0" t="0" r="r" b="b"/>
            <a:pathLst>
              <a:path w="20940" h="20059">
                <a:moveTo>
                  <a:pt x="428" y="3100"/>
                </a:moveTo>
                <a:cubicBezTo>
                  <a:pt x="310" y="5541"/>
                  <a:pt x="-398" y="15308"/>
                  <a:pt x="310" y="17750"/>
                </a:cubicBezTo>
                <a:cubicBezTo>
                  <a:pt x="782" y="20380"/>
                  <a:pt x="2789" y="20943"/>
                  <a:pt x="3615" y="18501"/>
                </a:cubicBezTo>
                <a:cubicBezTo>
                  <a:pt x="4205" y="16060"/>
                  <a:pt x="3615" y="5166"/>
                  <a:pt x="4323" y="2724"/>
                </a:cubicBezTo>
                <a:cubicBezTo>
                  <a:pt x="4795" y="94"/>
                  <a:pt x="6684" y="470"/>
                  <a:pt x="7156" y="2912"/>
                </a:cubicBezTo>
                <a:cubicBezTo>
                  <a:pt x="7746" y="5541"/>
                  <a:pt x="7038" y="15308"/>
                  <a:pt x="7510" y="17750"/>
                </a:cubicBezTo>
                <a:cubicBezTo>
                  <a:pt x="8100" y="20192"/>
                  <a:pt x="9989" y="20004"/>
                  <a:pt x="10697" y="17374"/>
                </a:cubicBezTo>
                <a:cubicBezTo>
                  <a:pt x="11169" y="14745"/>
                  <a:pt x="10579" y="4602"/>
                  <a:pt x="11287" y="1973"/>
                </a:cubicBezTo>
                <a:cubicBezTo>
                  <a:pt x="11877" y="-657"/>
                  <a:pt x="13648" y="-657"/>
                  <a:pt x="14120" y="1973"/>
                </a:cubicBezTo>
                <a:cubicBezTo>
                  <a:pt x="14592" y="4602"/>
                  <a:pt x="13884" y="15308"/>
                  <a:pt x="14356" y="17938"/>
                </a:cubicBezTo>
                <a:cubicBezTo>
                  <a:pt x="14828" y="20567"/>
                  <a:pt x="16599" y="20380"/>
                  <a:pt x="17189" y="17938"/>
                </a:cubicBezTo>
                <a:cubicBezTo>
                  <a:pt x="17779" y="15496"/>
                  <a:pt x="17189" y="5353"/>
                  <a:pt x="17779" y="2912"/>
                </a:cubicBezTo>
                <a:cubicBezTo>
                  <a:pt x="18369" y="470"/>
                  <a:pt x="20258" y="-94"/>
                  <a:pt x="20730" y="2724"/>
                </a:cubicBezTo>
                <a:cubicBezTo>
                  <a:pt x="21202" y="5541"/>
                  <a:pt x="20730" y="16060"/>
                  <a:pt x="20730" y="19628"/>
                </a:cubicBezTo>
              </a:path>
            </a:pathLst>
          </a:custGeom>
          <a:noFill/>
          <a:ln w="19050" cap="flat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42420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377" name="Oval 17"/>
          <p:cNvSpPr>
            <a:spLocks/>
          </p:cNvSpPr>
          <p:nvPr/>
        </p:nvSpPr>
        <p:spPr bwMode="auto">
          <a:xfrm>
            <a:off x="5924717" y="4678395"/>
            <a:ext cx="145107" cy="133945"/>
          </a:xfrm>
          <a:prstGeom prst="ellipse">
            <a:avLst/>
          </a:prstGeom>
          <a:gradFill rotWithShape="0">
            <a:gsLst>
              <a:gs pos="0">
                <a:srgbClr val="3A3D4C"/>
              </a:gs>
              <a:gs pos="100000">
                <a:srgbClr val="C1CEFF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642420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378" name="Oval 18"/>
          <p:cNvSpPr>
            <a:spLocks/>
          </p:cNvSpPr>
          <p:nvPr/>
        </p:nvSpPr>
        <p:spPr bwMode="auto">
          <a:xfrm>
            <a:off x="5958203" y="4708532"/>
            <a:ext cx="73670" cy="72553"/>
          </a:xfrm>
          <a:prstGeom prst="ellipse">
            <a:avLst/>
          </a:prstGeom>
          <a:gradFill rotWithShape="0">
            <a:gsLst>
              <a:gs pos="0">
                <a:srgbClr val="4C0032"/>
              </a:gs>
              <a:gs pos="100000">
                <a:srgbClr val="FF00A8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642420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379" name="Freeform 19"/>
          <p:cNvSpPr>
            <a:spLocks/>
          </p:cNvSpPr>
          <p:nvPr/>
        </p:nvSpPr>
        <p:spPr bwMode="auto">
          <a:xfrm>
            <a:off x="5961553" y="4752064"/>
            <a:ext cx="66973" cy="40184"/>
          </a:xfrm>
          <a:custGeom>
            <a:avLst/>
            <a:gdLst>
              <a:gd name="T0" fmla="+- 0 826 398"/>
              <a:gd name="T1" fmla="*/ T0 w 20940"/>
              <a:gd name="T2" fmla="+- 0 3757 657"/>
              <a:gd name="T3" fmla="*/ 3757 h 20059"/>
              <a:gd name="T4" fmla="+- 0 708 398"/>
              <a:gd name="T5" fmla="*/ T4 w 20940"/>
              <a:gd name="T6" fmla="+- 0 18407 657"/>
              <a:gd name="T7" fmla="*/ 18407 h 20059"/>
              <a:gd name="T8" fmla="+- 0 4013 398"/>
              <a:gd name="T9" fmla="*/ T8 w 20940"/>
              <a:gd name="T10" fmla="+- 0 19158 657"/>
              <a:gd name="T11" fmla="*/ 19158 h 20059"/>
              <a:gd name="T12" fmla="+- 0 4721 398"/>
              <a:gd name="T13" fmla="*/ T12 w 20940"/>
              <a:gd name="T14" fmla="+- 0 3381 657"/>
              <a:gd name="T15" fmla="*/ 3381 h 20059"/>
              <a:gd name="T16" fmla="+- 0 7554 398"/>
              <a:gd name="T17" fmla="*/ T16 w 20940"/>
              <a:gd name="T18" fmla="+- 0 3569 657"/>
              <a:gd name="T19" fmla="*/ 3569 h 20059"/>
              <a:gd name="T20" fmla="+- 0 7908 398"/>
              <a:gd name="T21" fmla="*/ T20 w 20940"/>
              <a:gd name="T22" fmla="+- 0 18407 657"/>
              <a:gd name="T23" fmla="*/ 18407 h 20059"/>
              <a:gd name="T24" fmla="+- 0 11095 398"/>
              <a:gd name="T25" fmla="*/ T24 w 20940"/>
              <a:gd name="T26" fmla="+- 0 18031 657"/>
              <a:gd name="T27" fmla="*/ 18031 h 20059"/>
              <a:gd name="T28" fmla="+- 0 11685 398"/>
              <a:gd name="T29" fmla="*/ T28 w 20940"/>
              <a:gd name="T30" fmla="+- 0 2630 657"/>
              <a:gd name="T31" fmla="*/ 2630 h 20059"/>
              <a:gd name="T32" fmla="+- 0 14518 398"/>
              <a:gd name="T33" fmla="*/ T32 w 20940"/>
              <a:gd name="T34" fmla="+- 0 2630 657"/>
              <a:gd name="T35" fmla="*/ 2630 h 20059"/>
              <a:gd name="T36" fmla="+- 0 14754 398"/>
              <a:gd name="T37" fmla="*/ T36 w 20940"/>
              <a:gd name="T38" fmla="+- 0 18595 657"/>
              <a:gd name="T39" fmla="*/ 18595 h 20059"/>
              <a:gd name="T40" fmla="+- 0 17587 398"/>
              <a:gd name="T41" fmla="*/ T40 w 20940"/>
              <a:gd name="T42" fmla="+- 0 18595 657"/>
              <a:gd name="T43" fmla="*/ 18595 h 20059"/>
              <a:gd name="T44" fmla="+- 0 18177 398"/>
              <a:gd name="T45" fmla="*/ T44 w 20940"/>
              <a:gd name="T46" fmla="+- 0 3569 657"/>
              <a:gd name="T47" fmla="*/ 3569 h 20059"/>
              <a:gd name="T48" fmla="+- 0 21128 398"/>
              <a:gd name="T49" fmla="*/ T48 w 20940"/>
              <a:gd name="T50" fmla="+- 0 3381 657"/>
              <a:gd name="T51" fmla="*/ 3381 h 20059"/>
              <a:gd name="T52" fmla="+- 0 21128 398"/>
              <a:gd name="T53" fmla="*/ T52 w 20940"/>
              <a:gd name="T54" fmla="+- 0 20285 657"/>
              <a:gd name="T55" fmla="*/ 20285 h 2005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</a:cxnLst>
            <a:rect l="0" t="0" r="r" b="b"/>
            <a:pathLst>
              <a:path w="20940" h="20059">
                <a:moveTo>
                  <a:pt x="428" y="3100"/>
                </a:moveTo>
                <a:cubicBezTo>
                  <a:pt x="310" y="5541"/>
                  <a:pt x="-398" y="15308"/>
                  <a:pt x="310" y="17750"/>
                </a:cubicBezTo>
                <a:cubicBezTo>
                  <a:pt x="782" y="20380"/>
                  <a:pt x="2789" y="20943"/>
                  <a:pt x="3615" y="18501"/>
                </a:cubicBezTo>
                <a:cubicBezTo>
                  <a:pt x="4205" y="16060"/>
                  <a:pt x="3615" y="5166"/>
                  <a:pt x="4323" y="2724"/>
                </a:cubicBezTo>
                <a:cubicBezTo>
                  <a:pt x="4795" y="94"/>
                  <a:pt x="6684" y="470"/>
                  <a:pt x="7156" y="2912"/>
                </a:cubicBezTo>
                <a:cubicBezTo>
                  <a:pt x="7746" y="5541"/>
                  <a:pt x="7038" y="15308"/>
                  <a:pt x="7510" y="17750"/>
                </a:cubicBezTo>
                <a:cubicBezTo>
                  <a:pt x="8100" y="20192"/>
                  <a:pt x="9989" y="20004"/>
                  <a:pt x="10697" y="17374"/>
                </a:cubicBezTo>
                <a:cubicBezTo>
                  <a:pt x="11169" y="14745"/>
                  <a:pt x="10579" y="4602"/>
                  <a:pt x="11287" y="1973"/>
                </a:cubicBezTo>
                <a:cubicBezTo>
                  <a:pt x="11877" y="-657"/>
                  <a:pt x="13648" y="-657"/>
                  <a:pt x="14120" y="1973"/>
                </a:cubicBezTo>
                <a:cubicBezTo>
                  <a:pt x="14592" y="4602"/>
                  <a:pt x="13884" y="15308"/>
                  <a:pt x="14356" y="17938"/>
                </a:cubicBezTo>
                <a:cubicBezTo>
                  <a:pt x="14828" y="20567"/>
                  <a:pt x="16599" y="20380"/>
                  <a:pt x="17189" y="17938"/>
                </a:cubicBezTo>
                <a:cubicBezTo>
                  <a:pt x="17779" y="15496"/>
                  <a:pt x="17189" y="5353"/>
                  <a:pt x="17779" y="2912"/>
                </a:cubicBezTo>
                <a:cubicBezTo>
                  <a:pt x="18369" y="470"/>
                  <a:pt x="20258" y="-94"/>
                  <a:pt x="20730" y="2724"/>
                </a:cubicBezTo>
                <a:cubicBezTo>
                  <a:pt x="21202" y="5541"/>
                  <a:pt x="20730" y="16060"/>
                  <a:pt x="20730" y="19628"/>
                </a:cubicBezTo>
              </a:path>
            </a:pathLst>
          </a:custGeom>
          <a:noFill/>
          <a:ln w="19050" cap="flat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42420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380" name="Rectangle 20"/>
          <p:cNvSpPr>
            <a:spLocks/>
          </p:cNvSpPr>
          <p:nvPr/>
        </p:nvSpPr>
        <p:spPr bwMode="auto">
          <a:xfrm>
            <a:off x="5682499" y="5038435"/>
            <a:ext cx="660079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02" bIns="0">
            <a:spAutoFit/>
          </a:bodyPr>
          <a:lstStyle/>
          <a:p>
            <a:pPr marL="40146" defTabSz="642420">
              <a:lnSpc>
                <a:spcPct val="90000"/>
              </a:lnSpc>
            </a:pP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S1P</a:t>
            </a: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Arial Unicode MS" charset="0"/>
              </a:rPr>
              <a:t/>
            </a:r>
            <a:b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Arial Unicode MS" charset="0"/>
              </a:rPr>
            </a:b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Gradient</a:t>
            </a:r>
            <a:endParaRPr lang="en-US" sz="1100" b="1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  <a:sym typeface="Arial" charset="0"/>
            </a:endParaRPr>
          </a:p>
        </p:txBody>
      </p:sp>
      <p:pic>
        <p:nvPicPr>
          <p:cNvPr id="15381" name="Picture 21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4629" y="4377035"/>
            <a:ext cx="766837" cy="96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2" name="Freeform 22"/>
          <p:cNvSpPr>
            <a:spLocks/>
          </p:cNvSpPr>
          <p:nvPr/>
        </p:nvSpPr>
        <p:spPr bwMode="auto">
          <a:xfrm>
            <a:off x="6299782" y="4957465"/>
            <a:ext cx="69205" cy="181943"/>
          </a:xfrm>
          <a:custGeom>
            <a:avLst/>
            <a:gdLst>
              <a:gd name="T0" fmla="*/ 21600 w 21600"/>
              <a:gd name="T1" fmla="*/ 21600 h 21600"/>
              <a:gd name="T2" fmla="*/ 11280 w 21600"/>
              <a:gd name="T3" fmla="*/ 12267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9920" y="20044"/>
                  <a:pt x="15240" y="16000"/>
                  <a:pt x="11280" y="12267"/>
                </a:cubicBezTo>
                <a:cubicBezTo>
                  <a:pt x="7320" y="8533"/>
                  <a:pt x="2400" y="2533"/>
                  <a:pt x="0" y="0"/>
                </a:cubicBezTo>
              </a:path>
            </a:pathLst>
          </a:custGeom>
          <a:noFill/>
          <a:ln w="28575" cap="flat">
            <a:solidFill>
              <a:srgbClr val="FFFFFF"/>
            </a:solidFill>
            <a:prstDash val="solid"/>
            <a:round/>
            <a:headEnd type="none" w="med" len="med"/>
            <a:tailEnd type="stealth" w="lg" len="lg"/>
          </a:ln>
          <a:effectLst>
            <a:outerShdw blurRad="63500" dist="38099" dir="2700000" algn="ctr" rotWithShape="0">
              <a:srgbClr val="EEECE1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42420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383" name="Freeform 23"/>
          <p:cNvSpPr>
            <a:spLocks/>
          </p:cNvSpPr>
          <p:nvPr/>
        </p:nvSpPr>
        <p:spPr bwMode="auto">
          <a:xfrm>
            <a:off x="6291951" y="4672813"/>
            <a:ext cx="26789" cy="232172"/>
          </a:xfrm>
          <a:custGeom>
            <a:avLst/>
            <a:gdLst>
              <a:gd name="T0" fmla="+- 0 5116 1950"/>
              <a:gd name="T1" fmla="*/ T0 w 19650"/>
              <a:gd name="T2" fmla="*/ 21600 h 21600"/>
              <a:gd name="T3" fmla="+- 0 2842 1950"/>
              <a:gd name="T4" fmla="*/ T3 w 19650"/>
              <a:gd name="T5" fmla="*/ 10818 h 21600"/>
              <a:gd name="T6" fmla="+- 0 21600 1950"/>
              <a:gd name="T7" fmla="*/ T6 w 19650"/>
              <a:gd name="T8" fmla="*/ 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</a:cxnLst>
            <a:rect l="0" t="0" r="r" b="b"/>
            <a:pathLst>
              <a:path w="19650" h="21600">
                <a:moveTo>
                  <a:pt x="3166" y="21600"/>
                </a:moveTo>
                <a:cubicBezTo>
                  <a:pt x="2882" y="19791"/>
                  <a:pt x="-1950" y="14435"/>
                  <a:pt x="892" y="10818"/>
                </a:cubicBezTo>
                <a:cubicBezTo>
                  <a:pt x="2313" y="7803"/>
                  <a:pt x="15671" y="2270"/>
                  <a:pt x="19650" y="0"/>
                </a:cubicBezTo>
              </a:path>
            </a:pathLst>
          </a:custGeom>
          <a:noFill/>
          <a:ln w="28575" cap="flat">
            <a:solidFill>
              <a:srgbClr val="FFFFFF"/>
            </a:solidFill>
            <a:prstDash val="solid"/>
            <a:round/>
            <a:headEnd type="none" w="med" len="med"/>
            <a:tailEnd type="stealth" w="lg" len="lg"/>
          </a:ln>
          <a:effectLst>
            <a:outerShdw blurRad="63500" dist="38099" dir="2700000" algn="ctr" rotWithShape="0">
              <a:srgbClr val="EEECE1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42420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384" name="Freeform 24"/>
          <p:cNvSpPr>
            <a:spLocks/>
          </p:cNvSpPr>
          <p:nvPr/>
        </p:nvSpPr>
        <p:spPr bwMode="auto">
          <a:xfrm rot="10800000">
            <a:off x="6336599" y="4465198"/>
            <a:ext cx="94878" cy="141758"/>
          </a:xfrm>
          <a:custGeom>
            <a:avLst/>
            <a:gdLst>
              <a:gd name="T0" fmla="*/ 21600 w 21600"/>
              <a:gd name="T1" fmla="*/ 0 h 21600"/>
              <a:gd name="T2" fmla="*/ 12305 w 21600"/>
              <a:gd name="T3" fmla="*/ 10686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20007" y="1771"/>
                  <a:pt x="15934" y="7086"/>
                  <a:pt x="12305" y="10686"/>
                </a:cubicBezTo>
                <a:cubicBezTo>
                  <a:pt x="8675" y="14286"/>
                  <a:pt x="2567" y="19314"/>
                  <a:pt x="0" y="21600"/>
                </a:cubicBezTo>
              </a:path>
            </a:pathLst>
          </a:custGeom>
          <a:noFill/>
          <a:ln w="28575" cap="flat">
            <a:solidFill>
              <a:srgbClr val="FFFFFF"/>
            </a:solidFill>
            <a:prstDash val="solid"/>
            <a:round/>
            <a:headEnd type="none" w="med" len="med"/>
            <a:tailEnd type="stealth" w="lg" len="lg"/>
          </a:ln>
          <a:effectLst>
            <a:outerShdw blurRad="63500" dist="38099" dir="2700000" algn="ctr" rotWithShape="0">
              <a:srgbClr val="EEECE1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42420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Arial" charset="0"/>
            </a:endParaRPr>
          </a:p>
        </p:txBody>
      </p:sp>
      <p:pic>
        <p:nvPicPr>
          <p:cNvPr id="15386" name="Picture 26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0160" y="4397109"/>
            <a:ext cx="766837" cy="92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7" name="Oval 27"/>
          <p:cNvSpPr>
            <a:spLocks/>
          </p:cNvSpPr>
          <p:nvPr/>
        </p:nvSpPr>
        <p:spPr bwMode="auto">
          <a:xfrm>
            <a:off x="5242731" y="4716345"/>
            <a:ext cx="83715" cy="80367"/>
          </a:xfrm>
          <a:prstGeom prst="ellipse">
            <a:avLst/>
          </a:prstGeom>
          <a:gradFill rotWithShape="0">
            <a:gsLst>
              <a:gs pos="0">
                <a:srgbClr val="3A3D4C"/>
              </a:gs>
              <a:gs pos="100000">
                <a:srgbClr val="C1CEFF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642420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388" name="Oval 28"/>
          <p:cNvSpPr>
            <a:spLocks/>
          </p:cNvSpPr>
          <p:nvPr/>
        </p:nvSpPr>
        <p:spPr bwMode="auto">
          <a:xfrm>
            <a:off x="5265037" y="4733089"/>
            <a:ext cx="39067" cy="41299"/>
          </a:xfrm>
          <a:prstGeom prst="ellipse">
            <a:avLst/>
          </a:prstGeom>
          <a:gradFill rotWithShape="0">
            <a:gsLst>
              <a:gs pos="0">
                <a:srgbClr val="4C0032"/>
              </a:gs>
              <a:gs pos="100000">
                <a:srgbClr val="FF00A8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642420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389" name="Rectangle 29"/>
          <p:cNvSpPr>
            <a:spLocks/>
          </p:cNvSpPr>
          <p:nvPr/>
        </p:nvSpPr>
        <p:spPr bwMode="auto">
          <a:xfrm>
            <a:off x="4848689" y="4152660"/>
            <a:ext cx="482145" cy="15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02" bIns="0">
            <a:spAutoFit/>
          </a:bodyPr>
          <a:lstStyle/>
          <a:p>
            <a:pPr marL="40146" defTabSz="642420">
              <a:lnSpc>
                <a:spcPct val="90000"/>
              </a:lnSpc>
            </a:pPr>
            <a:r>
              <a:rPr lang="en-US" sz="11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Blood</a:t>
            </a:r>
          </a:p>
        </p:txBody>
      </p:sp>
      <p:sp>
        <p:nvSpPr>
          <p:cNvPr id="15390" name="Oval 30"/>
          <p:cNvSpPr>
            <a:spLocks/>
          </p:cNvSpPr>
          <p:nvPr/>
        </p:nvSpPr>
        <p:spPr bwMode="auto">
          <a:xfrm>
            <a:off x="5183553" y="4532188"/>
            <a:ext cx="84832" cy="79251"/>
          </a:xfrm>
          <a:prstGeom prst="ellipse">
            <a:avLst/>
          </a:prstGeom>
          <a:gradFill rotWithShape="0">
            <a:gsLst>
              <a:gs pos="0">
                <a:srgbClr val="3A3D4C"/>
              </a:gs>
              <a:gs pos="100000">
                <a:srgbClr val="C1CEFF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642420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391" name="Oval 31"/>
          <p:cNvSpPr>
            <a:spLocks/>
          </p:cNvSpPr>
          <p:nvPr/>
        </p:nvSpPr>
        <p:spPr bwMode="auto">
          <a:xfrm>
            <a:off x="5205877" y="4551146"/>
            <a:ext cx="41300" cy="41300"/>
          </a:xfrm>
          <a:prstGeom prst="ellipse">
            <a:avLst/>
          </a:prstGeom>
          <a:gradFill rotWithShape="0">
            <a:gsLst>
              <a:gs pos="0">
                <a:srgbClr val="4C0032"/>
              </a:gs>
              <a:gs pos="100000">
                <a:srgbClr val="FF00A8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642420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392" name="Freeform 32"/>
          <p:cNvSpPr>
            <a:spLocks/>
          </p:cNvSpPr>
          <p:nvPr/>
        </p:nvSpPr>
        <p:spPr bwMode="auto">
          <a:xfrm>
            <a:off x="5163461" y="4468547"/>
            <a:ext cx="41300" cy="61392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3703" y="3600"/>
                  <a:pt x="17074" y="17067"/>
                  <a:pt x="21600" y="21600"/>
                </a:cubicBezTo>
              </a:path>
            </a:pathLst>
          </a:custGeom>
          <a:noFill/>
          <a:ln w="28575" cap="flat">
            <a:solidFill>
              <a:srgbClr val="FFFFFF"/>
            </a:solidFill>
            <a:prstDash val="solid"/>
            <a:round/>
            <a:headEnd type="none" w="med" len="med"/>
            <a:tailEnd type="stealth" w="lg" len="lg"/>
          </a:ln>
          <a:effectLst>
            <a:outerShdw blurRad="63500" dist="38099" dir="2700000" algn="ctr" rotWithShape="0">
              <a:srgbClr val="EEECE1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42420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393" name="Freeform 33"/>
          <p:cNvSpPr>
            <a:spLocks/>
          </p:cNvSpPr>
          <p:nvPr/>
        </p:nvSpPr>
        <p:spPr bwMode="auto">
          <a:xfrm>
            <a:off x="5250525" y="4623700"/>
            <a:ext cx="26789" cy="84832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3703" y="3552"/>
                  <a:pt x="17280" y="17088"/>
                  <a:pt x="21600" y="21600"/>
                </a:cubicBezTo>
              </a:path>
            </a:pathLst>
          </a:custGeom>
          <a:noFill/>
          <a:ln w="28575" cap="flat">
            <a:solidFill>
              <a:srgbClr val="FFFFFF"/>
            </a:solidFill>
            <a:prstDash val="solid"/>
            <a:round/>
            <a:headEnd type="none" w="med" len="med"/>
            <a:tailEnd type="stealth" w="lg" len="lg"/>
          </a:ln>
          <a:effectLst>
            <a:outerShdw blurRad="63500" dist="38099" dir="2700000" algn="ctr" rotWithShape="0">
              <a:srgbClr val="EEECE1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42420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394" name="Freeform 34"/>
          <p:cNvSpPr>
            <a:spLocks/>
          </p:cNvSpPr>
          <p:nvPr/>
        </p:nvSpPr>
        <p:spPr bwMode="auto">
          <a:xfrm>
            <a:off x="5272849" y="4840245"/>
            <a:ext cx="27906" cy="173012"/>
          </a:xfrm>
          <a:custGeom>
            <a:avLst/>
            <a:gdLst>
              <a:gd name="T0" fmla="*/ 21600 w 21600"/>
              <a:gd name="T1" fmla="*/ 0 h 21600"/>
              <a:gd name="T2" fmla="*/ 15300 w 21600"/>
              <a:gd name="T3" fmla="*/ 9916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20700" y="1629"/>
                  <a:pt x="18600" y="6005"/>
                  <a:pt x="15300" y="9916"/>
                </a:cubicBezTo>
                <a:cubicBezTo>
                  <a:pt x="12000" y="13826"/>
                  <a:pt x="3300" y="19179"/>
                  <a:pt x="0" y="21600"/>
                </a:cubicBezTo>
              </a:path>
            </a:pathLst>
          </a:custGeom>
          <a:noFill/>
          <a:ln w="28575" cap="flat">
            <a:solidFill>
              <a:srgbClr val="FFFFFF"/>
            </a:solidFill>
            <a:prstDash val="solid"/>
            <a:round/>
            <a:headEnd type="none" w="med" len="med"/>
            <a:tailEnd type="stealth" w="lg" len="lg"/>
          </a:ln>
          <a:effectLst>
            <a:outerShdw blurRad="63500" dist="38099" dir="2700000" algn="ctr" rotWithShape="0">
              <a:srgbClr val="EEECE1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42420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395" name="Freeform 35"/>
          <p:cNvSpPr>
            <a:spLocks/>
          </p:cNvSpPr>
          <p:nvPr/>
        </p:nvSpPr>
        <p:spPr bwMode="auto">
          <a:xfrm>
            <a:off x="5153417" y="5046744"/>
            <a:ext cx="95994" cy="140643"/>
          </a:xfrm>
          <a:custGeom>
            <a:avLst/>
            <a:gdLst>
              <a:gd name="T0" fmla="*/ 21600 w 21600"/>
              <a:gd name="T1" fmla="*/ 0 h 21600"/>
              <a:gd name="T2" fmla="*/ 12305 w 21600"/>
              <a:gd name="T3" fmla="*/ 10686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20007" y="1771"/>
                  <a:pt x="15934" y="7086"/>
                  <a:pt x="12305" y="10686"/>
                </a:cubicBezTo>
                <a:cubicBezTo>
                  <a:pt x="8675" y="14286"/>
                  <a:pt x="2567" y="19314"/>
                  <a:pt x="0" y="21600"/>
                </a:cubicBezTo>
              </a:path>
            </a:pathLst>
          </a:custGeom>
          <a:noFill/>
          <a:ln w="28575" cap="flat">
            <a:solidFill>
              <a:srgbClr val="FFFFFF"/>
            </a:solidFill>
            <a:prstDash val="solid"/>
            <a:round/>
            <a:headEnd type="none" w="med" len="med"/>
            <a:tailEnd type="stealth" w="lg" len="lg"/>
          </a:ln>
          <a:effectLst>
            <a:outerShdw blurRad="63500" dist="38099" dir="2700000" algn="ctr" rotWithShape="0">
              <a:srgbClr val="EEECE1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42420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396" name="Freeform 36"/>
          <p:cNvSpPr>
            <a:spLocks/>
          </p:cNvSpPr>
          <p:nvPr/>
        </p:nvSpPr>
        <p:spPr bwMode="auto">
          <a:xfrm rot="2700000">
            <a:off x="5267269" y="4757647"/>
            <a:ext cx="33486" cy="35719"/>
          </a:xfrm>
          <a:custGeom>
            <a:avLst/>
            <a:gdLst>
              <a:gd name="T0" fmla="*/ 0 w 21600"/>
              <a:gd name="T1" fmla="+- 0 14857 541"/>
              <a:gd name="T2" fmla="*/ 14857 h 20604"/>
              <a:gd name="T3" fmla="*/ 6815 w 21600"/>
              <a:gd name="T4" fmla="+- 0 20968 541"/>
              <a:gd name="T5" fmla="*/ 20968 h 20604"/>
              <a:gd name="T6" fmla="*/ 9472 w 21600"/>
              <a:gd name="T7" fmla="+- 0 18966 541"/>
              <a:gd name="T8" fmla="*/ 18966 h 20604"/>
              <a:gd name="T9" fmla="*/ 2541 w 21600"/>
              <a:gd name="T10" fmla="+- 0 12012 541"/>
              <a:gd name="T11" fmla="*/ 12012 h 20604"/>
              <a:gd name="T12" fmla="*/ 4736 w 21600"/>
              <a:gd name="T13" fmla="+- 0 10115 541"/>
              <a:gd name="T14" fmla="*/ 10115 h 20604"/>
              <a:gd name="T15" fmla="*/ 12013 w 21600"/>
              <a:gd name="T16" fmla="+- 0 15910 541"/>
              <a:gd name="T17" fmla="*/ 15910 h 20604"/>
              <a:gd name="T18" fmla="*/ 13976 w 21600"/>
              <a:gd name="T19" fmla="+- 0 13698 541"/>
              <a:gd name="T20" fmla="*/ 13698 h 20604"/>
              <a:gd name="T21" fmla="*/ 7161 w 21600"/>
              <a:gd name="T22" fmla="+- 0 6954 541"/>
              <a:gd name="T23" fmla="*/ 6954 h 20604"/>
              <a:gd name="T24" fmla="*/ 9241 w 21600"/>
              <a:gd name="T25" fmla="+- 0 5058 541"/>
              <a:gd name="T26" fmla="*/ 5058 h 20604"/>
              <a:gd name="T27" fmla="*/ 16518 w 21600"/>
              <a:gd name="T28" fmla="+- 0 11485 541"/>
              <a:gd name="T29" fmla="*/ 11485 h 20604"/>
              <a:gd name="T30" fmla="*/ 18366 w 21600"/>
              <a:gd name="T31" fmla="+- 0 9272 541"/>
              <a:gd name="T32" fmla="*/ 9272 h 20604"/>
              <a:gd name="T33" fmla="*/ 12244 w 21600"/>
              <a:gd name="T34" fmla="+- 0 2845 541"/>
              <a:gd name="T35" fmla="*/ 2845 h 20604"/>
              <a:gd name="T36" fmla="*/ 14323 w 21600"/>
              <a:gd name="T37" fmla="+- 0 738 541"/>
              <a:gd name="T38" fmla="*/ 738 h 20604"/>
              <a:gd name="T39" fmla="*/ 21600 w 21600"/>
              <a:gd name="T40" fmla="+- 0 7586 541"/>
              <a:gd name="T41" fmla="*/ 7586 h 2060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  <a:cxn ang="0">
                <a:pos x="T12" y="T14"/>
              </a:cxn>
              <a:cxn ang="0">
                <a:pos x="T15" y="T17"/>
              </a:cxn>
              <a:cxn ang="0">
                <a:pos x="T18" y="T20"/>
              </a:cxn>
              <a:cxn ang="0">
                <a:pos x="T21" y="T23"/>
              </a:cxn>
              <a:cxn ang="0">
                <a:pos x="T24" y="T26"/>
              </a:cxn>
              <a:cxn ang="0">
                <a:pos x="T27" y="T29"/>
              </a:cxn>
              <a:cxn ang="0">
                <a:pos x="T30" y="T32"/>
              </a:cxn>
              <a:cxn ang="0">
                <a:pos x="T33" y="T35"/>
              </a:cxn>
              <a:cxn ang="0">
                <a:pos x="T36" y="T38"/>
              </a:cxn>
              <a:cxn ang="0">
                <a:pos x="T39" y="T41"/>
              </a:cxn>
            </a:cxnLst>
            <a:rect l="0" t="0" r="r" b="b"/>
            <a:pathLst>
              <a:path w="21600" h="20604">
                <a:moveTo>
                  <a:pt x="0" y="14316"/>
                </a:moveTo>
                <a:cubicBezTo>
                  <a:pt x="1155" y="15369"/>
                  <a:pt x="5198" y="19795"/>
                  <a:pt x="6815" y="20427"/>
                </a:cubicBezTo>
                <a:cubicBezTo>
                  <a:pt x="8432" y="21059"/>
                  <a:pt x="10165" y="19900"/>
                  <a:pt x="9472" y="18425"/>
                </a:cubicBezTo>
                <a:cubicBezTo>
                  <a:pt x="8779" y="16950"/>
                  <a:pt x="3350" y="12946"/>
                  <a:pt x="2541" y="11471"/>
                </a:cubicBezTo>
                <a:cubicBezTo>
                  <a:pt x="1733" y="9996"/>
                  <a:pt x="3119" y="8942"/>
                  <a:pt x="4736" y="9574"/>
                </a:cubicBezTo>
                <a:cubicBezTo>
                  <a:pt x="6353" y="10206"/>
                  <a:pt x="10511" y="14737"/>
                  <a:pt x="12013" y="15369"/>
                </a:cubicBezTo>
                <a:cubicBezTo>
                  <a:pt x="13514" y="16001"/>
                  <a:pt x="14785" y="14632"/>
                  <a:pt x="13976" y="13157"/>
                </a:cubicBezTo>
                <a:cubicBezTo>
                  <a:pt x="13168" y="11681"/>
                  <a:pt x="7970" y="7888"/>
                  <a:pt x="7161" y="6413"/>
                </a:cubicBezTo>
                <a:cubicBezTo>
                  <a:pt x="6353" y="4938"/>
                  <a:pt x="7739" y="3779"/>
                  <a:pt x="9241" y="4517"/>
                </a:cubicBezTo>
                <a:cubicBezTo>
                  <a:pt x="10742" y="5254"/>
                  <a:pt x="15016" y="10206"/>
                  <a:pt x="16518" y="10944"/>
                </a:cubicBezTo>
                <a:cubicBezTo>
                  <a:pt x="18019" y="11681"/>
                  <a:pt x="19059" y="10206"/>
                  <a:pt x="18366" y="8731"/>
                </a:cubicBezTo>
                <a:cubicBezTo>
                  <a:pt x="17673" y="7256"/>
                  <a:pt x="12937" y="3674"/>
                  <a:pt x="12244" y="2304"/>
                </a:cubicBezTo>
                <a:cubicBezTo>
                  <a:pt x="11551" y="934"/>
                  <a:pt x="12821" y="-541"/>
                  <a:pt x="14323" y="197"/>
                </a:cubicBezTo>
                <a:cubicBezTo>
                  <a:pt x="15825" y="934"/>
                  <a:pt x="20098" y="5570"/>
                  <a:pt x="21600" y="7045"/>
                </a:cubicBezTo>
              </a:path>
            </a:pathLst>
          </a:custGeom>
          <a:noFill/>
          <a:ln w="19050" cap="flat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42420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397" name="Freeform 37"/>
          <p:cNvSpPr>
            <a:spLocks/>
          </p:cNvSpPr>
          <p:nvPr/>
        </p:nvSpPr>
        <p:spPr bwMode="auto">
          <a:xfrm rot="2700000">
            <a:off x="5209802" y="4576279"/>
            <a:ext cx="34603" cy="37951"/>
          </a:xfrm>
          <a:custGeom>
            <a:avLst/>
            <a:gdLst>
              <a:gd name="T0" fmla="*/ 0 w 21600"/>
              <a:gd name="T1" fmla="+- 0 14857 541"/>
              <a:gd name="T2" fmla="*/ 14857 h 20604"/>
              <a:gd name="T3" fmla="*/ 6815 w 21600"/>
              <a:gd name="T4" fmla="+- 0 20968 541"/>
              <a:gd name="T5" fmla="*/ 20968 h 20604"/>
              <a:gd name="T6" fmla="*/ 9472 w 21600"/>
              <a:gd name="T7" fmla="+- 0 18966 541"/>
              <a:gd name="T8" fmla="*/ 18966 h 20604"/>
              <a:gd name="T9" fmla="*/ 2541 w 21600"/>
              <a:gd name="T10" fmla="+- 0 12012 541"/>
              <a:gd name="T11" fmla="*/ 12012 h 20604"/>
              <a:gd name="T12" fmla="*/ 4736 w 21600"/>
              <a:gd name="T13" fmla="+- 0 10115 541"/>
              <a:gd name="T14" fmla="*/ 10115 h 20604"/>
              <a:gd name="T15" fmla="*/ 12013 w 21600"/>
              <a:gd name="T16" fmla="+- 0 15910 541"/>
              <a:gd name="T17" fmla="*/ 15910 h 20604"/>
              <a:gd name="T18" fmla="*/ 13976 w 21600"/>
              <a:gd name="T19" fmla="+- 0 13698 541"/>
              <a:gd name="T20" fmla="*/ 13698 h 20604"/>
              <a:gd name="T21" fmla="*/ 7161 w 21600"/>
              <a:gd name="T22" fmla="+- 0 6954 541"/>
              <a:gd name="T23" fmla="*/ 6954 h 20604"/>
              <a:gd name="T24" fmla="*/ 9241 w 21600"/>
              <a:gd name="T25" fmla="+- 0 5058 541"/>
              <a:gd name="T26" fmla="*/ 5058 h 20604"/>
              <a:gd name="T27" fmla="*/ 16518 w 21600"/>
              <a:gd name="T28" fmla="+- 0 11485 541"/>
              <a:gd name="T29" fmla="*/ 11485 h 20604"/>
              <a:gd name="T30" fmla="*/ 18366 w 21600"/>
              <a:gd name="T31" fmla="+- 0 9272 541"/>
              <a:gd name="T32" fmla="*/ 9272 h 20604"/>
              <a:gd name="T33" fmla="*/ 12244 w 21600"/>
              <a:gd name="T34" fmla="+- 0 2845 541"/>
              <a:gd name="T35" fmla="*/ 2845 h 20604"/>
              <a:gd name="T36" fmla="*/ 14323 w 21600"/>
              <a:gd name="T37" fmla="+- 0 738 541"/>
              <a:gd name="T38" fmla="*/ 738 h 20604"/>
              <a:gd name="T39" fmla="*/ 21600 w 21600"/>
              <a:gd name="T40" fmla="+- 0 7586 541"/>
              <a:gd name="T41" fmla="*/ 7586 h 2060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  <a:cxn ang="0">
                <a:pos x="T12" y="T14"/>
              </a:cxn>
              <a:cxn ang="0">
                <a:pos x="T15" y="T17"/>
              </a:cxn>
              <a:cxn ang="0">
                <a:pos x="T18" y="T20"/>
              </a:cxn>
              <a:cxn ang="0">
                <a:pos x="T21" y="T23"/>
              </a:cxn>
              <a:cxn ang="0">
                <a:pos x="T24" y="T26"/>
              </a:cxn>
              <a:cxn ang="0">
                <a:pos x="T27" y="T29"/>
              </a:cxn>
              <a:cxn ang="0">
                <a:pos x="T30" y="T32"/>
              </a:cxn>
              <a:cxn ang="0">
                <a:pos x="T33" y="T35"/>
              </a:cxn>
              <a:cxn ang="0">
                <a:pos x="T36" y="T38"/>
              </a:cxn>
              <a:cxn ang="0">
                <a:pos x="T39" y="T41"/>
              </a:cxn>
            </a:cxnLst>
            <a:rect l="0" t="0" r="r" b="b"/>
            <a:pathLst>
              <a:path w="21600" h="20604">
                <a:moveTo>
                  <a:pt x="0" y="14316"/>
                </a:moveTo>
                <a:cubicBezTo>
                  <a:pt x="1155" y="15369"/>
                  <a:pt x="5198" y="19795"/>
                  <a:pt x="6815" y="20427"/>
                </a:cubicBezTo>
                <a:cubicBezTo>
                  <a:pt x="8432" y="21059"/>
                  <a:pt x="10165" y="19900"/>
                  <a:pt x="9472" y="18425"/>
                </a:cubicBezTo>
                <a:cubicBezTo>
                  <a:pt x="8779" y="16950"/>
                  <a:pt x="3350" y="12946"/>
                  <a:pt x="2541" y="11471"/>
                </a:cubicBezTo>
                <a:cubicBezTo>
                  <a:pt x="1733" y="9996"/>
                  <a:pt x="3119" y="8942"/>
                  <a:pt x="4736" y="9574"/>
                </a:cubicBezTo>
                <a:cubicBezTo>
                  <a:pt x="6353" y="10206"/>
                  <a:pt x="10511" y="14737"/>
                  <a:pt x="12013" y="15369"/>
                </a:cubicBezTo>
                <a:cubicBezTo>
                  <a:pt x="13514" y="16001"/>
                  <a:pt x="14785" y="14632"/>
                  <a:pt x="13976" y="13157"/>
                </a:cubicBezTo>
                <a:cubicBezTo>
                  <a:pt x="13168" y="11681"/>
                  <a:pt x="7970" y="7888"/>
                  <a:pt x="7161" y="6413"/>
                </a:cubicBezTo>
                <a:cubicBezTo>
                  <a:pt x="6353" y="4938"/>
                  <a:pt x="7739" y="3779"/>
                  <a:pt x="9241" y="4517"/>
                </a:cubicBezTo>
                <a:cubicBezTo>
                  <a:pt x="10742" y="5254"/>
                  <a:pt x="15016" y="10206"/>
                  <a:pt x="16518" y="10944"/>
                </a:cubicBezTo>
                <a:cubicBezTo>
                  <a:pt x="18019" y="11681"/>
                  <a:pt x="19059" y="10206"/>
                  <a:pt x="18366" y="8731"/>
                </a:cubicBezTo>
                <a:cubicBezTo>
                  <a:pt x="17673" y="7256"/>
                  <a:pt x="12937" y="3674"/>
                  <a:pt x="12244" y="2304"/>
                </a:cubicBezTo>
                <a:cubicBezTo>
                  <a:pt x="11551" y="934"/>
                  <a:pt x="12821" y="-541"/>
                  <a:pt x="14323" y="197"/>
                </a:cubicBezTo>
                <a:cubicBezTo>
                  <a:pt x="15825" y="934"/>
                  <a:pt x="20098" y="5570"/>
                  <a:pt x="21600" y="7045"/>
                </a:cubicBezTo>
              </a:path>
            </a:pathLst>
          </a:custGeom>
          <a:noFill/>
          <a:ln w="19050" cap="flat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42420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398" name="Rectangle 38"/>
          <p:cNvSpPr>
            <a:spLocks/>
          </p:cNvSpPr>
          <p:nvPr/>
        </p:nvSpPr>
        <p:spPr bwMode="auto">
          <a:xfrm>
            <a:off x="5335873" y="5467960"/>
            <a:ext cx="120990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02" bIns="0">
            <a:spAutoFit/>
          </a:bodyPr>
          <a:lstStyle/>
          <a:p>
            <a:pPr marL="40146" defTabSz="642420"/>
            <a:r>
              <a:rPr lang="en-US" sz="1100" b="1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Lymphoid Organ</a:t>
            </a:r>
            <a:endParaRPr lang="en-US" sz="1100" b="1" dirty="0">
              <a:solidFill>
                <a:srgbClr val="C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400" name="Line 40"/>
          <p:cNvSpPr>
            <a:spLocks noChangeShapeType="1"/>
          </p:cNvSpPr>
          <p:nvPr/>
        </p:nvSpPr>
        <p:spPr bwMode="auto">
          <a:xfrm rot="10800000" flipH="1">
            <a:off x="3888748" y="4513194"/>
            <a:ext cx="1153046" cy="357188"/>
          </a:xfrm>
          <a:prstGeom prst="line">
            <a:avLst/>
          </a:prstGeom>
          <a:noFill/>
          <a:ln w="28575" cap="flat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42420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 rot="10800000" flipH="1">
            <a:off x="3969115" y="5157250"/>
            <a:ext cx="1143000" cy="44648"/>
          </a:xfrm>
          <a:prstGeom prst="line">
            <a:avLst/>
          </a:prstGeom>
          <a:noFill/>
          <a:ln w="28575" cap="flat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42420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63" name="Line 55"/>
          <p:cNvSpPr>
            <a:spLocks noChangeShapeType="1"/>
          </p:cNvSpPr>
          <p:nvPr/>
        </p:nvSpPr>
        <p:spPr bwMode="auto">
          <a:xfrm rot="10800000" flipH="1">
            <a:off x="1604511" y="4855326"/>
            <a:ext cx="1077372" cy="260896"/>
          </a:xfrm>
          <a:prstGeom prst="line">
            <a:avLst/>
          </a:prstGeom>
          <a:noFill/>
          <a:ln w="28575" cap="flat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42420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64" name="Rectangle 47"/>
          <p:cNvSpPr>
            <a:spLocks/>
          </p:cNvSpPr>
          <p:nvPr/>
        </p:nvSpPr>
        <p:spPr bwMode="auto">
          <a:xfrm>
            <a:off x="345579" y="4885489"/>
            <a:ext cx="1634133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02" bIns="0"/>
          <a:lstStyle/>
          <a:p>
            <a:pPr marL="166688" indent="-127000" defTabSz="642420">
              <a:lnSpc>
                <a:spcPct val="90000"/>
              </a:lnSpc>
              <a:spcAft>
                <a:spcPts val="300"/>
              </a:spcAft>
              <a:buClr>
                <a:srgbClr val="005CAB"/>
              </a:buClr>
              <a:buFont typeface="Wingdings" pitchFamily="2" charset="2"/>
              <a:buChar char="§"/>
            </a:pPr>
            <a:r>
              <a:rPr lang="en-US" sz="13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Risk of elevated LFTs in 8%, usually early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2478" y="5810566"/>
            <a:ext cx="194528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5CAB"/>
              </a:buClr>
              <a:buFont typeface="Wingdings" pitchFamily="2" charset="2"/>
              <a:buChar char="§"/>
            </a:pPr>
            <a:r>
              <a:rPr lang="en-US" sz="13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&gt;70% reduction in lymphocyte count, 18% </a:t>
            </a:r>
            <a:r>
              <a:rPr lang="en-US" sz="13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grade </a:t>
            </a:r>
            <a:r>
              <a:rPr lang="en-US" sz="13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097726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41849013"/>
              </p:ext>
            </p:extLst>
          </p:nvPr>
        </p:nvGraphicFramePr>
        <p:xfrm>
          <a:off x="122983" y="1569452"/>
          <a:ext cx="4439144" cy="3573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sz="2400" b="1" dirty="0" err="1" smtClean="0"/>
              <a:t>Ετησιοποιημένος</a:t>
            </a:r>
            <a:r>
              <a:rPr lang="el-GR" sz="2400" b="1" dirty="0" smtClean="0"/>
              <a:t> ρυθμός υποτροπών</a:t>
            </a:r>
            <a:endParaRPr lang="en-GB" sz="2400" b="1" dirty="0" smtClean="0"/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369885" y="5969420"/>
            <a:ext cx="6551389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*Adjusted for </a:t>
            </a: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group, region, number of relapses and EDSS score at baseline.</a:t>
            </a: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Kappos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L et al. </a:t>
            </a:r>
            <a:r>
              <a:rPr lang="en-US" sz="1050" i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 </a:t>
            </a:r>
            <a:r>
              <a:rPr lang="en-US" sz="1050" i="1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Engl</a:t>
            </a:r>
            <a:r>
              <a:rPr lang="en-US" sz="1050" i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J Med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2010;362:387-401.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Calabresi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PA et al. Presented at AAN; April 21–28, 2012; New Orleans, LA, USA. ESS.015.</a:t>
            </a:r>
            <a:endParaRPr lang="en-GB" sz="1050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109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77563728"/>
              </p:ext>
            </p:extLst>
          </p:nvPr>
        </p:nvGraphicFramePr>
        <p:xfrm>
          <a:off x="4478049" y="1567644"/>
          <a:ext cx="4439144" cy="3573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46" name="TextBox 7"/>
          <p:cNvSpPr txBox="1">
            <a:spLocks noChangeArrowheads="1"/>
          </p:cNvSpPr>
          <p:nvPr/>
        </p:nvSpPr>
        <p:spPr bwMode="auto">
          <a:xfrm>
            <a:off x="5940152" y="4984411"/>
            <a:ext cx="8707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Placebo</a:t>
            </a:r>
            <a:endParaRPr lang="en-GB" sz="1400" b="1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147" name="TextBox 8"/>
          <p:cNvSpPr txBox="1">
            <a:spLocks noChangeArrowheads="1"/>
          </p:cNvSpPr>
          <p:nvPr/>
        </p:nvSpPr>
        <p:spPr bwMode="auto">
          <a:xfrm>
            <a:off x="7240353" y="4984411"/>
            <a:ext cx="11480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Fingolimod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0.5 mg</a:t>
            </a:r>
            <a:endParaRPr lang="en-GB" sz="1400" b="1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149" name="TextBox 10"/>
          <p:cNvSpPr txBox="1">
            <a:spLocks noChangeArrowheads="1"/>
          </p:cNvSpPr>
          <p:nvPr/>
        </p:nvSpPr>
        <p:spPr bwMode="auto">
          <a:xfrm>
            <a:off x="6506665" y="2300144"/>
            <a:ext cx="184751" cy="2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i="1" dirty="0">
              <a:solidFill>
                <a:srgbClr val="FFFFFF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2150" name="TextBox 7"/>
          <p:cNvSpPr txBox="1">
            <a:spLocks noChangeArrowheads="1"/>
          </p:cNvSpPr>
          <p:nvPr/>
        </p:nvSpPr>
        <p:spPr bwMode="auto">
          <a:xfrm rot="16200000">
            <a:off x="3106315" y="3275148"/>
            <a:ext cx="31996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Adjusted* Annualised Relapse Rate</a:t>
            </a:r>
            <a:endParaRPr lang="en-GB" sz="1400" b="1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2151" name="TextBox 15"/>
          <p:cNvSpPr txBox="1">
            <a:spLocks noChangeArrowheads="1"/>
          </p:cNvSpPr>
          <p:nvPr/>
        </p:nvSpPr>
        <p:spPr bwMode="auto">
          <a:xfrm>
            <a:off x="6062759" y="4603318"/>
            <a:ext cx="6960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n=355</a:t>
            </a:r>
            <a:endParaRPr lang="en-GB" sz="1400" b="1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153" name="TextBox 17"/>
          <p:cNvSpPr txBox="1">
            <a:spLocks noChangeArrowheads="1"/>
          </p:cNvSpPr>
          <p:nvPr/>
        </p:nvSpPr>
        <p:spPr bwMode="auto">
          <a:xfrm>
            <a:off x="7469010" y="4603318"/>
            <a:ext cx="6960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n=358</a:t>
            </a:r>
            <a:endParaRPr lang="en-GB" sz="1400" b="1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86" name="Rectangle 66"/>
          <p:cNvSpPr>
            <a:spLocks noChangeArrowheads="1"/>
          </p:cNvSpPr>
          <p:nvPr/>
        </p:nvSpPr>
        <p:spPr bwMode="auto">
          <a:xfrm rot="16200000">
            <a:off x="-1286170" y="3285836"/>
            <a:ext cx="31996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Adjusted* 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Annualised Relapse Rate</a:t>
            </a:r>
            <a:endParaRPr lang="en-GB" sz="1400" b="1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55" name="TextBox 7"/>
          <p:cNvSpPr txBox="1">
            <a:spLocks noChangeArrowheads="1"/>
          </p:cNvSpPr>
          <p:nvPr/>
        </p:nvSpPr>
        <p:spPr bwMode="auto">
          <a:xfrm>
            <a:off x="1115616" y="4984601"/>
            <a:ext cx="8707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Placebo</a:t>
            </a:r>
            <a:endParaRPr lang="en-GB" sz="1400" b="1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56" name="TextBox 8"/>
          <p:cNvSpPr txBox="1">
            <a:spLocks noChangeArrowheads="1"/>
          </p:cNvSpPr>
          <p:nvPr/>
        </p:nvSpPr>
        <p:spPr bwMode="auto">
          <a:xfrm>
            <a:off x="1979712" y="4984601"/>
            <a:ext cx="11480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Fingolimod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0.5 mg</a:t>
            </a:r>
            <a:endParaRPr lang="en-GB" sz="1400" b="1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2" name="TextBox 29"/>
          <p:cNvSpPr txBox="1">
            <a:spLocks noChangeArrowheads="1"/>
          </p:cNvSpPr>
          <p:nvPr/>
        </p:nvSpPr>
        <p:spPr bwMode="auto">
          <a:xfrm>
            <a:off x="4993593" y="1302570"/>
            <a:ext cx="4054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FREEDOMS II</a:t>
            </a:r>
            <a:r>
              <a:rPr lang="en-US" sz="2000" b="1" baseline="30000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TextBox 18"/>
          <p:cNvSpPr txBox="1">
            <a:spLocks noChangeArrowheads="1"/>
          </p:cNvSpPr>
          <p:nvPr/>
        </p:nvSpPr>
        <p:spPr bwMode="auto">
          <a:xfrm>
            <a:off x="728171" y="1302570"/>
            <a:ext cx="3846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FREEDOMS</a:t>
            </a:r>
            <a:r>
              <a:rPr lang="en-US" sz="2000" b="1" baseline="30000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="1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2051720" y="2659811"/>
            <a:ext cx="9797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54%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</a:p>
          <a:p>
            <a:pPr algn="ctr"/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placebo</a:t>
            </a:r>
          </a:p>
          <a:p>
            <a:pPr algn="ctr"/>
            <a:r>
              <a:rPr lang="en-US" sz="1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&lt;0.001</a:t>
            </a:r>
          </a:p>
        </p:txBody>
      </p:sp>
      <p:sp>
        <p:nvSpPr>
          <p:cNvPr id="25" name="TextBox 16"/>
          <p:cNvSpPr txBox="1">
            <a:spLocks noChangeArrowheads="1"/>
          </p:cNvSpPr>
          <p:nvPr/>
        </p:nvSpPr>
        <p:spPr bwMode="auto">
          <a:xfrm>
            <a:off x="7324510" y="2530944"/>
            <a:ext cx="9797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48%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</a:p>
          <a:p>
            <a:pPr algn="ctr"/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placebo</a:t>
            </a:r>
          </a:p>
          <a:p>
            <a:pPr algn="ctr"/>
            <a:r>
              <a:rPr lang="en-US" sz="1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&lt;0.001</a:t>
            </a:r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2987824" y="4994012"/>
            <a:ext cx="11480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Fingolimod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1.25 mg</a:t>
            </a:r>
            <a:endParaRPr lang="en-GB" sz="1400" b="1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1203808" y="4607254"/>
            <a:ext cx="6960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n=418</a:t>
            </a:r>
            <a:endParaRPr lang="en-GB" sz="1400" b="1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8" name="TextBox 15"/>
          <p:cNvSpPr txBox="1">
            <a:spLocks noChangeArrowheads="1"/>
          </p:cNvSpPr>
          <p:nvPr/>
        </p:nvSpPr>
        <p:spPr bwMode="auto">
          <a:xfrm>
            <a:off x="2183245" y="4607254"/>
            <a:ext cx="7457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n=425 </a:t>
            </a:r>
            <a:endParaRPr lang="en-GB" sz="1400" b="1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3191963" y="4600884"/>
            <a:ext cx="6960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n=429</a:t>
            </a:r>
            <a:endParaRPr lang="en-GB" sz="1400" b="1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739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l-GR" sz="2400" b="1" dirty="0" smtClean="0"/>
              <a:t>Εξέλιξη της αναπηρίας (12 εβδομάδες)</a:t>
            </a:r>
            <a:endParaRPr lang="en-US" sz="2400" b="1" dirty="0"/>
          </a:p>
        </p:txBody>
      </p:sp>
      <p:sp>
        <p:nvSpPr>
          <p:cNvPr id="8" name="Freeform 7"/>
          <p:cNvSpPr/>
          <p:nvPr/>
        </p:nvSpPr>
        <p:spPr>
          <a:xfrm>
            <a:off x="5652119" y="2843213"/>
            <a:ext cx="2315543" cy="1593899"/>
          </a:xfrm>
          <a:custGeom>
            <a:avLst/>
            <a:gdLst>
              <a:gd name="connsiteX0" fmla="*/ 4763 w 2300288"/>
              <a:gd name="connsiteY0" fmla="*/ 1566862 h 1566862"/>
              <a:gd name="connsiteX1" fmla="*/ 0 w 2300288"/>
              <a:gd name="connsiteY1" fmla="*/ 1509712 h 1566862"/>
              <a:gd name="connsiteX2" fmla="*/ 19050 w 2300288"/>
              <a:gd name="connsiteY2" fmla="*/ 1509712 h 1566862"/>
              <a:gd name="connsiteX3" fmla="*/ 19050 w 2300288"/>
              <a:gd name="connsiteY3" fmla="*/ 1457325 h 1566862"/>
              <a:gd name="connsiteX4" fmla="*/ 90488 w 2300288"/>
              <a:gd name="connsiteY4" fmla="*/ 1457325 h 1566862"/>
              <a:gd name="connsiteX5" fmla="*/ 90488 w 2300288"/>
              <a:gd name="connsiteY5" fmla="*/ 1423987 h 1566862"/>
              <a:gd name="connsiteX6" fmla="*/ 195263 w 2300288"/>
              <a:gd name="connsiteY6" fmla="*/ 1428750 h 1566862"/>
              <a:gd name="connsiteX7" fmla="*/ 195263 w 2300288"/>
              <a:gd name="connsiteY7" fmla="*/ 1328737 h 1566862"/>
              <a:gd name="connsiteX8" fmla="*/ 233363 w 2300288"/>
              <a:gd name="connsiteY8" fmla="*/ 1328737 h 1566862"/>
              <a:gd name="connsiteX9" fmla="*/ 233363 w 2300288"/>
              <a:gd name="connsiteY9" fmla="*/ 1271587 h 1566862"/>
              <a:gd name="connsiteX10" fmla="*/ 252413 w 2300288"/>
              <a:gd name="connsiteY10" fmla="*/ 1271587 h 1566862"/>
              <a:gd name="connsiteX11" fmla="*/ 252413 w 2300288"/>
              <a:gd name="connsiteY11" fmla="*/ 1233487 h 1566862"/>
              <a:gd name="connsiteX12" fmla="*/ 280988 w 2300288"/>
              <a:gd name="connsiteY12" fmla="*/ 1238250 h 1566862"/>
              <a:gd name="connsiteX13" fmla="*/ 280988 w 2300288"/>
              <a:gd name="connsiteY13" fmla="*/ 1195387 h 1566862"/>
              <a:gd name="connsiteX14" fmla="*/ 309563 w 2300288"/>
              <a:gd name="connsiteY14" fmla="*/ 1195387 h 1566862"/>
              <a:gd name="connsiteX15" fmla="*/ 309563 w 2300288"/>
              <a:gd name="connsiteY15" fmla="*/ 1166812 h 1566862"/>
              <a:gd name="connsiteX16" fmla="*/ 471488 w 2300288"/>
              <a:gd name="connsiteY16" fmla="*/ 1176337 h 1566862"/>
              <a:gd name="connsiteX17" fmla="*/ 471488 w 2300288"/>
              <a:gd name="connsiteY17" fmla="*/ 1114425 h 1566862"/>
              <a:gd name="connsiteX18" fmla="*/ 471488 w 2300288"/>
              <a:gd name="connsiteY18" fmla="*/ 1114425 h 1566862"/>
              <a:gd name="connsiteX19" fmla="*/ 500063 w 2300288"/>
              <a:gd name="connsiteY19" fmla="*/ 1023937 h 1566862"/>
              <a:gd name="connsiteX20" fmla="*/ 528638 w 2300288"/>
              <a:gd name="connsiteY20" fmla="*/ 1023937 h 1566862"/>
              <a:gd name="connsiteX21" fmla="*/ 528638 w 2300288"/>
              <a:gd name="connsiteY21" fmla="*/ 962025 h 1566862"/>
              <a:gd name="connsiteX22" fmla="*/ 652463 w 2300288"/>
              <a:gd name="connsiteY22" fmla="*/ 947737 h 1566862"/>
              <a:gd name="connsiteX23" fmla="*/ 657225 w 2300288"/>
              <a:gd name="connsiteY23" fmla="*/ 900112 h 1566862"/>
              <a:gd name="connsiteX24" fmla="*/ 700088 w 2300288"/>
              <a:gd name="connsiteY24" fmla="*/ 885825 h 1566862"/>
              <a:gd name="connsiteX25" fmla="*/ 704850 w 2300288"/>
              <a:gd name="connsiteY25" fmla="*/ 847725 h 1566862"/>
              <a:gd name="connsiteX26" fmla="*/ 747713 w 2300288"/>
              <a:gd name="connsiteY26" fmla="*/ 847725 h 1566862"/>
              <a:gd name="connsiteX27" fmla="*/ 747713 w 2300288"/>
              <a:gd name="connsiteY27" fmla="*/ 795337 h 1566862"/>
              <a:gd name="connsiteX28" fmla="*/ 838200 w 2300288"/>
              <a:gd name="connsiteY28" fmla="*/ 800100 h 1566862"/>
              <a:gd name="connsiteX29" fmla="*/ 833438 w 2300288"/>
              <a:gd name="connsiteY29" fmla="*/ 747712 h 1566862"/>
              <a:gd name="connsiteX30" fmla="*/ 938213 w 2300288"/>
              <a:gd name="connsiteY30" fmla="*/ 742950 h 1566862"/>
              <a:gd name="connsiteX31" fmla="*/ 942975 w 2300288"/>
              <a:gd name="connsiteY31" fmla="*/ 695325 h 1566862"/>
              <a:gd name="connsiteX32" fmla="*/ 985838 w 2300288"/>
              <a:gd name="connsiteY32" fmla="*/ 700087 h 1566862"/>
              <a:gd name="connsiteX33" fmla="*/ 990600 w 2300288"/>
              <a:gd name="connsiteY33" fmla="*/ 633412 h 1566862"/>
              <a:gd name="connsiteX34" fmla="*/ 1033463 w 2300288"/>
              <a:gd name="connsiteY34" fmla="*/ 628650 h 1566862"/>
              <a:gd name="connsiteX35" fmla="*/ 1023938 w 2300288"/>
              <a:gd name="connsiteY35" fmla="*/ 576262 h 1566862"/>
              <a:gd name="connsiteX36" fmla="*/ 1038225 w 2300288"/>
              <a:gd name="connsiteY36" fmla="*/ 576262 h 1566862"/>
              <a:gd name="connsiteX37" fmla="*/ 1038225 w 2300288"/>
              <a:gd name="connsiteY37" fmla="*/ 485775 h 1566862"/>
              <a:gd name="connsiteX38" fmla="*/ 1100138 w 2300288"/>
              <a:gd name="connsiteY38" fmla="*/ 490537 h 1566862"/>
              <a:gd name="connsiteX39" fmla="*/ 1100138 w 2300288"/>
              <a:gd name="connsiteY39" fmla="*/ 466725 h 1566862"/>
              <a:gd name="connsiteX40" fmla="*/ 1204913 w 2300288"/>
              <a:gd name="connsiteY40" fmla="*/ 466725 h 1566862"/>
              <a:gd name="connsiteX41" fmla="*/ 1200150 w 2300288"/>
              <a:gd name="connsiteY41" fmla="*/ 423862 h 1566862"/>
              <a:gd name="connsiteX42" fmla="*/ 1238250 w 2300288"/>
              <a:gd name="connsiteY42" fmla="*/ 423862 h 1566862"/>
              <a:gd name="connsiteX43" fmla="*/ 1233488 w 2300288"/>
              <a:gd name="connsiteY43" fmla="*/ 323850 h 1566862"/>
              <a:gd name="connsiteX44" fmla="*/ 1257300 w 2300288"/>
              <a:gd name="connsiteY44" fmla="*/ 323850 h 1566862"/>
              <a:gd name="connsiteX45" fmla="*/ 1257300 w 2300288"/>
              <a:gd name="connsiteY45" fmla="*/ 247650 h 1566862"/>
              <a:gd name="connsiteX46" fmla="*/ 1276350 w 2300288"/>
              <a:gd name="connsiteY46" fmla="*/ 242887 h 1566862"/>
              <a:gd name="connsiteX47" fmla="*/ 1276350 w 2300288"/>
              <a:gd name="connsiteY47" fmla="*/ 190500 h 1566862"/>
              <a:gd name="connsiteX48" fmla="*/ 1462088 w 2300288"/>
              <a:gd name="connsiteY48" fmla="*/ 185737 h 1566862"/>
              <a:gd name="connsiteX49" fmla="*/ 1462088 w 2300288"/>
              <a:gd name="connsiteY49" fmla="*/ 119062 h 1566862"/>
              <a:gd name="connsiteX50" fmla="*/ 1504950 w 2300288"/>
              <a:gd name="connsiteY50" fmla="*/ 114300 h 1566862"/>
              <a:gd name="connsiteX51" fmla="*/ 1500188 w 2300288"/>
              <a:gd name="connsiteY51" fmla="*/ 80962 h 1566862"/>
              <a:gd name="connsiteX52" fmla="*/ 1524000 w 2300288"/>
              <a:gd name="connsiteY52" fmla="*/ 85725 h 1566862"/>
              <a:gd name="connsiteX53" fmla="*/ 1519238 w 2300288"/>
              <a:gd name="connsiteY53" fmla="*/ 33337 h 1566862"/>
              <a:gd name="connsiteX54" fmla="*/ 1562100 w 2300288"/>
              <a:gd name="connsiteY54" fmla="*/ 33337 h 1566862"/>
              <a:gd name="connsiteX55" fmla="*/ 1562100 w 2300288"/>
              <a:gd name="connsiteY55" fmla="*/ 0 h 1566862"/>
              <a:gd name="connsiteX56" fmla="*/ 2300288 w 2300288"/>
              <a:gd name="connsiteY56" fmla="*/ 4762 h 1566862"/>
              <a:gd name="connsiteX0" fmla="*/ 20018 w 2315543"/>
              <a:gd name="connsiteY0" fmla="*/ 1566862 h 1593899"/>
              <a:gd name="connsiteX1" fmla="*/ 0 w 2315543"/>
              <a:gd name="connsiteY1" fmla="*/ 1593899 h 1593899"/>
              <a:gd name="connsiteX2" fmla="*/ 15255 w 2315543"/>
              <a:gd name="connsiteY2" fmla="*/ 1509712 h 1593899"/>
              <a:gd name="connsiteX3" fmla="*/ 34305 w 2315543"/>
              <a:gd name="connsiteY3" fmla="*/ 1509712 h 1593899"/>
              <a:gd name="connsiteX4" fmla="*/ 34305 w 2315543"/>
              <a:gd name="connsiteY4" fmla="*/ 1457325 h 1593899"/>
              <a:gd name="connsiteX5" fmla="*/ 105743 w 2315543"/>
              <a:gd name="connsiteY5" fmla="*/ 1457325 h 1593899"/>
              <a:gd name="connsiteX6" fmla="*/ 105743 w 2315543"/>
              <a:gd name="connsiteY6" fmla="*/ 1423987 h 1593899"/>
              <a:gd name="connsiteX7" fmla="*/ 210518 w 2315543"/>
              <a:gd name="connsiteY7" fmla="*/ 1428750 h 1593899"/>
              <a:gd name="connsiteX8" fmla="*/ 210518 w 2315543"/>
              <a:gd name="connsiteY8" fmla="*/ 1328737 h 1593899"/>
              <a:gd name="connsiteX9" fmla="*/ 248618 w 2315543"/>
              <a:gd name="connsiteY9" fmla="*/ 1328737 h 1593899"/>
              <a:gd name="connsiteX10" fmla="*/ 248618 w 2315543"/>
              <a:gd name="connsiteY10" fmla="*/ 1271587 h 1593899"/>
              <a:gd name="connsiteX11" fmla="*/ 267668 w 2315543"/>
              <a:gd name="connsiteY11" fmla="*/ 1271587 h 1593899"/>
              <a:gd name="connsiteX12" fmla="*/ 267668 w 2315543"/>
              <a:gd name="connsiteY12" fmla="*/ 1233487 h 1593899"/>
              <a:gd name="connsiteX13" fmla="*/ 296243 w 2315543"/>
              <a:gd name="connsiteY13" fmla="*/ 1238250 h 1593899"/>
              <a:gd name="connsiteX14" fmla="*/ 296243 w 2315543"/>
              <a:gd name="connsiteY14" fmla="*/ 1195387 h 1593899"/>
              <a:gd name="connsiteX15" fmla="*/ 324818 w 2315543"/>
              <a:gd name="connsiteY15" fmla="*/ 1195387 h 1593899"/>
              <a:gd name="connsiteX16" fmla="*/ 324818 w 2315543"/>
              <a:gd name="connsiteY16" fmla="*/ 1166812 h 1593899"/>
              <a:gd name="connsiteX17" fmla="*/ 486743 w 2315543"/>
              <a:gd name="connsiteY17" fmla="*/ 1176337 h 1593899"/>
              <a:gd name="connsiteX18" fmla="*/ 486743 w 2315543"/>
              <a:gd name="connsiteY18" fmla="*/ 1114425 h 1593899"/>
              <a:gd name="connsiteX19" fmla="*/ 486743 w 2315543"/>
              <a:gd name="connsiteY19" fmla="*/ 1114425 h 1593899"/>
              <a:gd name="connsiteX20" fmla="*/ 515318 w 2315543"/>
              <a:gd name="connsiteY20" fmla="*/ 1023937 h 1593899"/>
              <a:gd name="connsiteX21" fmla="*/ 543893 w 2315543"/>
              <a:gd name="connsiteY21" fmla="*/ 1023937 h 1593899"/>
              <a:gd name="connsiteX22" fmla="*/ 543893 w 2315543"/>
              <a:gd name="connsiteY22" fmla="*/ 962025 h 1593899"/>
              <a:gd name="connsiteX23" fmla="*/ 667718 w 2315543"/>
              <a:gd name="connsiteY23" fmla="*/ 947737 h 1593899"/>
              <a:gd name="connsiteX24" fmla="*/ 672480 w 2315543"/>
              <a:gd name="connsiteY24" fmla="*/ 900112 h 1593899"/>
              <a:gd name="connsiteX25" fmla="*/ 715343 w 2315543"/>
              <a:gd name="connsiteY25" fmla="*/ 885825 h 1593899"/>
              <a:gd name="connsiteX26" fmla="*/ 720105 w 2315543"/>
              <a:gd name="connsiteY26" fmla="*/ 847725 h 1593899"/>
              <a:gd name="connsiteX27" fmla="*/ 762968 w 2315543"/>
              <a:gd name="connsiteY27" fmla="*/ 847725 h 1593899"/>
              <a:gd name="connsiteX28" fmla="*/ 762968 w 2315543"/>
              <a:gd name="connsiteY28" fmla="*/ 795337 h 1593899"/>
              <a:gd name="connsiteX29" fmla="*/ 853455 w 2315543"/>
              <a:gd name="connsiteY29" fmla="*/ 800100 h 1593899"/>
              <a:gd name="connsiteX30" fmla="*/ 848693 w 2315543"/>
              <a:gd name="connsiteY30" fmla="*/ 747712 h 1593899"/>
              <a:gd name="connsiteX31" fmla="*/ 953468 w 2315543"/>
              <a:gd name="connsiteY31" fmla="*/ 742950 h 1593899"/>
              <a:gd name="connsiteX32" fmla="*/ 958230 w 2315543"/>
              <a:gd name="connsiteY32" fmla="*/ 695325 h 1593899"/>
              <a:gd name="connsiteX33" fmla="*/ 1001093 w 2315543"/>
              <a:gd name="connsiteY33" fmla="*/ 700087 h 1593899"/>
              <a:gd name="connsiteX34" fmla="*/ 1005855 w 2315543"/>
              <a:gd name="connsiteY34" fmla="*/ 633412 h 1593899"/>
              <a:gd name="connsiteX35" fmla="*/ 1048718 w 2315543"/>
              <a:gd name="connsiteY35" fmla="*/ 628650 h 1593899"/>
              <a:gd name="connsiteX36" fmla="*/ 1039193 w 2315543"/>
              <a:gd name="connsiteY36" fmla="*/ 576262 h 1593899"/>
              <a:gd name="connsiteX37" fmla="*/ 1053480 w 2315543"/>
              <a:gd name="connsiteY37" fmla="*/ 576262 h 1593899"/>
              <a:gd name="connsiteX38" fmla="*/ 1053480 w 2315543"/>
              <a:gd name="connsiteY38" fmla="*/ 485775 h 1593899"/>
              <a:gd name="connsiteX39" fmla="*/ 1115393 w 2315543"/>
              <a:gd name="connsiteY39" fmla="*/ 490537 h 1593899"/>
              <a:gd name="connsiteX40" fmla="*/ 1115393 w 2315543"/>
              <a:gd name="connsiteY40" fmla="*/ 466725 h 1593899"/>
              <a:gd name="connsiteX41" fmla="*/ 1220168 w 2315543"/>
              <a:gd name="connsiteY41" fmla="*/ 466725 h 1593899"/>
              <a:gd name="connsiteX42" fmla="*/ 1215405 w 2315543"/>
              <a:gd name="connsiteY42" fmla="*/ 423862 h 1593899"/>
              <a:gd name="connsiteX43" fmla="*/ 1253505 w 2315543"/>
              <a:gd name="connsiteY43" fmla="*/ 423862 h 1593899"/>
              <a:gd name="connsiteX44" fmla="*/ 1248743 w 2315543"/>
              <a:gd name="connsiteY44" fmla="*/ 323850 h 1593899"/>
              <a:gd name="connsiteX45" fmla="*/ 1272555 w 2315543"/>
              <a:gd name="connsiteY45" fmla="*/ 323850 h 1593899"/>
              <a:gd name="connsiteX46" fmla="*/ 1272555 w 2315543"/>
              <a:gd name="connsiteY46" fmla="*/ 247650 h 1593899"/>
              <a:gd name="connsiteX47" fmla="*/ 1291605 w 2315543"/>
              <a:gd name="connsiteY47" fmla="*/ 242887 h 1593899"/>
              <a:gd name="connsiteX48" fmla="*/ 1291605 w 2315543"/>
              <a:gd name="connsiteY48" fmla="*/ 190500 h 1593899"/>
              <a:gd name="connsiteX49" fmla="*/ 1477343 w 2315543"/>
              <a:gd name="connsiteY49" fmla="*/ 185737 h 1593899"/>
              <a:gd name="connsiteX50" fmla="*/ 1477343 w 2315543"/>
              <a:gd name="connsiteY50" fmla="*/ 119062 h 1593899"/>
              <a:gd name="connsiteX51" fmla="*/ 1520205 w 2315543"/>
              <a:gd name="connsiteY51" fmla="*/ 114300 h 1593899"/>
              <a:gd name="connsiteX52" fmla="*/ 1515443 w 2315543"/>
              <a:gd name="connsiteY52" fmla="*/ 80962 h 1593899"/>
              <a:gd name="connsiteX53" fmla="*/ 1539255 w 2315543"/>
              <a:gd name="connsiteY53" fmla="*/ 85725 h 1593899"/>
              <a:gd name="connsiteX54" fmla="*/ 1534493 w 2315543"/>
              <a:gd name="connsiteY54" fmla="*/ 33337 h 1593899"/>
              <a:gd name="connsiteX55" fmla="*/ 1577355 w 2315543"/>
              <a:gd name="connsiteY55" fmla="*/ 33337 h 1593899"/>
              <a:gd name="connsiteX56" fmla="*/ 1577355 w 2315543"/>
              <a:gd name="connsiteY56" fmla="*/ 0 h 1593899"/>
              <a:gd name="connsiteX57" fmla="*/ 2315543 w 2315543"/>
              <a:gd name="connsiteY57" fmla="*/ 4762 h 159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315543" h="1593899">
                <a:moveTo>
                  <a:pt x="20018" y="1566862"/>
                </a:moveTo>
                <a:lnTo>
                  <a:pt x="0" y="1593899"/>
                </a:lnTo>
                <a:lnTo>
                  <a:pt x="15255" y="1509712"/>
                </a:lnTo>
                <a:lnTo>
                  <a:pt x="34305" y="1509712"/>
                </a:lnTo>
                <a:lnTo>
                  <a:pt x="34305" y="1457325"/>
                </a:lnTo>
                <a:lnTo>
                  <a:pt x="105743" y="1457325"/>
                </a:lnTo>
                <a:lnTo>
                  <a:pt x="105743" y="1423987"/>
                </a:lnTo>
                <a:lnTo>
                  <a:pt x="210518" y="1428750"/>
                </a:lnTo>
                <a:lnTo>
                  <a:pt x="210518" y="1328737"/>
                </a:lnTo>
                <a:lnTo>
                  <a:pt x="248618" y="1328737"/>
                </a:lnTo>
                <a:lnTo>
                  <a:pt x="248618" y="1271587"/>
                </a:lnTo>
                <a:lnTo>
                  <a:pt x="267668" y="1271587"/>
                </a:lnTo>
                <a:lnTo>
                  <a:pt x="267668" y="1233487"/>
                </a:lnTo>
                <a:lnTo>
                  <a:pt x="296243" y="1238250"/>
                </a:lnTo>
                <a:lnTo>
                  <a:pt x="296243" y="1195387"/>
                </a:lnTo>
                <a:lnTo>
                  <a:pt x="324818" y="1195387"/>
                </a:lnTo>
                <a:lnTo>
                  <a:pt x="324818" y="1166812"/>
                </a:lnTo>
                <a:lnTo>
                  <a:pt x="486743" y="1176337"/>
                </a:lnTo>
                <a:lnTo>
                  <a:pt x="486743" y="1114425"/>
                </a:lnTo>
                <a:lnTo>
                  <a:pt x="486743" y="1114425"/>
                </a:lnTo>
                <a:lnTo>
                  <a:pt x="515318" y="1023937"/>
                </a:lnTo>
                <a:lnTo>
                  <a:pt x="543893" y="1023937"/>
                </a:lnTo>
                <a:lnTo>
                  <a:pt x="543893" y="962025"/>
                </a:lnTo>
                <a:lnTo>
                  <a:pt x="667718" y="947737"/>
                </a:lnTo>
                <a:lnTo>
                  <a:pt x="672480" y="900112"/>
                </a:lnTo>
                <a:lnTo>
                  <a:pt x="715343" y="885825"/>
                </a:lnTo>
                <a:lnTo>
                  <a:pt x="720105" y="847725"/>
                </a:lnTo>
                <a:lnTo>
                  <a:pt x="762968" y="847725"/>
                </a:lnTo>
                <a:lnTo>
                  <a:pt x="762968" y="795337"/>
                </a:lnTo>
                <a:lnTo>
                  <a:pt x="853455" y="800100"/>
                </a:lnTo>
                <a:lnTo>
                  <a:pt x="848693" y="747712"/>
                </a:lnTo>
                <a:lnTo>
                  <a:pt x="953468" y="742950"/>
                </a:lnTo>
                <a:lnTo>
                  <a:pt x="958230" y="695325"/>
                </a:lnTo>
                <a:lnTo>
                  <a:pt x="1001093" y="700087"/>
                </a:lnTo>
                <a:lnTo>
                  <a:pt x="1005855" y="633412"/>
                </a:lnTo>
                <a:lnTo>
                  <a:pt x="1048718" y="628650"/>
                </a:lnTo>
                <a:lnTo>
                  <a:pt x="1039193" y="576262"/>
                </a:lnTo>
                <a:lnTo>
                  <a:pt x="1053480" y="576262"/>
                </a:lnTo>
                <a:lnTo>
                  <a:pt x="1053480" y="485775"/>
                </a:lnTo>
                <a:lnTo>
                  <a:pt x="1115393" y="490537"/>
                </a:lnTo>
                <a:lnTo>
                  <a:pt x="1115393" y="466725"/>
                </a:lnTo>
                <a:lnTo>
                  <a:pt x="1220168" y="466725"/>
                </a:lnTo>
                <a:lnTo>
                  <a:pt x="1215405" y="423862"/>
                </a:lnTo>
                <a:lnTo>
                  <a:pt x="1253505" y="423862"/>
                </a:lnTo>
                <a:lnTo>
                  <a:pt x="1248743" y="323850"/>
                </a:lnTo>
                <a:lnTo>
                  <a:pt x="1272555" y="323850"/>
                </a:lnTo>
                <a:lnTo>
                  <a:pt x="1272555" y="247650"/>
                </a:lnTo>
                <a:lnTo>
                  <a:pt x="1291605" y="242887"/>
                </a:lnTo>
                <a:lnTo>
                  <a:pt x="1291605" y="190500"/>
                </a:lnTo>
                <a:lnTo>
                  <a:pt x="1477343" y="185737"/>
                </a:lnTo>
                <a:lnTo>
                  <a:pt x="1477343" y="119062"/>
                </a:lnTo>
                <a:lnTo>
                  <a:pt x="1520205" y="114300"/>
                </a:lnTo>
                <a:lnTo>
                  <a:pt x="1515443" y="80962"/>
                </a:lnTo>
                <a:lnTo>
                  <a:pt x="1539255" y="85725"/>
                </a:lnTo>
                <a:lnTo>
                  <a:pt x="1534493" y="33337"/>
                </a:lnTo>
                <a:lnTo>
                  <a:pt x="1577355" y="33337"/>
                </a:lnTo>
                <a:lnTo>
                  <a:pt x="1577355" y="0"/>
                </a:lnTo>
                <a:lnTo>
                  <a:pt x="2315543" y="4762"/>
                </a:lnTo>
              </a:path>
            </a:pathLst>
          </a:cu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414963" y="2086910"/>
            <a:ext cx="0" cy="2857500"/>
          </a:xfrm>
          <a:custGeom>
            <a:avLst/>
            <a:gdLst>
              <a:gd name="connsiteX0" fmla="*/ 0 w 8626"/>
              <a:gd name="connsiteY0" fmla="*/ 0 h 2579299"/>
              <a:gd name="connsiteX1" fmla="*/ 8626 w 8626"/>
              <a:gd name="connsiteY1" fmla="*/ 2579299 h 257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26" h="2579299">
                <a:moveTo>
                  <a:pt x="0" y="0"/>
                </a:moveTo>
                <a:cubicBezTo>
                  <a:pt x="2875" y="859766"/>
                  <a:pt x="5751" y="1719533"/>
                  <a:pt x="8626" y="2579299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59400" y="4896785"/>
            <a:ext cx="55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59400" y="4198285"/>
            <a:ext cx="55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59400" y="3498198"/>
            <a:ext cx="55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59400" y="2799698"/>
            <a:ext cx="55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59400" y="2099610"/>
            <a:ext cx="55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5389563" y="4992035"/>
            <a:ext cx="95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370637" y="4992035"/>
            <a:ext cx="95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862535" y="4992035"/>
            <a:ext cx="95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353891" y="4992035"/>
            <a:ext cx="95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7839086" y="4992035"/>
            <a:ext cx="95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04"/>
          <p:cNvSpPr txBox="1">
            <a:spLocks noChangeArrowheads="1"/>
          </p:cNvSpPr>
          <p:nvPr/>
        </p:nvSpPr>
        <p:spPr bwMode="auto">
          <a:xfrm>
            <a:off x="5103923" y="4753910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0</a:t>
            </a:r>
            <a:endParaRPr lang="en-GB" sz="1400" b="1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21" name="TextBox 105"/>
          <p:cNvSpPr txBox="1">
            <a:spLocks noChangeArrowheads="1"/>
          </p:cNvSpPr>
          <p:nvPr/>
        </p:nvSpPr>
        <p:spPr bwMode="auto">
          <a:xfrm>
            <a:off x="5004537" y="4051839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10</a:t>
            </a:r>
            <a:endParaRPr lang="en-GB" sz="1400" b="1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22" name="TextBox 106"/>
          <p:cNvSpPr txBox="1">
            <a:spLocks noChangeArrowheads="1"/>
          </p:cNvSpPr>
          <p:nvPr/>
        </p:nvSpPr>
        <p:spPr bwMode="auto">
          <a:xfrm>
            <a:off x="5004537" y="3349767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20</a:t>
            </a:r>
            <a:endParaRPr lang="en-GB" sz="1400" b="1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23" name="TextBox 107"/>
          <p:cNvSpPr txBox="1">
            <a:spLocks noChangeArrowheads="1"/>
          </p:cNvSpPr>
          <p:nvPr/>
        </p:nvSpPr>
        <p:spPr bwMode="auto">
          <a:xfrm>
            <a:off x="5004537" y="2647695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30</a:t>
            </a:r>
            <a:endParaRPr lang="en-GB" sz="1400" b="1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24" name="TextBox 108"/>
          <p:cNvSpPr txBox="1">
            <a:spLocks noChangeArrowheads="1"/>
          </p:cNvSpPr>
          <p:nvPr/>
        </p:nvSpPr>
        <p:spPr bwMode="auto">
          <a:xfrm>
            <a:off x="5004537" y="1945623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40</a:t>
            </a:r>
            <a:endParaRPr lang="en-GB" sz="1400" b="1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25" name="TextBox 109"/>
          <p:cNvSpPr txBox="1">
            <a:spLocks noChangeArrowheads="1"/>
          </p:cNvSpPr>
          <p:nvPr/>
        </p:nvSpPr>
        <p:spPr bwMode="auto">
          <a:xfrm rot="16200000">
            <a:off x="3103422" y="3333379"/>
            <a:ext cx="36217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Sustained Disability Progression* (%)</a:t>
            </a:r>
            <a:endParaRPr lang="en-GB" sz="1400" b="1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26" name="TextBox 110"/>
          <p:cNvSpPr txBox="1">
            <a:spLocks noChangeArrowheads="1"/>
          </p:cNvSpPr>
          <p:nvPr/>
        </p:nvSpPr>
        <p:spPr bwMode="auto">
          <a:xfrm>
            <a:off x="5295955" y="5017435"/>
            <a:ext cx="2840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0</a:t>
            </a:r>
            <a:endParaRPr lang="en-GB" sz="1400" b="1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27" name="TextBox 112"/>
          <p:cNvSpPr txBox="1">
            <a:spLocks noChangeArrowheads="1"/>
          </p:cNvSpPr>
          <p:nvPr/>
        </p:nvSpPr>
        <p:spPr bwMode="auto">
          <a:xfrm>
            <a:off x="5679248" y="5017435"/>
            <a:ext cx="4828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180</a:t>
            </a:r>
          </a:p>
        </p:txBody>
      </p:sp>
      <p:sp>
        <p:nvSpPr>
          <p:cNvPr id="28" name="TextBox 114"/>
          <p:cNvSpPr txBox="1">
            <a:spLocks noChangeArrowheads="1"/>
          </p:cNvSpPr>
          <p:nvPr/>
        </p:nvSpPr>
        <p:spPr bwMode="auto">
          <a:xfrm>
            <a:off x="6190306" y="5017435"/>
            <a:ext cx="4828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360</a:t>
            </a:r>
          </a:p>
        </p:txBody>
      </p:sp>
      <p:sp>
        <p:nvSpPr>
          <p:cNvPr id="29" name="TextBox 116"/>
          <p:cNvSpPr txBox="1">
            <a:spLocks noChangeArrowheads="1"/>
          </p:cNvSpPr>
          <p:nvPr/>
        </p:nvSpPr>
        <p:spPr bwMode="auto">
          <a:xfrm>
            <a:off x="6672984" y="5017435"/>
            <a:ext cx="4828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540</a:t>
            </a:r>
          </a:p>
        </p:txBody>
      </p:sp>
      <p:sp>
        <p:nvSpPr>
          <p:cNvPr id="30" name="TextBox 118"/>
          <p:cNvSpPr txBox="1">
            <a:spLocks noChangeArrowheads="1"/>
          </p:cNvSpPr>
          <p:nvPr/>
        </p:nvSpPr>
        <p:spPr bwMode="auto">
          <a:xfrm>
            <a:off x="7167059" y="5017435"/>
            <a:ext cx="4828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720</a:t>
            </a:r>
          </a:p>
        </p:txBody>
      </p:sp>
      <p:sp>
        <p:nvSpPr>
          <p:cNvPr id="31" name="TextBox 120"/>
          <p:cNvSpPr txBox="1">
            <a:spLocks noChangeArrowheads="1"/>
          </p:cNvSpPr>
          <p:nvPr/>
        </p:nvSpPr>
        <p:spPr bwMode="auto">
          <a:xfrm>
            <a:off x="6627866" y="5300663"/>
            <a:ext cx="6126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Days</a:t>
            </a:r>
          </a:p>
        </p:txBody>
      </p:sp>
      <p:sp>
        <p:nvSpPr>
          <p:cNvPr id="32" name="TextBox 124"/>
          <p:cNvSpPr txBox="1">
            <a:spLocks noChangeArrowheads="1"/>
          </p:cNvSpPr>
          <p:nvPr/>
        </p:nvSpPr>
        <p:spPr bwMode="auto">
          <a:xfrm>
            <a:off x="8015549" y="2708920"/>
            <a:ext cx="6687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80808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29.0</a:t>
            </a:r>
            <a:r>
              <a:rPr lang="en-US" sz="1200" b="1" dirty="0">
                <a:solidFill>
                  <a:srgbClr val="808080"/>
                </a:solidFill>
                <a:latin typeface="Arial" panose="020B0604020202020204" pitchFamily="34" charset="0"/>
                <a:ea typeface="ＭＳ Ｐゴシック" pitchFamily="34" charset="-128"/>
              </a:rPr>
              <a:t>%</a:t>
            </a:r>
            <a:endParaRPr lang="en-GB" sz="1200" b="1" dirty="0">
              <a:solidFill>
                <a:srgbClr val="808080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33" name="TextBox 125"/>
          <p:cNvSpPr txBox="1">
            <a:spLocks noChangeArrowheads="1"/>
          </p:cNvSpPr>
          <p:nvPr/>
        </p:nvSpPr>
        <p:spPr bwMode="auto">
          <a:xfrm>
            <a:off x="8015549" y="2959244"/>
            <a:ext cx="692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E36F1E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25.3%</a:t>
            </a:r>
            <a:endParaRPr lang="en-GB" sz="1400" b="1" dirty="0">
              <a:solidFill>
                <a:srgbClr val="E36F1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grpSp>
        <p:nvGrpSpPr>
          <p:cNvPr id="3" name="Group 107"/>
          <p:cNvGrpSpPr/>
          <p:nvPr/>
        </p:nvGrpSpPr>
        <p:grpSpPr>
          <a:xfrm>
            <a:off x="5538583" y="1969688"/>
            <a:ext cx="3605417" cy="734357"/>
            <a:chOff x="6094413" y="1993248"/>
            <a:chExt cx="2892425" cy="734357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6094413" y="2137710"/>
              <a:ext cx="169862" cy="0"/>
            </a:xfrm>
            <a:prstGeom prst="line">
              <a:avLst/>
            </a:prstGeom>
            <a:ln w="28575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094413" y="2342498"/>
              <a:ext cx="169862" cy="0"/>
            </a:xfrm>
            <a:prstGeom prst="line">
              <a:avLst/>
            </a:prstGeom>
            <a:ln w="28575">
              <a:solidFill>
                <a:srgbClr val="E36F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132"/>
            <p:cNvSpPr txBox="1">
              <a:spLocks noChangeArrowheads="1"/>
            </p:cNvSpPr>
            <p:nvPr/>
          </p:nvSpPr>
          <p:spPr bwMode="auto">
            <a:xfrm>
              <a:off x="6240463" y="1993248"/>
              <a:ext cx="69855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Placebo</a:t>
              </a:r>
              <a:endParaRPr lang="en-GB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" name="TextBox 133"/>
            <p:cNvSpPr txBox="1">
              <a:spLocks noChangeArrowheads="1"/>
            </p:cNvSpPr>
            <p:nvPr/>
          </p:nvSpPr>
          <p:spPr bwMode="auto">
            <a:xfrm>
              <a:off x="6240463" y="2204385"/>
              <a:ext cx="274637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Fingolimod 0.5 mg HR=0.83; </a:t>
              </a:r>
              <a:r>
                <a:rPr lang="en-US" sz="1400" b="1" i="1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P</a:t>
              </a:r>
              <a:r>
                <a:rPr lang="en-US" sz="1400" b="1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=0.227</a:t>
              </a:r>
              <a:r>
                <a:rPr lang="en-US" sz="1400" b="1" baseline="30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†</a:t>
              </a:r>
              <a:r>
                <a:rPr lang="en-US" sz="1400" b="1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 </a:t>
              </a:r>
              <a:endParaRPr lang="en-GB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endParaRPr>
            </a:p>
            <a:p>
              <a:endParaRPr lang="en-GB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39" name="Freeform 38"/>
          <p:cNvSpPr/>
          <p:nvPr/>
        </p:nvSpPr>
        <p:spPr>
          <a:xfrm>
            <a:off x="5408613" y="4944410"/>
            <a:ext cx="2772000" cy="0"/>
          </a:xfrm>
          <a:custGeom>
            <a:avLst/>
            <a:gdLst>
              <a:gd name="connsiteX0" fmla="*/ 0 w 4546121"/>
              <a:gd name="connsiteY0" fmla="*/ 8626 h 8626"/>
              <a:gd name="connsiteX1" fmla="*/ 4546121 w 4546121"/>
              <a:gd name="connsiteY1" fmla="*/ 0 h 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6121" h="8626">
                <a:moveTo>
                  <a:pt x="0" y="8626"/>
                </a:moveTo>
                <a:lnTo>
                  <a:pt x="4546121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5429250" y="3095625"/>
            <a:ext cx="2524125" cy="1824038"/>
          </a:xfrm>
          <a:custGeom>
            <a:avLst/>
            <a:gdLst>
              <a:gd name="connsiteX0" fmla="*/ 0 w 2524125"/>
              <a:gd name="connsiteY0" fmla="*/ 1819275 h 1824038"/>
              <a:gd name="connsiteX1" fmla="*/ 71438 w 2524125"/>
              <a:gd name="connsiteY1" fmla="*/ 1824038 h 1824038"/>
              <a:gd name="connsiteX2" fmla="*/ 66675 w 2524125"/>
              <a:gd name="connsiteY2" fmla="*/ 1790700 h 1824038"/>
              <a:gd name="connsiteX3" fmla="*/ 114300 w 2524125"/>
              <a:gd name="connsiteY3" fmla="*/ 1795463 h 1824038"/>
              <a:gd name="connsiteX4" fmla="*/ 114300 w 2524125"/>
              <a:gd name="connsiteY4" fmla="*/ 1747838 h 1824038"/>
              <a:gd name="connsiteX5" fmla="*/ 180975 w 2524125"/>
              <a:gd name="connsiteY5" fmla="*/ 1747838 h 1824038"/>
              <a:gd name="connsiteX6" fmla="*/ 180975 w 2524125"/>
              <a:gd name="connsiteY6" fmla="*/ 1728788 h 1824038"/>
              <a:gd name="connsiteX7" fmla="*/ 200025 w 2524125"/>
              <a:gd name="connsiteY7" fmla="*/ 1728788 h 1824038"/>
              <a:gd name="connsiteX8" fmla="*/ 200025 w 2524125"/>
              <a:gd name="connsiteY8" fmla="*/ 1662113 h 1824038"/>
              <a:gd name="connsiteX9" fmla="*/ 219075 w 2524125"/>
              <a:gd name="connsiteY9" fmla="*/ 1662113 h 1824038"/>
              <a:gd name="connsiteX10" fmla="*/ 219075 w 2524125"/>
              <a:gd name="connsiteY10" fmla="*/ 1452563 h 1824038"/>
              <a:gd name="connsiteX11" fmla="*/ 233363 w 2524125"/>
              <a:gd name="connsiteY11" fmla="*/ 1452563 h 1824038"/>
              <a:gd name="connsiteX12" fmla="*/ 233363 w 2524125"/>
              <a:gd name="connsiteY12" fmla="*/ 1338263 h 1824038"/>
              <a:gd name="connsiteX13" fmla="*/ 447675 w 2524125"/>
              <a:gd name="connsiteY13" fmla="*/ 1328738 h 1824038"/>
              <a:gd name="connsiteX14" fmla="*/ 447675 w 2524125"/>
              <a:gd name="connsiteY14" fmla="*/ 1247775 h 1824038"/>
              <a:gd name="connsiteX15" fmla="*/ 471488 w 2524125"/>
              <a:gd name="connsiteY15" fmla="*/ 1247775 h 1824038"/>
              <a:gd name="connsiteX16" fmla="*/ 481013 w 2524125"/>
              <a:gd name="connsiteY16" fmla="*/ 1143000 h 1824038"/>
              <a:gd name="connsiteX17" fmla="*/ 500063 w 2524125"/>
              <a:gd name="connsiteY17" fmla="*/ 1143000 h 1824038"/>
              <a:gd name="connsiteX18" fmla="*/ 509588 w 2524125"/>
              <a:gd name="connsiteY18" fmla="*/ 1076325 h 1824038"/>
              <a:gd name="connsiteX19" fmla="*/ 538163 w 2524125"/>
              <a:gd name="connsiteY19" fmla="*/ 1081088 h 1824038"/>
              <a:gd name="connsiteX20" fmla="*/ 538163 w 2524125"/>
              <a:gd name="connsiteY20" fmla="*/ 1042988 h 1824038"/>
              <a:gd name="connsiteX21" fmla="*/ 571500 w 2524125"/>
              <a:gd name="connsiteY21" fmla="*/ 1042988 h 1824038"/>
              <a:gd name="connsiteX22" fmla="*/ 571500 w 2524125"/>
              <a:gd name="connsiteY22" fmla="*/ 1014413 h 1824038"/>
              <a:gd name="connsiteX23" fmla="*/ 666750 w 2524125"/>
              <a:gd name="connsiteY23" fmla="*/ 1014413 h 1824038"/>
              <a:gd name="connsiteX24" fmla="*/ 666750 w 2524125"/>
              <a:gd name="connsiteY24" fmla="*/ 990600 h 1824038"/>
              <a:gd name="connsiteX25" fmla="*/ 700088 w 2524125"/>
              <a:gd name="connsiteY25" fmla="*/ 995363 h 1824038"/>
              <a:gd name="connsiteX26" fmla="*/ 695325 w 2524125"/>
              <a:gd name="connsiteY26" fmla="*/ 923925 h 1824038"/>
              <a:gd name="connsiteX27" fmla="*/ 728663 w 2524125"/>
              <a:gd name="connsiteY27" fmla="*/ 923925 h 1824038"/>
              <a:gd name="connsiteX28" fmla="*/ 733425 w 2524125"/>
              <a:gd name="connsiteY28" fmla="*/ 866775 h 1824038"/>
              <a:gd name="connsiteX29" fmla="*/ 766763 w 2524125"/>
              <a:gd name="connsiteY29" fmla="*/ 862013 h 1824038"/>
              <a:gd name="connsiteX30" fmla="*/ 766763 w 2524125"/>
              <a:gd name="connsiteY30" fmla="*/ 828675 h 1824038"/>
              <a:gd name="connsiteX31" fmla="*/ 885825 w 2524125"/>
              <a:gd name="connsiteY31" fmla="*/ 833438 h 1824038"/>
              <a:gd name="connsiteX32" fmla="*/ 890588 w 2524125"/>
              <a:gd name="connsiteY32" fmla="*/ 800100 h 1824038"/>
              <a:gd name="connsiteX33" fmla="*/ 976313 w 2524125"/>
              <a:gd name="connsiteY33" fmla="*/ 800100 h 1824038"/>
              <a:gd name="connsiteX34" fmla="*/ 976313 w 2524125"/>
              <a:gd name="connsiteY34" fmla="*/ 728663 h 1824038"/>
              <a:gd name="connsiteX35" fmla="*/ 1004888 w 2524125"/>
              <a:gd name="connsiteY35" fmla="*/ 733425 h 1824038"/>
              <a:gd name="connsiteX36" fmla="*/ 1000125 w 2524125"/>
              <a:gd name="connsiteY36" fmla="*/ 657225 h 1824038"/>
              <a:gd name="connsiteX37" fmla="*/ 1019175 w 2524125"/>
              <a:gd name="connsiteY37" fmla="*/ 657225 h 1824038"/>
              <a:gd name="connsiteX38" fmla="*/ 1014413 w 2524125"/>
              <a:gd name="connsiteY38" fmla="*/ 552450 h 1824038"/>
              <a:gd name="connsiteX39" fmla="*/ 1214438 w 2524125"/>
              <a:gd name="connsiteY39" fmla="*/ 542925 h 1824038"/>
              <a:gd name="connsiteX40" fmla="*/ 1214438 w 2524125"/>
              <a:gd name="connsiteY40" fmla="*/ 523875 h 1824038"/>
              <a:gd name="connsiteX41" fmla="*/ 1228725 w 2524125"/>
              <a:gd name="connsiteY41" fmla="*/ 523875 h 1824038"/>
              <a:gd name="connsiteX42" fmla="*/ 1228725 w 2524125"/>
              <a:gd name="connsiteY42" fmla="*/ 471488 h 1824038"/>
              <a:gd name="connsiteX43" fmla="*/ 1247775 w 2524125"/>
              <a:gd name="connsiteY43" fmla="*/ 471488 h 1824038"/>
              <a:gd name="connsiteX44" fmla="*/ 1243013 w 2524125"/>
              <a:gd name="connsiteY44" fmla="*/ 428625 h 1824038"/>
              <a:gd name="connsiteX45" fmla="*/ 1271588 w 2524125"/>
              <a:gd name="connsiteY45" fmla="*/ 438150 h 1824038"/>
              <a:gd name="connsiteX46" fmla="*/ 1271588 w 2524125"/>
              <a:gd name="connsiteY46" fmla="*/ 395288 h 1824038"/>
              <a:gd name="connsiteX47" fmla="*/ 1300163 w 2524125"/>
              <a:gd name="connsiteY47" fmla="*/ 404813 h 1824038"/>
              <a:gd name="connsiteX48" fmla="*/ 1300163 w 2524125"/>
              <a:gd name="connsiteY48" fmla="*/ 361950 h 1824038"/>
              <a:gd name="connsiteX49" fmla="*/ 1462088 w 2524125"/>
              <a:gd name="connsiteY49" fmla="*/ 371475 h 1824038"/>
              <a:gd name="connsiteX50" fmla="*/ 1452563 w 2524125"/>
              <a:gd name="connsiteY50" fmla="*/ 309563 h 1824038"/>
              <a:gd name="connsiteX51" fmla="*/ 1485900 w 2524125"/>
              <a:gd name="connsiteY51" fmla="*/ 314325 h 1824038"/>
              <a:gd name="connsiteX52" fmla="*/ 1481138 w 2524125"/>
              <a:gd name="connsiteY52" fmla="*/ 266700 h 1824038"/>
              <a:gd name="connsiteX53" fmla="*/ 1509713 w 2524125"/>
              <a:gd name="connsiteY53" fmla="*/ 271463 h 1824038"/>
              <a:gd name="connsiteX54" fmla="*/ 1514475 w 2524125"/>
              <a:gd name="connsiteY54" fmla="*/ 209550 h 1824038"/>
              <a:gd name="connsiteX55" fmla="*/ 1704975 w 2524125"/>
              <a:gd name="connsiteY55" fmla="*/ 223838 h 1824038"/>
              <a:gd name="connsiteX56" fmla="*/ 1700213 w 2524125"/>
              <a:gd name="connsiteY56" fmla="*/ 166688 h 1824038"/>
              <a:gd name="connsiteX57" fmla="*/ 1738313 w 2524125"/>
              <a:gd name="connsiteY57" fmla="*/ 157163 h 1824038"/>
              <a:gd name="connsiteX58" fmla="*/ 1738313 w 2524125"/>
              <a:gd name="connsiteY58" fmla="*/ 109538 h 1824038"/>
              <a:gd name="connsiteX59" fmla="*/ 1738313 w 2524125"/>
              <a:gd name="connsiteY59" fmla="*/ 109538 h 1824038"/>
              <a:gd name="connsiteX60" fmla="*/ 1752600 w 2524125"/>
              <a:gd name="connsiteY60" fmla="*/ 76200 h 1824038"/>
              <a:gd name="connsiteX61" fmla="*/ 1771650 w 2524125"/>
              <a:gd name="connsiteY61" fmla="*/ 71438 h 1824038"/>
              <a:gd name="connsiteX62" fmla="*/ 1771650 w 2524125"/>
              <a:gd name="connsiteY62" fmla="*/ 33338 h 1824038"/>
              <a:gd name="connsiteX63" fmla="*/ 1804988 w 2524125"/>
              <a:gd name="connsiteY63" fmla="*/ 28575 h 1824038"/>
              <a:gd name="connsiteX64" fmla="*/ 1800225 w 2524125"/>
              <a:gd name="connsiteY64" fmla="*/ 9525 h 1824038"/>
              <a:gd name="connsiteX65" fmla="*/ 2524125 w 2524125"/>
              <a:gd name="connsiteY65" fmla="*/ 0 h 1824038"/>
              <a:gd name="connsiteX66" fmla="*/ 2524125 w 2524125"/>
              <a:gd name="connsiteY66" fmla="*/ 0 h 1824038"/>
              <a:gd name="connsiteX0" fmla="*/ 0 w 2524125"/>
              <a:gd name="connsiteY0" fmla="*/ 1819275 h 1824038"/>
              <a:gd name="connsiteX1" fmla="*/ 71438 w 2524125"/>
              <a:gd name="connsiteY1" fmla="*/ 1824038 h 1824038"/>
              <a:gd name="connsiteX2" fmla="*/ 66675 w 2524125"/>
              <a:gd name="connsiteY2" fmla="*/ 1790700 h 1824038"/>
              <a:gd name="connsiteX3" fmla="*/ 114300 w 2524125"/>
              <a:gd name="connsiteY3" fmla="*/ 1795463 h 1824038"/>
              <a:gd name="connsiteX4" fmla="*/ 114300 w 2524125"/>
              <a:gd name="connsiteY4" fmla="*/ 1747838 h 1824038"/>
              <a:gd name="connsiteX5" fmla="*/ 180975 w 2524125"/>
              <a:gd name="connsiteY5" fmla="*/ 1747838 h 1824038"/>
              <a:gd name="connsiteX6" fmla="*/ 180975 w 2524125"/>
              <a:gd name="connsiteY6" fmla="*/ 1728788 h 1824038"/>
              <a:gd name="connsiteX7" fmla="*/ 200025 w 2524125"/>
              <a:gd name="connsiteY7" fmla="*/ 1728788 h 1824038"/>
              <a:gd name="connsiteX8" fmla="*/ 200025 w 2524125"/>
              <a:gd name="connsiteY8" fmla="*/ 1662113 h 1824038"/>
              <a:gd name="connsiteX9" fmla="*/ 219075 w 2524125"/>
              <a:gd name="connsiteY9" fmla="*/ 1662113 h 1824038"/>
              <a:gd name="connsiteX10" fmla="*/ 219075 w 2524125"/>
              <a:gd name="connsiteY10" fmla="*/ 1452563 h 1824038"/>
              <a:gd name="connsiteX11" fmla="*/ 233363 w 2524125"/>
              <a:gd name="connsiteY11" fmla="*/ 1452563 h 1824038"/>
              <a:gd name="connsiteX12" fmla="*/ 233363 w 2524125"/>
              <a:gd name="connsiteY12" fmla="*/ 1338263 h 1824038"/>
              <a:gd name="connsiteX13" fmla="*/ 447675 w 2524125"/>
              <a:gd name="connsiteY13" fmla="*/ 1328738 h 1824038"/>
              <a:gd name="connsiteX14" fmla="*/ 447675 w 2524125"/>
              <a:gd name="connsiteY14" fmla="*/ 1247775 h 1824038"/>
              <a:gd name="connsiteX15" fmla="*/ 471488 w 2524125"/>
              <a:gd name="connsiteY15" fmla="*/ 1247775 h 1824038"/>
              <a:gd name="connsiteX16" fmla="*/ 481013 w 2524125"/>
              <a:gd name="connsiteY16" fmla="*/ 1143000 h 1824038"/>
              <a:gd name="connsiteX17" fmla="*/ 500063 w 2524125"/>
              <a:gd name="connsiteY17" fmla="*/ 1143000 h 1824038"/>
              <a:gd name="connsiteX18" fmla="*/ 509588 w 2524125"/>
              <a:gd name="connsiteY18" fmla="*/ 1076325 h 1824038"/>
              <a:gd name="connsiteX19" fmla="*/ 538163 w 2524125"/>
              <a:gd name="connsiteY19" fmla="*/ 1081088 h 1824038"/>
              <a:gd name="connsiteX20" fmla="*/ 538163 w 2524125"/>
              <a:gd name="connsiteY20" fmla="*/ 1042988 h 1824038"/>
              <a:gd name="connsiteX21" fmla="*/ 571500 w 2524125"/>
              <a:gd name="connsiteY21" fmla="*/ 1042988 h 1824038"/>
              <a:gd name="connsiteX22" fmla="*/ 571500 w 2524125"/>
              <a:gd name="connsiteY22" fmla="*/ 1014413 h 1824038"/>
              <a:gd name="connsiteX23" fmla="*/ 666750 w 2524125"/>
              <a:gd name="connsiteY23" fmla="*/ 1014413 h 1824038"/>
              <a:gd name="connsiteX24" fmla="*/ 666750 w 2524125"/>
              <a:gd name="connsiteY24" fmla="*/ 990600 h 1824038"/>
              <a:gd name="connsiteX25" fmla="*/ 700088 w 2524125"/>
              <a:gd name="connsiteY25" fmla="*/ 995363 h 1824038"/>
              <a:gd name="connsiteX26" fmla="*/ 695325 w 2524125"/>
              <a:gd name="connsiteY26" fmla="*/ 923925 h 1824038"/>
              <a:gd name="connsiteX27" fmla="*/ 728663 w 2524125"/>
              <a:gd name="connsiteY27" fmla="*/ 923925 h 1824038"/>
              <a:gd name="connsiteX28" fmla="*/ 733425 w 2524125"/>
              <a:gd name="connsiteY28" fmla="*/ 866775 h 1824038"/>
              <a:gd name="connsiteX29" fmla="*/ 766763 w 2524125"/>
              <a:gd name="connsiteY29" fmla="*/ 862013 h 1824038"/>
              <a:gd name="connsiteX30" fmla="*/ 766763 w 2524125"/>
              <a:gd name="connsiteY30" fmla="*/ 828675 h 1824038"/>
              <a:gd name="connsiteX31" fmla="*/ 885825 w 2524125"/>
              <a:gd name="connsiteY31" fmla="*/ 833438 h 1824038"/>
              <a:gd name="connsiteX32" fmla="*/ 890588 w 2524125"/>
              <a:gd name="connsiteY32" fmla="*/ 800100 h 1824038"/>
              <a:gd name="connsiteX33" fmla="*/ 976313 w 2524125"/>
              <a:gd name="connsiteY33" fmla="*/ 800100 h 1824038"/>
              <a:gd name="connsiteX34" fmla="*/ 976313 w 2524125"/>
              <a:gd name="connsiteY34" fmla="*/ 728663 h 1824038"/>
              <a:gd name="connsiteX35" fmla="*/ 1004888 w 2524125"/>
              <a:gd name="connsiteY35" fmla="*/ 733425 h 1824038"/>
              <a:gd name="connsiteX36" fmla="*/ 1000125 w 2524125"/>
              <a:gd name="connsiteY36" fmla="*/ 657225 h 1824038"/>
              <a:gd name="connsiteX37" fmla="*/ 1019175 w 2524125"/>
              <a:gd name="connsiteY37" fmla="*/ 657225 h 1824038"/>
              <a:gd name="connsiteX38" fmla="*/ 1014413 w 2524125"/>
              <a:gd name="connsiteY38" fmla="*/ 552450 h 1824038"/>
              <a:gd name="connsiteX39" fmla="*/ 1214438 w 2524125"/>
              <a:gd name="connsiteY39" fmla="*/ 542925 h 1824038"/>
              <a:gd name="connsiteX40" fmla="*/ 1214438 w 2524125"/>
              <a:gd name="connsiteY40" fmla="*/ 523875 h 1824038"/>
              <a:gd name="connsiteX41" fmla="*/ 1228725 w 2524125"/>
              <a:gd name="connsiteY41" fmla="*/ 523875 h 1824038"/>
              <a:gd name="connsiteX42" fmla="*/ 1228725 w 2524125"/>
              <a:gd name="connsiteY42" fmla="*/ 471488 h 1824038"/>
              <a:gd name="connsiteX43" fmla="*/ 1247775 w 2524125"/>
              <a:gd name="connsiteY43" fmla="*/ 471488 h 1824038"/>
              <a:gd name="connsiteX44" fmla="*/ 1243013 w 2524125"/>
              <a:gd name="connsiteY44" fmla="*/ 428625 h 1824038"/>
              <a:gd name="connsiteX45" fmla="*/ 1271588 w 2524125"/>
              <a:gd name="connsiteY45" fmla="*/ 438150 h 1824038"/>
              <a:gd name="connsiteX46" fmla="*/ 1271588 w 2524125"/>
              <a:gd name="connsiteY46" fmla="*/ 395288 h 1824038"/>
              <a:gd name="connsiteX47" fmla="*/ 1300163 w 2524125"/>
              <a:gd name="connsiteY47" fmla="*/ 404813 h 1824038"/>
              <a:gd name="connsiteX48" fmla="*/ 1300163 w 2524125"/>
              <a:gd name="connsiteY48" fmla="*/ 361950 h 1824038"/>
              <a:gd name="connsiteX49" fmla="*/ 1462088 w 2524125"/>
              <a:gd name="connsiteY49" fmla="*/ 371475 h 1824038"/>
              <a:gd name="connsiteX50" fmla="*/ 1452563 w 2524125"/>
              <a:gd name="connsiteY50" fmla="*/ 309563 h 1824038"/>
              <a:gd name="connsiteX51" fmla="*/ 1485900 w 2524125"/>
              <a:gd name="connsiteY51" fmla="*/ 314325 h 1824038"/>
              <a:gd name="connsiteX52" fmla="*/ 1481138 w 2524125"/>
              <a:gd name="connsiteY52" fmla="*/ 266700 h 1824038"/>
              <a:gd name="connsiteX53" fmla="*/ 1509713 w 2524125"/>
              <a:gd name="connsiteY53" fmla="*/ 271463 h 1824038"/>
              <a:gd name="connsiteX54" fmla="*/ 1514475 w 2524125"/>
              <a:gd name="connsiteY54" fmla="*/ 209550 h 1824038"/>
              <a:gd name="connsiteX55" fmla="*/ 1704975 w 2524125"/>
              <a:gd name="connsiteY55" fmla="*/ 223838 h 1824038"/>
              <a:gd name="connsiteX56" fmla="*/ 1700213 w 2524125"/>
              <a:gd name="connsiteY56" fmla="*/ 166688 h 1824038"/>
              <a:gd name="connsiteX57" fmla="*/ 1738313 w 2524125"/>
              <a:gd name="connsiteY57" fmla="*/ 157163 h 1824038"/>
              <a:gd name="connsiteX58" fmla="*/ 1738313 w 2524125"/>
              <a:gd name="connsiteY58" fmla="*/ 109538 h 1824038"/>
              <a:gd name="connsiteX59" fmla="*/ 1738313 w 2524125"/>
              <a:gd name="connsiteY59" fmla="*/ 109538 h 1824038"/>
              <a:gd name="connsiteX60" fmla="*/ 1752600 w 2524125"/>
              <a:gd name="connsiteY60" fmla="*/ 76200 h 1824038"/>
              <a:gd name="connsiteX61" fmla="*/ 1771650 w 2524125"/>
              <a:gd name="connsiteY61" fmla="*/ 71438 h 1824038"/>
              <a:gd name="connsiteX62" fmla="*/ 1771650 w 2524125"/>
              <a:gd name="connsiteY62" fmla="*/ 33338 h 1824038"/>
              <a:gd name="connsiteX63" fmla="*/ 1804988 w 2524125"/>
              <a:gd name="connsiteY63" fmla="*/ 28575 h 1824038"/>
              <a:gd name="connsiteX64" fmla="*/ 1800225 w 2524125"/>
              <a:gd name="connsiteY64" fmla="*/ 9525 h 1824038"/>
              <a:gd name="connsiteX65" fmla="*/ 2524125 w 2524125"/>
              <a:gd name="connsiteY65" fmla="*/ 0 h 1824038"/>
              <a:gd name="connsiteX66" fmla="*/ 2524125 w 2524125"/>
              <a:gd name="connsiteY66" fmla="*/ 0 h 1824038"/>
              <a:gd name="connsiteX0" fmla="*/ 0 w 2524125"/>
              <a:gd name="connsiteY0" fmla="*/ 1819275 h 1824038"/>
              <a:gd name="connsiteX1" fmla="*/ 71438 w 2524125"/>
              <a:gd name="connsiteY1" fmla="*/ 1824038 h 1824038"/>
              <a:gd name="connsiteX2" fmla="*/ 66675 w 2524125"/>
              <a:gd name="connsiteY2" fmla="*/ 1790700 h 1824038"/>
              <a:gd name="connsiteX3" fmla="*/ 114300 w 2524125"/>
              <a:gd name="connsiteY3" fmla="*/ 1795463 h 1824038"/>
              <a:gd name="connsiteX4" fmla="*/ 114300 w 2524125"/>
              <a:gd name="connsiteY4" fmla="*/ 1747838 h 1824038"/>
              <a:gd name="connsiteX5" fmla="*/ 180975 w 2524125"/>
              <a:gd name="connsiteY5" fmla="*/ 1747838 h 1824038"/>
              <a:gd name="connsiteX6" fmla="*/ 180975 w 2524125"/>
              <a:gd name="connsiteY6" fmla="*/ 1728788 h 1824038"/>
              <a:gd name="connsiteX7" fmla="*/ 200025 w 2524125"/>
              <a:gd name="connsiteY7" fmla="*/ 1728788 h 1824038"/>
              <a:gd name="connsiteX8" fmla="*/ 200025 w 2524125"/>
              <a:gd name="connsiteY8" fmla="*/ 1662113 h 1824038"/>
              <a:gd name="connsiteX9" fmla="*/ 219075 w 2524125"/>
              <a:gd name="connsiteY9" fmla="*/ 1662113 h 1824038"/>
              <a:gd name="connsiteX10" fmla="*/ 219075 w 2524125"/>
              <a:gd name="connsiteY10" fmla="*/ 1452563 h 1824038"/>
              <a:gd name="connsiteX11" fmla="*/ 233363 w 2524125"/>
              <a:gd name="connsiteY11" fmla="*/ 1452563 h 1824038"/>
              <a:gd name="connsiteX12" fmla="*/ 233363 w 2524125"/>
              <a:gd name="connsiteY12" fmla="*/ 1338263 h 1824038"/>
              <a:gd name="connsiteX13" fmla="*/ 447675 w 2524125"/>
              <a:gd name="connsiteY13" fmla="*/ 1328738 h 1824038"/>
              <a:gd name="connsiteX14" fmla="*/ 447675 w 2524125"/>
              <a:gd name="connsiteY14" fmla="*/ 1247775 h 1824038"/>
              <a:gd name="connsiteX15" fmla="*/ 471488 w 2524125"/>
              <a:gd name="connsiteY15" fmla="*/ 1247775 h 1824038"/>
              <a:gd name="connsiteX16" fmla="*/ 481013 w 2524125"/>
              <a:gd name="connsiteY16" fmla="*/ 1143000 h 1824038"/>
              <a:gd name="connsiteX17" fmla="*/ 500063 w 2524125"/>
              <a:gd name="connsiteY17" fmla="*/ 1143000 h 1824038"/>
              <a:gd name="connsiteX18" fmla="*/ 509588 w 2524125"/>
              <a:gd name="connsiteY18" fmla="*/ 1076325 h 1824038"/>
              <a:gd name="connsiteX19" fmla="*/ 538163 w 2524125"/>
              <a:gd name="connsiteY19" fmla="*/ 1081088 h 1824038"/>
              <a:gd name="connsiteX20" fmla="*/ 538163 w 2524125"/>
              <a:gd name="connsiteY20" fmla="*/ 1042988 h 1824038"/>
              <a:gd name="connsiteX21" fmla="*/ 571500 w 2524125"/>
              <a:gd name="connsiteY21" fmla="*/ 1042988 h 1824038"/>
              <a:gd name="connsiteX22" fmla="*/ 571500 w 2524125"/>
              <a:gd name="connsiteY22" fmla="*/ 1014413 h 1824038"/>
              <a:gd name="connsiteX23" fmla="*/ 666750 w 2524125"/>
              <a:gd name="connsiteY23" fmla="*/ 1014413 h 1824038"/>
              <a:gd name="connsiteX24" fmla="*/ 666750 w 2524125"/>
              <a:gd name="connsiteY24" fmla="*/ 990600 h 1824038"/>
              <a:gd name="connsiteX25" fmla="*/ 700088 w 2524125"/>
              <a:gd name="connsiteY25" fmla="*/ 995363 h 1824038"/>
              <a:gd name="connsiteX26" fmla="*/ 695325 w 2524125"/>
              <a:gd name="connsiteY26" fmla="*/ 923925 h 1824038"/>
              <a:gd name="connsiteX27" fmla="*/ 728663 w 2524125"/>
              <a:gd name="connsiteY27" fmla="*/ 923925 h 1824038"/>
              <a:gd name="connsiteX28" fmla="*/ 733425 w 2524125"/>
              <a:gd name="connsiteY28" fmla="*/ 866775 h 1824038"/>
              <a:gd name="connsiteX29" fmla="*/ 766763 w 2524125"/>
              <a:gd name="connsiteY29" fmla="*/ 862013 h 1824038"/>
              <a:gd name="connsiteX30" fmla="*/ 766763 w 2524125"/>
              <a:gd name="connsiteY30" fmla="*/ 828675 h 1824038"/>
              <a:gd name="connsiteX31" fmla="*/ 885825 w 2524125"/>
              <a:gd name="connsiteY31" fmla="*/ 833438 h 1824038"/>
              <a:gd name="connsiteX32" fmla="*/ 890588 w 2524125"/>
              <a:gd name="connsiteY32" fmla="*/ 800100 h 1824038"/>
              <a:gd name="connsiteX33" fmla="*/ 976313 w 2524125"/>
              <a:gd name="connsiteY33" fmla="*/ 800100 h 1824038"/>
              <a:gd name="connsiteX34" fmla="*/ 976313 w 2524125"/>
              <a:gd name="connsiteY34" fmla="*/ 728663 h 1824038"/>
              <a:gd name="connsiteX35" fmla="*/ 1004888 w 2524125"/>
              <a:gd name="connsiteY35" fmla="*/ 733425 h 1824038"/>
              <a:gd name="connsiteX36" fmla="*/ 1000125 w 2524125"/>
              <a:gd name="connsiteY36" fmla="*/ 657225 h 1824038"/>
              <a:gd name="connsiteX37" fmla="*/ 1019175 w 2524125"/>
              <a:gd name="connsiteY37" fmla="*/ 657225 h 1824038"/>
              <a:gd name="connsiteX38" fmla="*/ 1014413 w 2524125"/>
              <a:gd name="connsiteY38" fmla="*/ 552450 h 1824038"/>
              <a:gd name="connsiteX39" fmla="*/ 1214438 w 2524125"/>
              <a:gd name="connsiteY39" fmla="*/ 542925 h 1824038"/>
              <a:gd name="connsiteX40" fmla="*/ 1214438 w 2524125"/>
              <a:gd name="connsiteY40" fmla="*/ 523875 h 1824038"/>
              <a:gd name="connsiteX41" fmla="*/ 1228725 w 2524125"/>
              <a:gd name="connsiteY41" fmla="*/ 523875 h 1824038"/>
              <a:gd name="connsiteX42" fmla="*/ 1228725 w 2524125"/>
              <a:gd name="connsiteY42" fmla="*/ 471488 h 1824038"/>
              <a:gd name="connsiteX43" fmla="*/ 1247775 w 2524125"/>
              <a:gd name="connsiteY43" fmla="*/ 471488 h 1824038"/>
              <a:gd name="connsiteX44" fmla="*/ 1243013 w 2524125"/>
              <a:gd name="connsiteY44" fmla="*/ 428625 h 1824038"/>
              <a:gd name="connsiteX45" fmla="*/ 1271588 w 2524125"/>
              <a:gd name="connsiteY45" fmla="*/ 438150 h 1824038"/>
              <a:gd name="connsiteX46" fmla="*/ 1271588 w 2524125"/>
              <a:gd name="connsiteY46" fmla="*/ 395288 h 1824038"/>
              <a:gd name="connsiteX47" fmla="*/ 1300163 w 2524125"/>
              <a:gd name="connsiteY47" fmla="*/ 404813 h 1824038"/>
              <a:gd name="connsiteX48" fmla="*/ 1300163 w 2524125"/>
              <a:gd name="connsiteY48" fmla="*/ 361950 h 1824038"/>
              <a:gd name="connsiteX49" fmla="*/ 1462088 w 2524125"/>
              <a:gd name="connsiteY49" fmla="*/ 371475 h 1824038"/>
              <a:gd name="connsiteX50" fmla="*/ 1452563 w 2524125"/>
              <a:gd name="connsiteY50" fmla="*/ 309563 h 1824038"/>
              <a:gd name="connsiteX51" fmla="*/ 1485900 w 2524125"/>
              <a:gd name="connsiteY51" fmla="*/ 314325 h 1824038"/>
              <a:gd name="connsiteX52" fmla="*/ 1481138 w 2524125"/>
              <a:gd name="connsiteY52" fmla="*/ 266700 h 1824038"/>
              <a:gd name="connsiteX53" fmla="*/ 1509713 w 2524125"/>
              <a:gd name="connsiteY53" fmla="*/ 271463 h 1824038"/>
              <a:gd name="connsiteX54" fmla="*/ 1514475 w 2524125"/>
              <a:gd name="connsiteY54" fmla="*/ 209550 h 1824038"/>
              <a:gd name="connsiteX55" fmla="*/ 1704975 w 2524125"/>
              <a:gd name="connsiteY55" fmla="*/ 223838 h 1824038"/>
              <a:gd name="connsiteX56" fmla="*/ 1700213 w 2524125"/>
              <a:gd name="connsiteY56" fmla="*/ 166688 h 1824038"/>
              <a:gd name="connsiteX57" fmla="*/ 1738313 w 2524125"/>
              <a:gd name="connsiteY57" fmla="*/ 157163 h 1824038"/>
              <a:gd name="connsiteX58" fmla="*/ 1738313 w 2524125"/>
              <a:gd name="connsiteY58" fmla="*/ 109538 h 1824038"/>
              <a:gd name="connsiteX59" fmla="*/ 1738313 w 2524125"/>
              <a:gd name="connsiteY59" fmla="*/ 109538 h 1824038"/>
              <a:gd name="connsiteX60" fmla="*/ 1752600 w 2524125"/>
              <a:gd name="connsiteY60" fmla="*/ 76200 h 1824038"/>
              <a:gd name="connsiteX61" fmla="*/ 1771650 w 2524125"/>
              <a:gd name="connsiteY61" fmla="*/ 71438 h 1824038"/>
              <a:gd name="connsiteX62" fmla="*/ 1771650 w 2524125"/>
              <a:gd name="connsiteY62" fmla="*/ 33338 h 1824038"/>
              <a:gd name="connsiteX63" fmla="*/ 1804988 w 2524125"/>
              <a:gd name="connsiteY63" fmla="*/ 28575 h 1824038"/>
              <a:gd name="connsiteX64" fmla="*/ 1800225 w 2524125"/>
              <a:gd name="connsiteY64" fmla="*/ 9525 h 1824038"/>
              <a:gd name="connsiteX65" fmla="*/ 2524125 w 2524125"/>
              <a:gd name="connsiteY65" fmla="*/ 0 h 1824038"/>
              <a:gd name="connsiteX66" fmla="*/ 2524125 w 2524125"/>
              <a:gd name="connsiteY66" fmla="*/ 0 h 182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524125" h="1824038">
                <a:moveTo>
                  <a:pt x="0" y="1819275"/>
                </a:moveTo>
                <a:lnTo>
                  <a:pt x="71438" y="1824038"/>
                </a:lnTo>
                <a:lnTo>
                  <a:pt x="66675" y="1790700"/>
                </a:lnTo>
                <a:lnTo>
                  <a:pt x="114300" y="1795463"/>
                </a:lnTo>
                <a:lnTo>
                  <a:pt x="114300" y="1747838"/>
                </a:lnTo>
                <a:lnTo>
                  <a:pt x="180975" y="1747838"/>
                </a:lnTo>
                <a:lnTo>
                  <a:pt x="180975" y="1728788"/>
                </a:lnTo>
                <a:lnTo>
                  <a:pt x="200025" y="1728788"/>
                </a:lnTo>
                <a:lnTo>
                  <a:pt x="200025" y="1662113"/>
                </a:lnTo>
                <a:lnTo>
                  <a:pt x="219075" y="1662113"/>
                </a:lnTo>
                <a:lnTo>
                  <a:pt x="219075" y="1452563"/>
                </a:lnTo>
                <a:lnTo>
                  <a:pt x="233363" y="1452563"/>
                </a:lnTo>
                <a:lnTo>
                  <a:pt x="233363" y="1338263"/>
                </a:lnTo>
                <a:lnTo>
                  <a:pt x="447675" y="1328738"/>
                </a:lnTo>
                <a:lnTo>
                  <a:pt x="447675" y="1247775"/>
                </a:lnTo>
                <a:lnTo>
                  <a:pt x="471488" y="1247775"/>
                </a:lnTo>
                <a:lnTo>
                  <a:pt x="481013" y="1143000"/>
                </a:lnTo>
                <a:lnTo>
                  <a:pt x="500063" y="1143000"/>
                </a:lnTo>
                <a:lnTo>
                  <a:pt x="509588" y="1076325"/>
                </a:lnTo>
                <a:lnTo>
                  <a:pt x="538163" y="1081088"/>
                </a:lnTo>
                <a:lnTo>
                  <a:pt x="538163" y="1042988"/>
                </a:lnTo>
                <a:lnTo>
                  <a:pt x="571500" y="1042988"/>
                </a:lnTo>
                <a:lnTo>
                  <a:pt x="571500" y="1014413"/>
                </a:lnTo>
                <a:lnTo>
                  <a:pt x="666750" y="1014413"/>
                </a:lnTo>
                <a:lnTo>
                  <a:pt x="666750" y="990600"/>
                </a:lnTo>
                <a:lnTo>
                  <a:pt x="700088" y="995363"/>
                </a:lnTo>
                <a:lnTo>
                  <a:pt x="695325" y="923925"/>
                </a:lnTo>
                <a:lnTo>
                  <a:pt x="728663" y="923925"/>
                </a:lnTo>
                <a:lnTo>
                  <a:pt x="733425" y="866775"/>
                </a:lnTo>
                <a:lnTo>
                  <a:pt x="766763" y="862013"/>
                </a:lnTo>
                <a:lnTo>
                  <a:pt x="766763" y="828675"/>
                </a:lnTo>
                <a:lnTo>
                  <a:pt x="885825" y="833438"/>
                </a:lnTo>
                <a:lnTo>
                  <a:pt x="890588" y="800100"/>
                </a:lnTo>
                <a:lnTo>
                  <a:pt x="976313" y="800100"/>
                </a:lnTo>
                <a:lnTo>
                  <a:pt x="976313" y="728663"/>
                </a:lnTo>
                <a:lnTo>
                  <a:pt x="1004888" y="733425"/>
                </a:lnTo>
                <a:lnTo>
                  <a:pt x="1000125" y="657225"/>
                </a:lnTo>
                <a:lnTo>
                  <a:pt x="1019175" y="657225"/>
                </a:lnTo>
                <a:lnTo>
                  <a:pt x="1014413" y="552450"/>
                </a:lnTo>
                <a:lnTo>
                  <a:pt x="1214438" y="542925"/>
                </a:lnTo>
                <a:lnTo>
                  <a:pt x="1214438" y="523875"/>
                </a:lnTo>
                <a:lnTo>
                  <a:pt x="1228725" y="523875"/>
                </a:lnTo>
                <a:lnTo>
                  <a:pt x="1228725" y="471488"/>
                </a:lnTo>
                <a:lnTo>
                  <a:pt x="1247775" y="471488"/>
                </a:lnTo>
                <a:lnTo>
                  <a:pt x="1243013" y="428625"/>
                </a:lnTo>
                <a:lnTo>
                  <a:pt x="1271588" y="438150"/>
                </a:lnTo>
                <a:lnTo>
                  <a:pt x="1271588" y="395288"/>
                </a:lnTo>
                <a:lnTo>
                  <a:pt x="1300163" y="404813"/>
                </a:lnTo>
                <a:lnTo>
                  <a:pt x="1300163" y="361950"/>
                </a:lnTo>
                <a:lnTo>
                  <a:pt x="1462088" y="371475"/>
                </a:lnTo>
                <a:lnTo>
                  <a:pt x="1452563" y="309563"/>
                </a:lnTo>
                <a:lnTo>
                  <a:pt x="1485900" y="314325"/>
                </a:lnTo>
                <a:lnTo>
                  <a:pt x="1481138" y="266700"/>
                </a:lnTo>
                <a:lnTo>
                  <a:pt x="1509713" y="271463"/>
                </a:lnTo>
                <a:lnTo>
                  <a:pt x="1514475" y="209550"/>
                </a:lnTo>
                <a:lnTo>
                  <a:pt x="1704975" y="223838"/>
                </a:lnTo>
                <a:lnTo>
                  <a:pt x="1700213" y="166688"/>
                </a:lnTo>
                <a:lnTo>
                  <a:pt x="1738313" y="157163"/>
                </a:lnTo>
                <a:lnTo>
                  <a:pt x="1738313" y="109538"/>
                </a:lnTo>
                <a:lnTo>
                  <a:pt x="1738313" y="109538"/>
                </a:lnTo>
                <a:lnTo>
                  <a:pt x="1752600" y="76200"/>
                </a:lnTo>
                <a:lnTo>
                  <a:pt x="1771650" y="71438"/>
                </a:lnTo>
                <a:lnTo>
                  <a:pt x="1771650" y="33338"/>
                </a:lnTo>
                <a:lnTo>
                  <a:pt x="1804988" y="28575"/>
                </a:lnTo>
                <a:lnTo>
                  <a:pt x="1800225" y="9525"/>
                </a:lnTo>
                <a:lnTo>
                  <a:pt x="2524125" y="0"/>
                </a:lnTo>
                <a:lnTo>
                  <a:pt x="2524125" y="0"/>
                </a:lnTo>
              </a:path>
            </a:pathLst>
          </a:custGeom>
          <a:ln w="28575">
            <a:solidFill>
              <a:srgbClr val="E36F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5865813" y="4988793"/>
            <a:ext cx="95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18"/>
          <p:cNvSpPr txBox="1">
            <a:spLocks noChangeArrowheads="1"/>
          </p:cNvSpPr>
          <p:nvPr/>
        </p:nvSpPr>
        <p:spPr bwMode="auto">
          <a:xfrm>
            <a:off x="7658831" y="5017435"/>
            <a:ext cx="4828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900</a:t>
            </a:r>
          </a:p>
        </p:txBody>
      </p:sp>
      <p:graphicFrame>
        <p:nvGraphicFramePr>
          <p:cNvPr id="132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1536029338"/>
              </p:ext>
            </p:extLst>
          </p:nvPr>
        </p:nvGraphicFramePr>
        <p:xfrm>
          <a:off x="707584" y="2959244"/>
          <a:ext cx="3255963" cy="2682875"/>
        </p:xfrm>
        <a:graphic>
          <a:graphicData uri="http://schemas.openxmlformats.org/presentationml/2006/ole">
            <p:oleObj spid="_x0000_s2052" name="Worksheet" r:id="rId4" imgW="3667030" imgH="3419500" progId="Excel.Sheet.8">
              <p:embed/>
            </p:oleObj>
          </a:graphicData>
        </a:graphic>
      </p:graphicFrame>
      <p:sp>
        <p:nvSpPr>
          <p:cNvPr id="133" name="Freeform 132"/>
          <p:cNvSpPr/>
          <p:nvPr/>
        </p:nvSpPr>
        <p:spPr>
          <a:xfrm>
            <a:off x="1099916" y="2113805"/>
            <a:ext cx="0" cy="2857500"/>
          </a:xfrm>
          <a:custGeom>
            <a:avLst/>
            <a:gdLst>
              <a:gd name="connsiteX0" fmla="*/ 0 w 8626"/>
              <a:gd name="connsiteY0" fmla="*/ 0 h 2579299"/>
              <a:gd name="connsiteX1" fmla="*/ 8626 w 8626"/>
              <a:gd name="connsiteY1" fmla="*/ 2579299 h 257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26" h="2579299">
                <a:moveTo>
                  <a:pt x="0" y="0"/>
                </a:moveTo>
                <a:cubicBezTo>
                  <a:pt x="2875" y="859766"/>
                  <a:pt x="5751" y="1719533"/>
                  <a:pt x="8626" y="2579299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cxnSp>
        <p:nvCxnSpPr>
          <p:cNvPr id="134" name="Straight Connector 133"/>
          <p:cNvCxnSpPr/>
          <p:nvPr/>
        </p:nvCxnSpPr>
        <p:spPr>
          <a:xfrm>
            <a:off x="1044353" y="4923680"/>
            <a:ext cx="55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1044353" y="4225180"/>
            <a:ext cx="55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1044353" y="3525093"/>
            <a:ext cx="55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1044353" y="2826593"/>
            <a:ext cx="55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1044353" y="2126505"/>
            <a:ext cx="55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1074516" y="5018930"/>
            <a:ext cx="95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5400000">
            <a:off x="1398366" y="5018930"/>
            <a:ext cx="95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5400000">
            <a:off x="1728566" y="5018930"/>
            <a:ext cx="95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5400000">
            <a:off x="2065116" y="5018930"/>
            <a:ext cx="95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5400000">
            <a:off x="2408016" y="5018930"/>
            <a:ext cx="95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>
            <a:off x="2746153" y="5018930"/>
            <a:ext cx="95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5400000">
            <a:off x="3076948" y="5018930"/>
            <a:ext cx="95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5400000">
            <a:off x="3419253" y="5018930"/>
            <a:ext cx="95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>
            <a:off x="3769470" y="5018930"/>
            <a:ext cx="95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04"/>
          <p:cNvSpPr txBox="1">
            <a:spLocks noChangeArrowheads="1"/>
          </p:cNvSpPr>
          <p:nvPr/>
        </p:nvSpPr>
        <p:spPr bwMode="auto">
          <a:xfrm>
            <a:off x="788876" y="4780805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0</a:t>
            </a:r>
            <a:endParaRPr lang="en-GB" sz="1400" b="1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49" name="TextBox 105"/>
          <p:cNvSpPr txBox="1">
            <a:spLocks noChangeArrowheads="1"/>
          </p:cNvSpPr>
          <p:nvPr/>
        </p:nvSpPr>
        <p:spPr bwMode="auto">
          <a:xfrm>
            <a:off x="689490" y="4078734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10</a:t>
            </a:r>
            <a:endParaRPr lang="en-GB" sz="1400" b="1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50" name="TextBox 106"/>
          <p:cNvSpPr txBox="1">
            <a:spLocks noChangeArrowheads="1"/>
          </p:cNvSpPr>
          <p:nvPr/>
        </p:nvSpPr>
        <p:spPr bwMode="auto">
          <a:xfrm>
            <a:off x="689490" y="3376662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20</a:t>
            </a:r>
            <a:endParaRPr lang="en-GB" sz="1400" b="1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51" name="TextBox 107"/>
          <p:cNvSpPr txBox="1">
            <a:spLocks noChangeArrowheads="1"/>
          </p:cNvSpPr>
          <p:nvPr/>
        </p:nvSpPr>
        <p:spPr bwMode="auto">
          <a:xfrm>
            <a:off x="689490" y="2674590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30</a:t>
            </a:r>
            <a:endParaRPr lang="en-GB" sz="1400" b="1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52" name="TextBox 108"/>
          <p:cNvSpPr txBox="1">
            <a:spLocks noChangeArrowheads="1"/>
          </p:cNvSpPr>
          <p:nvPr/>
        </p:nvSpPr>
        <p:spPr bwMode="auto">
          <a:xfrm>
            <a:off x="689490" y="1972518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40</a:t>
            </a:r>
            <a:endParaRPr lang="en-GB" sz="1400" b="1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53" name="TextBox 109"/>
          <p:cNvSpPr txBox="1">
            <a:spLocks noChangeArrowheads="1"/>
          </p:cNvSpPr>
          <p:nvPr/>
        </p:nvSpPr>
        <p:spPr bwMode="auto">
          <a:xfrm rot="16200000">
            <a:off x="-1072986" y="3369039"/>
            <a:ext cx="33457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Sustained Disability Progression* (%)</a:t>
            </a:r>
            <a:endParaRPr lang="en-GB" sz="1400" b="1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54" name="TextBox 110"/>
          <p:cNvSpPr txBox="1">
            <a:spLocks noChangeArrowheads="1"/>
          </p:cNvSpPr>
          <p:nvPr/>
        </p:nvSpPr>
        <p:spPr bwMode="auto">
          <a:xfrm>
            <a:off x="980909" y="5044330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0</a:t>
            </a:r>
            <a:endParaRPr lang="en-GB" sz="1400" b="1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56" name="TextBox 112"/>
          <p:cNvSpPr txBox="1">
            <a:spLocks noChangeArrowheads="1"/>
          </p:cNvSpPr>
          <p:nvPr/>
        </p:nvSpPr>
        <p:spPr bwMode="auto">
          <a:xfrm>
            <a:off x="1533887" y="5044330"/>
            <a:ext cx="4828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180</a:t>
            </a:r>
          </a:p>
        </p:txBody>
      </p:sp>
      <p:sp>
        <p:nvSpPr>
          <p:cNvPr id="158" name="TextBox 114"/>
          <p:cNvSpPr txBox="1">
            <a:spLocks noChangeArrowheads="1"/>
          </p:cNvSpPr>
          <p:nvPr/>
        </p:nvSpPr>
        <p:spPr bwMode="auto">
          <a:xfrm>
            <a:off x="2214631" y="5044330"/>
            <a:ext cx="4828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360</a:t>
            </a:r>
          </a:p>
        </p:txBody>
      </p:sp>
      <p:sp>
        <p:nvSpPr>
          <p:cNvPr id="160" name="TextBox 116"/>
          <p:cNvSpPr txBox="1">
            <a:spLocks noChangeArrowheads="1"/>
          </p:cNvSpPr>
          <p:nvPr/>
        </p:nvSpPr>
        <p:spPr bwMode="auto">
          <a:xfrm>
            <a:off x="2885849" y="5044330"/>
            <a:ext cx="4828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540</a:t>
            </a:r>
          </a:p>
        </p:txBody>
      </p:sp>
      <p:sp>
        <p:nvSpPr>
          <p:cNvPr id="162" name="TextBox 118"/>
          <p:cNvSpPr txBox="1">
            <a:spLocks noChangeArrowheads="1"/>
          </p:cNvSpPr>
          <p:nvPr/>
        </p:nvSpPr>
        <p:spPr bwMode="auto">
          <a:xfrm>
            <a:off x="3577891" y="5044330"/>
            <a:ext cx="4828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720</a:t>
            </a:r>
          </a:p>
        </p:txBody>
      </p:sp>
      <p:sp>
        <p:nvSpPr>
          <p:cNvPr id="163" name="TextBox 120"/>
          <p:cNvSpPr txBox="1">
            <a:spLocks noChangeArrowheads="1"/>
          </p:cNvSpPr>
          <p:nvPr/>
        </p:nvSpPr>
        <p:spPr bwMode="auto">
          <a:xfrm>
            <a:off x="2312819" y="5327558"/>
            <a:ext cx="6126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Days</a:t>
            </a:r>
          </a:p>
        </p:txBody>
      </p:sp>
      <p:sp>
        <p:nvSpPr>
          <p:cNvPr id="164" name="TextBox 124"/>
          <p:cNvSpPr txBox="1">
            <a:spLocks noChangeArrowheads="1"/>
          </p:cNvSpPr>
          <p:nvPr/>
        </p:nvSpPr>
        <p:spPr bwMode="auto">
          <a:xfrm>
            <a:off x="3884844" y="3359698"/>
            <a:ext cx="692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80808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24.1%</a:t>
            </a:r>
            <a:endParaRPr lang="en-GB" sz="1400" b="1" dirty="0">
              <a:solidFill>
                <a:srgbClr val="80808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65" name="TextBox 125"/>
          <p:cNvSpPr txBox="1">
            <a:spLocks noChangeArrowheads="1"/>
          </p:cNvSpPr>
          <p:nvPr/>
        </p:nvSpPr>
        <p:spPr bwMode="auto">
          <a:xfrm>
            <a:off x="3855095" y="3701939"/>
            <a:ext cx="692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E36F1E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17.7%</a:t>
            </a:r>
            <a:endParaRPr lang="en-GB" sz="1400" b="1" dirty="0">
              <a:solidFill>
                <a:srgbClr val="E36F1E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66" name="TextBox 126"/>
          <p:cNvSpPr txBox="1">
            <a:spLocks noChangeArrowheads="1"/>
          </p:cNvSpPr>
          <p:nvPr/>
        </p:nvSpPr>
        <p:spPr bwMode="auto">
          <a:xfrm>
            <a:off x="3870581" y="3864616"/>
            <a:ext cx="692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CC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16.6%</a:t>
            </a:r>
            <a:endParaRPr lang="en-GB" sz="1400" b="1" dirty="0">
              <a:solidFill>
                <a:srgbClr val="FFCC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grpSp>
        <p:nvGrpSpPr>
          <p:cNvPr id="4" name="Group 107"/>
          <p:cNvGrpSpPr/>
          <p:nvPr/>
        </p:nvGrpSpPr>
        <p:grpSpPr>
          <a:xfrm>
            <a:off x="1223535" y="1975318"/>
            <a:ext cx="3690757" cy="966132"/>
            <a:chOff x="6094413" y="1993248"/>
            <a:chExt cx="3254260" cy="966132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6094413" y="2137710"/>
              <a:ext cx="169862" cy="0"/>
            </a:xfrm>
            <a:prstGeom prst="line">
              <a:avLst/>
            </a:prstGeom>
            <a:ln w="28575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6094413" y="2342498"/>
              <a:ext cx="169862" cy="0"/>
            </a:xfrm>
            <a:prstGeom prst="line">
              <a:avLst/>
            </a:prstGeom>
            <a:ln w="28575">
              <a:solidFill>
                <a:srgbClr val="E36F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6094413" y="2569510"/>
              <a:ext cx="169862" cy="0"/>
            </a:xfrm>
            <a:prstGeom prst="line">
              <a:avLst/>
            </a:prstGeom>
            <a:ln w="28575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132"/>
            <p:cNvSpPr txBox="1">
              <a:spLocks noChangeArrowheads="1"/>
            </p:cNvSpPr>
            <p:nvPr/>
          </p:nvSpPr>
          <p:spPr bwMode="auto">
            <a:xfrm>
              <a:off x="6240463" y="1993248"/>
              <a:ext cx="76776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Placebo</a:t>
              </a:r>
              <a:endParaRPr lang="en-GB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72" name="TextBox 133"/>
            <p:cNvSpPr txBox="1">
              <a:spLocks noChangeArrowheads="1"/>
            </p:cNvSpPr>
            <p:nvPr/>
          </p:nvSpPr>
          <p:spPr bwMode="auto">
            <a:xfrm>
              <a:off x="6240463" y="2204385"/>
              <a:ext cx="310821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Fingolimod 0.5 mg HR=0.70; </a:t>
              </a:r>
              <a:r>
                <a:rPr lang="en-US" sz="1400" b="1" i="1" dirty="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P</a:t>
              </a:r>
              <a:r>
                <a:rPr lang="en-US" sz="14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=0.02</a:t>
              </a:r>
              <a:r>
                <a:rPr lang="en-US" sz="1400" b="1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†</a:t>
              </a:r>
              <a:endParaRPr lang="en-GB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73" name="TextBox 134"/>
            <p:cNvSpPr txBox="1">
              <a:spLocks noChangeArrowheads="1"/>
            </p:cNvSpPr>
            <p:nvPr/>
          </p:nvSpPr>
          <p:spPr bwMode="auto">
            <a:xfrm>
              <a:off x="6240462" y="2436160"/>
              <a:ext cx="310821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Fingolimod 1.25 mg HR=0.68; </a:t>
              </a:r>
              <a:r>
                <a:rPr lang="en-US" sz="1400" b="1" i="1" dirty="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P</a:t>
              </a:r>
              <a:r>
                <a:rPr lang="en-US" sz="14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=0.02</a:t>
              </a:r>
              <a:r>
                <a:rPr lang="en-US" sz="1400" b="1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†</a:t>
              </a:r>
              <a:endParaRPr lang="en-GB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74" name="Freeform 173"/>
          <p:cNvSpPr/>
          <p:nvPr/>
        </p:nvSpPr>
        <p:spPr>
          <a:xfrm>
            <a:off x="1093566" y="4971305"/>
            <a:ext cx="2914650" cy="0"/>
          </a:xfrm>
          <a:custGeom>
            <a:avLst/>
            <a:gdLst>
              <a:gd name="connsiteX0" fmla="*/ 0 w 4546121"/>
              <a:gd name="connsiteY0" fmla="*/ 8626 h 8626"/>
              <a:gd name="connsiteX1" fmla="*/ 4546121 w 4546121"/>
              <a:gd name="connsiteY1" fmla="*/ 0 h 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6121" h="8626">
                <a:moveTo>
                  <a:pt x="0" y="8626"/>
                </a:moveTo>
                <a:lnTo>
                  <a:pt x="4546121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85" name="TextBox 2"/>
          <p:cNvSpPr txBox="1">
            <a:spLocks noChangeArrowheads="1"/>
          </p:cNvSpPr>
          <p:nvPr/>
        </p:nvSpPr>
        <p:spPr bwMode="auto">
          <a:xfrm>
            <a:off x="369863" y="5821298"/>
            <a:ext cx="87360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*Time to sustained disability progression based on Kaplan-Meier method</a:t>
            </a:r>
            <a: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b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Cox proportion hazards model, adjusted for treatment, region, baseline EDSS score, and age</a:t>
            </a: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0" hangingPunct="0"/>
            <a:r>
              <a:rPr lang="en-US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HR=hazard ratio; NS=not 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significant.</a:t>
            </a:r>
            <a:endParaRPr lang="en-GB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US" sz="1050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1. Kappos 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 et al. </a:t>
            </a:r>
            <a:r>
              <a:rPr lang="en-US" sz="1050" i="1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 </a:t>
            </a:r>
            <a:r>
              <a:rPr lang="en-US" sz="1050" i="1" dirty="0" err="1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Engl</a:t>
            </a:r>
            <a:r>
              <a:rPr lang="en-US" sz="1050" i="1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J Med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 2010;362:387-401; </a:t>
            </a:r>
            <a:r>
              <a:rPr lang="en-US" sz="1050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2. </a:t>
            </a:r>
            <a:r>
              <a:rPr lang="en-US" sz="105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Agius</a:t>
            </a:r>
            <a:r>
              <a:rPr lang="en-US" sz="1050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M et 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al. Presented at </a:t>
            </a:r>
            <a:r>
              <a:rPr lang="en-US" sz="1050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CMSC, May 29</a:t>
            </a:r>
            <a:r>
              <a:rPr lang="en-US" sz="1050" dirty="0" smtClean="0">
                <a:solidFill>
                  <a:srgbClr val="000000"/>
                </a:solidFill>
                <a:latin typeface="Arial"/>
                <a:ea typeface="Calibri" pitchFamily="34" charset="0"/>
                <a:cs typeface="Arial"/>
              </a:rPr>
              <a:t>–</a:t>
            </a:r>
            <a:r>
              <a:rPr lang="en-US" sz="1050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June 1, 2013, Orlando, FL. DX09</a:t>
            </a:r>
            <a:r>
              <a:rPr lang="en-GB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" name="TextBox 29"/>
          <p:cNvSpPr txBox="1">
            <a:spLocks noChangeArrowheads="1"/>
          </p:cNvSpPr>
          <p:nvPr/>
        </p:nvSpPr>
        <p:spPr bwMode="auto">
          <a:xfrm>
            <a:off x="4993593" y="1302570"/>
            <a:ext cx="4054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FREEDOMS II</a:t>
            </a:r>
            <a:r>
              <a:rPr lang="en-US" sz="2000" b="1" baseline="30000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3" name="TextBox 18"/>
          <p:cNvSpPr txBox="1">
            <a:spLocks noChangeArrowheads="1"/>
          </p:cNvSpPr>
          <p:nvPr/>
        </p:nvSpPr>
        <p:spPr bwMode="auto">
          <a:xfrm>
            <a:off x="728171" y="1302570"/>
            <a:ext cx="3846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FREEDOMS</a:t>
            </a:r>
            <a:r>
              <a:rPr lang="en-US" sz="2000" b="1" baseline="30000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="1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25487" y="4198285"/>
            <a:ext cx="1622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27-31%  </a:t>
            </a:r>
            <a:r>
              <a:rPr lang="en-GB" sz="1400" dirty="0" smtClean="0"/>
              <a:t>reduction</a:t>
            </a:r>
            <a:endParaRPr lang="el-GR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40535" y="3530550"/>
            <a:ext cx="1363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13%</a:t>
            </a:r>
            <a:r>
              <a:rPr lang="en-GB" sz="1400" b="1" dirty="0" smtClean="0"/>
              <a:t>  </a:t>
            </a:r>
            <a:r>
              <a:rPr lang="en-GB" sz="1400" dirty="0" smtClean="0"/>
              <a:t>reduction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xmlns="" val="2183541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9850" y="950913"/>
            <a:ext cx="3773488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4"/>
          <p:cNvGrpSpPr/>
          <p:nvPr/>
        </p:nvGrpSpPr>
        <p:grpSpPr>
          <a:xfrm>
            <a:off x="350838" y="1078539"/>
            <a:ext cx="2485717" cy="1524383"/>
            <a:chOff x="350838" y="1078539"/>
            <a:chExt cx="2678112" cy="1727045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" name="Oval 10"/>
            <p:cNvSpPr/>
            <p:nvPr/>
          </p:nvSpPr>
          <p:spPr>
            <a:xfrm>
              <a:off x="350838" y="1149584"/>
              <a:ext cx="2678112" cy="1656000"/>
            </a:xfrm>
            <a:prstGeom prst="ellipse">
              <a:avLst/>
            </a:prstGeom>
            <a:grp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Arial" panose="020B0604020202020204" pitchFamily="34" charset="0"/>
              </a:endParaRPr>
            </a:p>
          </p:txBody>
        </p:sp>
        <p:grpSp>
          <p:nvGrpSpPr>
            <p:cNvPr id="3" name="Group 53"/>
            <p:cNvGrpSpPr/>
            <p:nvPr/>
          </p:nvGrpSpPr>
          <p:grpSpPr>
            <a:xfrm>
              <a:off x="594519" y="1078539"/>
              <a:ext cx="2190750" cy="1501287"/>
              <a:chOff x="594519" y="991999"/>
              <a:chExt cx="2190750" cy="1501287"/>
            </a:xfrm>
            <a:grpFill/>
          </p:grpSpPr>
          <p:pic>
            <p:nvPicPr>
              <p:cNvPr id="51206" name="Picture 1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253705" y="991999"/>
                <a:ext cx="845409" cy="11267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594519" y="1900505"/>
                <a:ext cx="2190750" cy="59278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176213" indent="-176213" algn="ctr">
                  <a:spcBef>
                    <a:spcPts val="600"/>
                  </a:spcBef>
                  <a:spcAft>
                    <a:spcPts val="600"/>
                  </a:spcAft>
                  <a:buClr>
                    <a:srgbClr val="FF0000"/>
                  </a:buClr>
                  <a:buFont typeface="Wingdings" pitchFamily="2" charset="2"/>
                  <a:buChar char="ü"/>
                  <a:defRPr/>
                </a:pPr>
                <a:r>
                  <a:rPr lang="en-US" sz="1400" b="1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Cardiovascular disease risk</a:t>
                </a:r>
              </a:p>
            </p:txBody>
          </p:sp>
        </p:grpSp>
      </p:grpSp>
      <p:sp>
        <p:nvSpPr>
          <p:cNvPr id="26" name="Oval 25"/>
          <p:cNvSpPr/>
          <p:nvPr/>
        </p:nvSpPr>
        <p:spPr>
          <a:xfrm>
            <a:off x="350838" y="3381375"/>
            <a:ext cx="2484437" cy="14620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Arial" panose="020B0604020202020204" pitchFamily="34" charset="0"/>
            </a:endParaRPr>
          </a:p>
        </p:txBody>
      </p: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463550" y="3563938"/>
            <a:ext cx="2274888" cy="966787"/>
            <a:chOff x="463550" y="3518183"/>
            <a:chExt cx="2451100" cy="1094410"/>
          </a:xfrm>
        </p:grpSpPr>
        <p:sp>
          <p:nvSpPr>
            <p:cNvPr id="13" name="Rectangle 12"/>
            <p:cNvSpPr/>
            <p:nvPr/>
          </p:nvSpPr>
          <p:spPr>
            <a:xfrm>
              <a:off x="463550" y="4263963"/>
              <a:ext cx="2451100" cy="3486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76213" indent="-176213" algn="ctr">
                <a:spcBef>
                  <a:spcPts val="600"/>
                </a:spcBef>
                <a:spcAft>
                  <a:spcPts val="600"/>
                </a:spcAft>
                <a:buClr>
                  <a:srgbClr val="FF0000"/>
                </a:buClr>
                <a:buFont typeface="Wingdings" pitchFamily="2" charset="2"/>
                <a:buChar char="ü"/>
                <a:defRPr/>
              </a:pPr>
              <a:r>
                <a:rPr lang="en-US" sz="1400" b="1" kern="0" dirty="0" err="1">
                  <a:latin typeface="Arial" panose="020B0604020202020204" pitchFamily="34" charset="0"/>
                  <a:cs typeface="Arial" panose="020B0604020202020204" pitchFamily="34" charset="0"/>
                </a:rPr>
                <a:t>Teratogenic</a:t>
              </a:r>
              <a:r>
                <a:rPr lang="en-US" sz="14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 potential</a:t>
              </a:r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56414" y="3518183"/>
              <a:ext cx="665372" cy="7206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cxnSp>
        <p:nvCxnSpPr>
          <p:cNvPr id="14" name="Straight Connector 13"/>
          <p:cNvCxnSpPr>
            <a:stCxn id="11" idx="6"/>
            <a:endCxn id="18" idx="3"/>
          </p:cNvCxnSpPr>
          <p:nvPr/>
        </p:nvCxnSpPr>
        <p:spPr>
          <a:xfrm>
            <a:off x="2836863" y="1871663"/>
            <a:ext cx="1743075" cy="679450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572000" y="2508250"/>
            <a:ext cx="57150" cy="50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661025" y="1149350"/>
            <a:ext cx="2487613" cy="14620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867400" y="1987550"/>
            <a:ext cx="2074863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6213" indent="-176213"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Macular edema</a:t>
            </a:r>
          </a:p>
        </p:txBody>
      </p:sp>
      <p:cxnSp>
        <p:nvCxnSpPr>
          <p:cNvPr id="20" name="Straight Connector 19"/>
          <p:cNvCxnSpPr>
            <a:endCxn id="21" idx="3"/>
          </p:cNvCxnSpPr>
          <p:nvPr/>
        </p:nvCxnSpPr>
        <p:spPr>
          <a:xfrm flipH="1" flipV="1">
            <a:off x="4689475" y="1489075"/>
            <a:ext cx="979488" cy="474663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flipH="1">
            <a:off x="4640263" y="1444625"/>
            <a:ext cx="57150" cy="523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Arial" panose="020B0604020202020204" pitchFamily="34" charset="0"/>
            </a:endParaRPr>
          </a:p>
        </p:txBody>
      </p:sp>
      <p:cxnSp>
        <p:nvCxnSpPr>
          <p:cNvPr id="27" name="Straight Connector 26"/>
          <p:cNvCxnSpPr>
            <a:stCxn id="26" idx="6"/>
            <a:endCxn id="28" idx="5"/>
          </p:cNvCxnSpPr>
          <p:nvPr/>
        </p:nvCxnSpPr>
        <p:spPr>
          <a:xfrm flipV="1">
            <a:off x="2835275" y="3082925"/>
            <a:ext cx="1762125" cy="1028700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 flipH="1">
            <a:off x="4589463" y="3025775"/>
            <a:ext cx="57150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Arial" panose="020B0604020202020204" pitchFamily="34" charset="0"/>
            </a:endParaRPr>
          </a:p>
        </p:txBody>
      </p: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5661025" y="3255963"/>
            <a:ext cx="2486025" cy="1462087"/>
            <a:chOff x="5661407" y="3081338"/>
            <a:chExt cx="2678400" cy="1656728"/>
          </a:xfrm>
        </p:grpSpPr>
        <p:sp>
          <p:nvSpPr>
            <p:cNvPr id="24" name="Oval 23"/>
            <p:cNvSpPr/>
            <p:nvPr/>
          </p:nvSpPr>
          <p:spPr>
            <a:xfrm>
              <a:off x="5661407" y="3081338"/>
              <a:ext cx="2678400" cy="165672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Arial" panose="020B0604020202020204" pitchFamily="34" charset="0"/>
              </a:endParaRPr>
            </a:p>
          </p:txBody>
        </p:sp>
        <p:grpSp>
          <p:nvGrpSpPr>
            <p:cNvPr id="9" name="Group 50"/>
            <p:cNvGrpSpPr>
              <a:grpSpLocks/>
            </p:cNvGrpSpPr>
            <p:nvPr/>
          </p:nvGrpSpPr>
          <p:grpSpPr bwMode="auto">
            <a:xfrm>
              <a:off x="5972590" y="3313248"/>
              <a:ext cx="2056033" cy="1199904"/>
              <a:chOff x="5972590" y="3298532"/>
              <a:chExt cx="2056033" cy="1199904"/>
            </a:xfrm>
          </p:grpSpPr>
          <p:pic>
            <p:nvPicPr>
              <p:cNvPr id="5" name="Picture 21" descr="White Blood Cells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34415" b="30157"/>
              <a:stretch>
                <a:fillRect/>
              </a:stretch>
            </p:blipFill>
            <p:spPr bwMode="auto">
              <a:xfrm>
                <a:off x="6614070" y="3298671"/>
                <a:ext cx="773076" cy="56843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5972690" y="3904880"/>
                <a:ext cx="2055835" cy="59361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76213" indent="-176213" algn="ctr">
                  <a:spcBef>
                    <a:spcPts val="600"/>
                  </a:spcBef>
                  <a:spcAft>
                    <a:spcPts val="600"/>
                  </a:spcAft>
                  <a:buClr>
                    <a:srgbClr val="FF0000"/>
                  </a:buClr>
                  <a:buFont typeface="Wingdings" pitchFamily="2" charset="2"/>
                  <a:buChar char="ü"/>
                  <a:defRPr/>
                </a:pPr>
                <a:r>
                  <a:rPr lang="en-US" sz="1400" b="1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Lymphopenia and risk of infection</a:t>
                </a:r>
              </a:p>
            </p:txBody>
          </p:sp>
        </p:grpSp>
      </p:grpSp>
      <p:cxnSp>
        <p:nvCxnSpPr>
          <p:cNvPr id="25" name="Straight Connector 24"/>
          <p:cNvCxnSpPr>
            <a:endCxn id="24" idx="2"/>
          </p:cNvCxnSpPr>
          <p:nvPr/>
        </p:nvCxnSpPr>
        <p:spPr>
          <a:xfrm>
            <a:off x="4683125" y="3321050"/>
            <a:ext cx="977900" cy="665163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 flipH="1">
            <a:off x="4684713" y="3295650"/>
            <a:ext cx="57150" cy="682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 flipH="1">
            <a:off x="4827588" y="2339975"/>
            <a:ext cx="57150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Arial" panose="020B0604020202020204" pitchFamily="34" charset="0"/>
            </a:endParaRPr>
          </a:p>
        </p:txBody>
      </p:sp>
      <p:cxnSp>
        <p:nvCxnSpPr>
          <p:cNvPr id="37" name="Straight Connector 36"/>
          <p:cNvCxnSpPr>
            <a:stCxn id="34" idx="3"/>
          </p:cNvCxnSpPr>
          <p:nvPr/>
        </p:nvCxnSpPr>
        <p:spPr>
          <a:xfrm>
            <a:off x="4702175" y="1811338"/>
            <a:ext cx="598488" cy="1457325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24" idx="2"/>
          </p:cNvCxnSpPr>
          <p:nvPr/>
        </p:nvCxnSpPr>
        <p:spPr>
          <a:xfrm>
            <a:off x="4867275" y="2398713"/>
            <a:ext cx="793750" cy="1587500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79" name="TextBox 5"/>
          <p:cNvSpPr txBox="1">
            <a:spLocks noChangeArrowheads="1"/>
          </p:cNvSpPr>
          <p:nvPr/>
        </p:nvSpPr>
        <p:spPr bwMode="auto">
          <a:xfrm>
            <a:off x="367490" y="5634884"/>
            <a:ext cx="8702675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a-DK" altLang="en-US" sz="1050" dirty="0">
                <a:solidFill>
                  <a:srgbClr val="000000"/>
                </a:solidFill>
              </a:rPr>
              <a:t/>
            </a:r>
            <a:br>
              <a:rPr lang="da-DK" altLang="en-US" sz="1050" dirty="0">
                <a:solidFill>
                  <a:srgbClr val="000000"/>
                </a:solidFill>
              </a:rPr>
            </a:br>
            <a:r>
              <a:rPr lang="da-DK" altLang="en-US" sz="1050" dirty="0">
                <a:solidFill>
                  <a:srgbClr val="000000"/>
                </a:solidFill>
              </a:rPr>
              <a:t>http://www.accessdata.fda.gov/drugsatfda_docs/nda/2010/022527Orig1s000riskr.pdf. Accessed April 24, 2012;</a:t>
            </a:r>
            <a:br>
              <a:rPr lang="da-DK" altLang="en-US" sz="1050" dirty="0">
                <a:solidFill>
                  <a:srgbClr val="000000"/>
                </a:solidFill>
              </a:rPr>
            </a:br>
            <a:r>
              <a:rPr lang="da-DK" altLang="en-US" sz="1050" dirty="0">
                <a:solidFill>
                  <a:srgbClr val="000000"/>
                </a:solidFill>
              </a:rPr>
              <a:t>Comi G et al. </a:t>
            </a:r>
            <a:r>
              <a:rPr lang="da-DK" altLang="en-US" sz="1050" i="1" dirty="0">
                <a:solidFill>
                  <a:srgbClr val="000000"/>
                </a:solidFill>
              </a:rPr>
              <a:t>Mult Scler</a:t>
            </a:r>
            <a:r>
              <a:rPr lang="da-DK" altLang="en-US" sz="1050" dirty="0">
                <a:solidFill>
                  <a:srgbClr val="000000"/>
                </a:solidFill>
              </a:rPr>
              <a:t>. 2010;16:197-207;</a:t>
            </a:r>
            <a:r>
              <a:rPr lang="en-US" altLang="en-US" sz="1050" dirty="0"/>
              <a:t> </a:t>
            </a:r>
            <a:r>
              <a:rPr lang="en-US" altLang="en-US" sz="1050" dirty="0" smtClean="0">
                <a:solidFill>
                  <a:srgbClr val="000000"/>
                </a:solidFill>
              </a:rPr>
              <a:t>Gilenya </a:t>
            </a:r>
            <a:r>
              <a:rPr lang="en-US" altLang="en-US" sz="1050" dirty="0">
                <a:solidFill>
                  <a:srgbClr val="000000"/>
                </a:solidFill>
              </a:rPr>
              <a:t>(fingolimod) [summary of product characteristics]. </a:t>
            </a:r>
            <a:r>
              <a:rPr lang="en-US" sz="1050" dirty="0">
                <a:solidFill>
                  <a:prstClr val="black"/>
                </a:solidFill>
                <a:ea typeface="ＭＳ Ｐゴシック" pitchFamily="34" charset="-128"/>
              </a:rPr>
              <a:t>Horsham, West Sussex, UK: Novartis </a:t>
            </a:r>
            <a:r>
              <a:rPr lang="en-US" sz="1050" dirty="0" err="1">
                <a:solidFill>
                  <a:prstClr val="black"/>
                </a:solidFill>
                <a:ea typeface="ＭＳ Ｐゴシック" pitchFamily="34" charset="-128"/>
              </a:rPr>
              <a:t>Europharm</a:t>
            </a:r>
            <a:r>
              <a:rPr lang="en-US" sz="1050" dirty="0">
                <a:solidFill>
                  <a:prstClr val="black"/>
                </a:solidFill>
                <a:ea typeface="ＭＳ Ｐゴシック" pitchFamily="34" charset="-128"/>
              </a:rPr>
              <a:t> Ltd. 2011</a:t>
            </a:r>
            <a:r>
              <a:rPr lang="en-US" altLang="en-US" sz="1050" dirty="0" smtClean="0">
                <a:solidFill>
                  <a:srgbClr val="000000"/>
                </a:solidFill>
              </a:rPr>
              <a:t>; </a:t>
            </a:r>
            <a:r>
              <a:rPr lang="da-DK" altLang="en-US" sz="1050" dirty="0">
                <a:ea typeface="ヒラギノ角ゴ Pro W3"/>
              </a:rPr>
              <a:t>Francis G et al. Presented at ECTRIMS, </a:t>
            </a:r>
            <a:r>
              <a:rPr lang="en-US" altLang="en-US" sz="1050" dirty="0"/>
              <a:t>October 13-16 2010; </a:t>
            </a:r>
            <a:r>
              <a:rPr lang="en-GB" altLang="en-US" sz="1050" dirty="0"/>
              <a:t>Gothenburg</a:t>
            </a:r>
            <a:r>
              <a:rPr lang="en-US" altLang="en-US" sz="1050" dirty="0"/>
              <a:t>, Sweden</a:t>
            </a:r>
            <a:r>
              <a:rPr lang="da-DK" altLang="en-US" sz="1050" dirty="0">
                <a:ea typeface="ヒラギノ角ゴ Pro W3"/>
              </a:rPr>
              <a:t>; </a:t>
            </a:r>
            <a:r>
              <a:rPr lang="da-DK" altLang="en-US" sz="1050" dirty="0" smtClean="0">
                <a:ea typeface="ヒラギノ角ゴ Pro W3"/>
              </a:rPr>
              <a:t>P442; </a:t>
            </a:r>
            <a:br>
              <a:rPr lang="da-DK" altLang="en-US" sz="1050" dirty="0" smtClean="0">
                <a:ea typeface="ヒラギノ角ゴ Pro W3"/>
              </a:rPr>
            </a:br>
            <a:r>
              <a:rPr lang="da-DK" altLang="en-US" sz="1050" dirty="0" smtClean="0">
                <a:ea typeface="ヒラギノ角ゴ Pro W3"/>
              </a:rPr>
              <a:t>Karlsson G. </a:t>
            </a:r>
            <a:r>
              <a:rPr lang="da-DK" altLang="en-US" sz="1050" i="1" dirty="0" smtClean="0">
                <a:ea typeface="ヒラギノ角ゴ Pro W3"/>
              </a:rPr>
              <a:t>Neurol.</a:t>
            </a:r>
            <a:r>
              <a:rPr lang="da-DK" altLang="en-US" sz="1050" dirty="0" smtClean="0">
                <a:ea typeface="ヒラギノ角ゴ Pro W3"/>
              </a:rPr>
              <a:t> 2014;82:674-680. </a:t>
            </a:r>
            <a:endParaRPr lang="en-GB" altLang="en-US" sz="1050" dirty="0">
              <a:solidFill>
                <a:srgbClr val="000000"/>
              </a:solidFill>
            </a:endParaRPr>
          </a:p>
        </p:txBody>
      </p:sp>
      <p:sp>
        <p:nvSpPr>
          <p:cNvPr id="40980" name="Title 30"/>
          <p:cNvSpPr>
            <a:spLocks noGrp="1"/>
          </p:cNvSpPr>
          <p:nvPr>
            <p:ph type="title"/>
          </p:nvPr>
        </p:nvSpPr>
        <p:spPr>
          <a:xfrm>
            <a:off x="457200" y="6350"/>
            <a:ext cx="8229600" cy="1143000"/>
          </a:xfrm>
        </p:spPr>
        <p:txBody>
          <a:bodyPr>
            <a:noAutofit/>
          </a:bodyPr>
          <a:lstStyle/>
          <a:p>
            <a:r>
              <a:rPr lang="el-GR" altLang="en-US" sz="2400" b="1" dirty="0" smtClean="0">
                <a:latin typeface="Arial" pitchFamily="34" charset="0"/>
                <a:cs typeface="Arial" pitchFamily="34" charset="0"/>
              </a:rPr>
              <a:t>Κίνδυνοι με τη χορήγηση </a:t>
            </a:r>
            <a:r>
              <a:rPr lang="en-GB" altLang="en-US" sz="2400" b="1" dirty="0" err="1" smtClean="0">
                <a:latin typeface="Arial" pitchFamily="34" charset="0"/>
                <a:cs typeface="Arial" pitchFamily="34" charset="0"/>
              </a:rPr>
              <a:t>Fingolimod</a:t>
            </a:r>
            <a:endParaRPr lang="en-GB" alt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 flipH="1">
            <a:off x="4652963" y="1754188"/>
            <a:ext cx="57150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0983" name="Rectangle 37"/>
          <p:cNvSpPr>
            <a:spLocks noChangeArrowheads="1"/>
          </p:cNvSpPr>
          <p:nvPr/>
        </p:nvSpPr>
        <p:spPr bwMode="auto">
          <a:xfrm>
            <a:off x="5664200" y="4772025"/>
            <a:ext cx="31795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69863" indent="-169863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2">
              <a:buClr>
                <a:srgbClr val="0F4DBC"/>
              </a:buClr>
              <a:buFont typeface="Arial" pitchFamily="34" charset="0"/>
              <a:buChar char="•"/>
            </a:pPr>
            <a:r>
              <a:rPr lang="en-GB" altLang="en-US" sz="1200" dirty="0" smtClean="0">
                <a:solidFill>
                  <a:srgbClr val="000000"/>
                </a:solidFill>
                <a:ea typeface="MS PGothic" pitchFamily="34" charset="-128"/>
              </a:rPr>
              <a:t>Approximately </a:t>
            </a:r>
            <a:r>
              <a:rPr lang="en-GB" altLang="en-US" sz="1200" dirty="0">
                <a:solidFill>
                  <a:srgbClr val="000000"/>
                </a:solidFill>
                <a:ea typeface="MS PGothic" pitchFamily="34" charset="-128"/>
              </a:rPr>
              <a:t>6 weeks for lymphocyte counts to return to LLN</a:t>
            </a:r>
          </a:p>
          <a:p>
            <a:pPr lvl="2">
              <a:buClr>
                <a:srgbClr val="0F4DBC"/>
              </a:buClr>
              <a:buFont typeface="Arial" pitchFamily="34" charset="0"/>
              <a:buChar char="•"/>
            </a:pPr>
            <a:r>
              <a:rPr lang="en-GB" altLang="en-US" sz="1200" dirty="0">
                <a:solidFill>
                  <a:srgbClr val="000000"/>
                </a:solidFill>
                <a:ea typeface="MS PGothic" pitchFamily="34" charset="-128"/>
              </a:rPr>
              <a:t>Use of attenuated live vaccines not </a:t>
            </a:r>
            <a:r>
              <a:rPr lang="en-GB" altLang="en-US" sz="1200" dirty="0" smtClean="0">
                <a:solidFill>
                  <a:srgbClr val="000000"/>
                </a:solidFill>
                <a:ea typeface="MS PGothic" pitchFamily="34" charset="-128"/>
              </a:rPr>
              <a:t>possible</a:t>
            </a:r>
            <a:endParaRPr lang="el-GR" altLang="en-US" sz="1200" dirty="0" smtClean="0">
              <a:solidFill>
                <a:srgbClr val="000000"/>
              </a:solidFill>
              <a:ea typeface="MS PGothic" pitchFamily="34" charset="-128"/>
            </a:endParaRPr>
          </a:p>
          <a:p>
            <a:pPr lvl="2">
              <a:buClr>
                <a:srgbClr val="0F4DBC"/>
              </a:buClr>
              <a:buFont typeface="Arial" pitchFamily="34" charset="0"/>
              <a:buChar char="•"/>
            </a:pPr>
            <a:r>
              <a:rPr lang="en-GB" sz="1200" dirty="0"/>
              <a:t>prolonged </a:t>
            </a:r>
            <a:r>
              <a:rPr lang="en-GB" sz="1200" dirty="0" smtClean="0"/>
              <a:t>treatment </a:t>
            </a:r>
            <a:r>
              <a:rPr lang="en-GB" sz="1200" dirty="0"/>
              <a:t>with </a:t>
            </a:r>
            <a:r>
              <a:rPr lang="en-GB" sz="1200" dirty="0" smtClean="0"/>
              <a:t>corticosteroids</a:t>
            </a:r>
            <a:r>
              <a:rPr lang="el-GR" sz="1200" dirty="0"/>
              <a:t>!</a:t>
            </a:r>
            <a:endParaRPr lang="el-GR" altLang="en-US" sz="1200" dirty="0" smtClean="0">
              <a:solidFill>
                <a:srgbClr val="000000"/>
              </a:solidFill>
              <a:ea typeface="MS PGothic" pitchFamily="34" charset="-128"/>
            </a:endParaRPr>
          </a:p>
          <a:p>
            <a:pPr lvl="2">
              <a:buClr>
                <a:srgbClr val="0F4DBC"/>
              </a:buClr>
              <a:buFont typeface="Arial" pitchFamily="34" charset="0"/>
              <a:buChar char="•"/>
            </a:pPr>
            <a:endParaRPr lang="en-GB" altLang="en-US" sz="12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40984" name="Rectangle 38"/>
          <p:cNvSpPr>
            <a:spLocks noChangeArrowheads="1"/>
          </p:cNvSpPr>
          <p:nvPr/>
        </p:nvSpPr>
        <p:spPr bwMode="auto">
          <a:xfrm>
            <a:off x="936625" y="2611438"/>
            <a:ext cx="1408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9063" indent="-119063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2">
              <a:buClr>
                <a:srgbClr val="0F4DBC"/>
              </a:buClr>
              <a:buFont typeface="Arial" pitchFamily="34" charset="0"/>
              <a:buChar char="•"/>
            </a:pPr>
            <a:r>
              <a:rPr lang="en-GB" altLang="en-US" sz="1400">
                <a:solidFill>
                  <a:srgbClr val="000000"/>
                </a:solidFill>
                <a:ea typeface="MS PGothic" pitchFamily="34" charset="-128"/>
              </a:rPr>
              <a:t>Bradycardia</a:t>
            </a:r>
          </a:p>
          <a:p>
            <a:pPr lvl="2">
              <a:buClr>
                <a:srgbClr val="0F4DBC"/>
              </a:buClr>
              <a:buFont typeface="Arial" pitchFamily="34" charset="0"/>
              <a:buChar char="•"/>
            </a:pPr>
            <a:r>
              <a:rPr lang="en-GB" altLang="en-US" sz="1400">
                <a:solidFill>
                  <a:srgbClr val="000000"/>
                </a:solidFill>
                <a:ea typeface="MS PGothic" pitchFamily="34" charset="-128"/>
              </a:rPr>
              <a:t>AV block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1154" y="1341593"/>
            <a:ext cx="621217" cy="58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2749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7010400" y="16002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b="0" dirty="0">
              <a:cs typeface="Arial" charset="0"/>
            </a:endParaRPr>
          </a:p>
        </p:txBody>
      </p:sp>
      <p:sp>
        <p:nvSpPr>
          <p:cNvPr id="431110" name="Text Box 6"/>
          <p:cNvSpPr txBox="1">
            <a:spLocks noChangeArrowheads="1"/>
          </p:cNvSpPr>
          <p:nvPr/>
        </p:nvSpPr>
        <p:spPr bwMode="auto">
          <a:xfrm>
            <a:off x="5265683" y="2263248"/>
            <a:ext cx="3673601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 reduction in circulating lymphocytes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70% reduction in lymphocyte count within 7 </a:t>
            </a: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en-US" sz="1600" b="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Steady 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state levels reached within </a:t>
            </a: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≈2 weeks</a:t>
            </a:r>
            <a:r>
              <a:rPr lang="en-US" sz="1600" b="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198" name="Footer Placeholder 88"/>
          <p:cNvSpPr txBox="1">
            <a:spLocks noGrp="1"/>
          </p:cNvSpPr>
          <p:nvPr/>
        </p:nvSpPr>
        <p:spPr bwMode="auto">
          <a:xfrm>
            <a:off x="377804" y="5986540"/>
            <a:ext cx="8587524" cy="57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b">
            <a:spAutoFit/>
          </a:bodyPr>
          <a:lstStyle/>
          <a:p>
            <a:pPr eaLnBrk="0" hangingPunct="0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Data are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mean (standard deviation [SD]).</a:t>
            </a:r>
          </a:p>
          <a:p>
            <a:pPr lvl="0" eaLnBrk="0" hangingPunct="0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EU: Fingolimod</a:t>
            </a:r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is indicated for the treatment of patients with highly active </a:t>
            </a:r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RRMS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05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eaLnBrk="0" hangingPunct="0"/>
            <a:r>
              <a:rPr lang="en-GB" sz="1050" dirty="0" smtClean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1. </a:t>
            </a:r>
            <a:r>
              <a:rPr lang="en-GB" sz="1050" b="0" dirty="0" err="1" smtClean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Comi</a:t>
            </a:r>
            <a:r>
              <a:rPr lang="en-GB" sz="1050" b="0" dirty="0" smtClean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</a:t>
            </a:r>
            <a:r>
              <a:rPr lang="en-GB" sz="1050" b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G et al. </a:t>
            </a:r>
            <a:r>
              <a:rPr lang="en-GB" sz="1050" b="0" i="1" dirty="0" smtClean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Mult Scler. </a:t>
            </a:r>
            <a:r>
              <a:rPr lang="en-GB" sz="1050" b="0" dirty="0" smtClean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2010;16:197-207; </a:t>
            </a:r>
            <a:r>
              <a:rPr lang="da-DK" sz="1050" dirty="0" smtClean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2. Francis G et al. Presented at ECTRIMS; </a:t>
            </a:r>
            <a:r>
              <a:rPr lang="en-GB" sz="1050" dirty="0" smtClean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October </a:t>
            </a:r>
            <a:r>
              <a:rPr lang="en-GB" sz="105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13–16, 2010; Gothenburg, Sweden</a:t>
            </a:r>
            <a:r>
              <a:rPr lang="da-DK" sz="1050" dirty="0" smtClean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. P442.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Circulating Lymphocyte Count Markedly </a:t>
            </a:r>
            <a:br>
              <a:rPr lang="en-US" sz="2400" dirty="0" smtClean="0"/>
            </a:br>
            <a:r>
              <a:rPr lang="en-US" sz="2400" dirty="0" smtClean="0"/>
              <a:t>and Rapidly Decreased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08157" y="1286365"/>
            <a:ext cx="4081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Change in Mean White Blood Cell Counts over Time</a:t>
            </a:r>
            <a:b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Patients Receiving Fingolimod Therapy or Placebo</a:t>
            </a:r>
            <a:b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(FREEDOMS Core Study Group)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5265683" y="1286365"/>
            <a:ext cx="2363883" cy="651460"/>
            <a:chOff x="2515160" y="1718255"/>
            <a:chExt cx="2363883" cy="651460"/>
          </a:xfrm>
        </p:grpSpPr>
        <p:sp>
          <p:nvSpPr>
            <p:cNvPr id="9" name="TextBox 8"/>
            <p:cNvSpPr txBox="1"/>
            <p:nvPr/>
          </p:nvSpPr>
          <p:spPr>
            <a:xfrm>
              <a:off x="2836496" y="1718255"/>
              <a:ext cx="2042547" cy="651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US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Fingolimod</a:t>
              </a:r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0.5 mg (n=425)</a:t>
              </a:r>
            </a:p>
            <a:p>
              <a:pPr>
                <a:spcAft>
                  <a:spcPts val="200"/>
                </a:spcAft>
              </a:pPr>
              <a:r>
                <a:rPr lang="en-US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Fingolimod</a:t>
              </a:r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1.25 mg (n=429)</a:t>
              </a:r>
            </a:p>
            <a:p>
              <a:pPr>
                <a:spcAft>
                  <a:spcPts val="200"/>
                </a:spcAft>
              </a:pPr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Placebo (n=418)</a:t>
              </a:r>
              <a:endParaRPr lang="en-GB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9"/>
            <p:cNvGrpSpPr/>
            <p:nvPr/>
          </p:nvGrpSpPr>
          <p:grpSpPr>
            <a:xfrm>
              <a:off x="2515160" y="1771008"/>
              <a:ext cx="310896" cy="144000"/>
              <a:chOff x="-1152144" y="2547294"/>
              <a:chExt cx="310896" cy="144000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-1152144" y="2619294"/>
                <a:ext cx="310896" cy="0"/>
              </a:xfrm>
              <a:custGeom>
                <a:avLst/>
                <a:gdLst>
                  <a:gd name="connsiteX0" fmla="*/ 0 w 310896"/>
                  <a:gd name="connsiteY0" fmla="*/ 0 h 0"/>
                  <a:gd name="connsiteX1" fmla="*/ 310896 w 31089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0896">
                    <a:moveTo>
                      <a:pt x="0" y="0"/>
                    </a:moveTo>
                    <a:lnTo>
                      <a:pt x="310896" y="0"/>
                    </a:lnTo>
                  </a:path>
                </a:pathLst>
              </a:custGeom>
              <a:noFill/>
              <a:ln w="28575">
                <a:solidFill>
                  <a:srgbClr val="E17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Diamond 17"/>
              <p:cNvSpPr/>
              <p:nvPr/>
            </p:nvSpPr>
            <p:spPr>
              <a:xfrm>
                <a:off x="-1068696" y="2547294"/>
                <a:ext cx="144000" cy="144000"/>
              </a:xfrm>
              <a:prstGeom prst="diamond">
                <a:avLst/>
              </a:prstGeom>
              <a:solidFill>
                <a:srgbClr val="E17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" name="Group 10"/>
            <p:cNvGrpSpPr/>
            <p:nvPr/>
          </p:nvGrpSpPr>
          <p:grpSpPr>
            <a:xfrm>
              <a:off x="2525600" y="1968245"/>
              <a:ext cx="310896" cy="144000"/>
              <a:chOff x="-1152144" y="2547294"/>
              <a:chExt cx="310896" cy="144000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-1152144" y="2619294"/>
                <a:ext cx="310896" cy="0"/>
              </a:xfrm>
              <a:custGeom>
                <a:avLst/>
                <a:gdLst>
                  <a:gd name="connsiteX0" fmla="*/ 0 w 310896"/>
                  <a:gd name="connsiteY0" fmla="*/ 0 h 0"/>
                  <a:gd name="connsiteX1" fmla="*/ 310896 w 31089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0896">
                    <a:moveTo>
                      <a:pt x="0" y="0"/>
                    </a:moveTo>
                    <a:lnTo>
                      <a:pt x="310896" y="0"/>
                    </a:lnTo>
                  </a:path>
                </a:pathLst>
              </a:custGeom>
              <a:noFill/>
              <a:ln w="28575">
                <a:solidFill>
                  <a:srgbClr val="BD02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Diamond 15"/>
              <p:cNvSpPr/>
              <p:nvPr/>
            </p:nvSpPr>
            <p:spPr>
              <a:xfrm>
                <a:off x="-1068696" y="2547294"/>
                <a:ext cx="144000" cy="144000"/>
              </a:xfrm>
              <a:prstGeom prst="diamond">
                <a:avLst/>
              </a:prstGeom>
              <a:solidFill>
                <a:srgbClr val="BD02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" name="Group 11"/>
            <p:cNvGrpSpPr/>
            <p:nvPr/>
          </p:nvGrpSpPr>
          <p:grpSpPr>
            <a:xfrm>
              <a:off x="2536496" y="2165482"/>
              <a:ext cx="310896" cy="144000"/>
              <a:chOff x="-1152144" y="2547294"/>
              <a:chExt cx="310896" cy="144000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-1152144" y="2619294"/>
                <a:ext cx="310896" cy="0"/>
              </a:xfrm>
              <a:custGeom>
                <a:avLst/>
                <a:gdLst>
                  <a:gd name="connsiteX0" fmla="*/ 0 w 310896"/>
                  <a:gd name="connsiteY0" fmla="*/ 0 h 0"/>
                  <a:gd name="connsiteX1" fmla="*/ 310896 w 31089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0896">
                    <a:moveTo>
                      <a:pt x="0" y="0"/>
                    </a:moveTo>
                    <a:lnTo>
                      <a:pt x="310896" y="0"/>
                    </a:lnTo>
                  </a:path>
                </a:pathLst>
              </a:custGeom>
              <a:no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>
                <a:off x="-1068696" y="2547294"/>
                <a:ext cx="144000" cy="144000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1" name="Group 18"/>
          <p:cNvGrpSpPr/>
          <p:nvPr/>
        </p:nvGrpSpPr>
        <p:grpSpPr>
          <a:xfrm>
            <a:off x="384179" y="1831676"/>
            <a:ext cx="4660802" cy="4222241"/>
            <a:chOff x="384179" y="1831676"/>
            <a:chExt cx="4660802" cy="4222241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1000334" y="5545352"/>
              <a:ext cx="567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1193006" y="5545352"/>
              <a:ext cx="567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1385888" y="5545352"/>
              <a:ext cx="567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1776413" y="5545352"/>
              <a:ext cx="567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2157413" y="5545352"/>
              <a:ext cx="567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540794" y="5545352"/>
              <a:ext cx="567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918828" y="5545352"/>
              <a:ext cx="567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3283536" y="5545352"/>
              <a:ext cx="567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4455319" y="5545352"/>
              <a:ext cx="567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3667125" y="5545352"/>
              <a:ext cx="567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4076700" y="5545352"/>
              <a:ext cx="567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839323" y="5545352"/>
              <a:ext cx="567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971968" y="5516986"/>
              <a:ext cx="567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>
              <a:off x="971968" y="4503610"/>
              <a:ext cx="567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0800000">
              <a:off x="971968" y="3490236"/>
              <a:ext cx="567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971968" y="3996923"/>
              <a:ext cx="567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971968" y="5010297"/>
              <a:ext cx="567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971967" y="2983549"/>
              <a:ext cx="567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971967" y="2476862"/>
              <a:ext cx="567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971968" y="1970175"/>
              <a:ext cx="567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893887" y="557054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22439" y="5570543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0.5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79441" y="5570543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69966" y="5570543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50966" y="5570543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34347" y="5570543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812381" y="5570543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134610" y="557054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518199" y="557054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27775" y="557054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06393" y="557054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690397" y="557054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110843" y="5776918"/>
              <a:ext cx="16727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Time Point (months)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39229" y="5378486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10989" y="4871798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0.4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10989" y="4365111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0.8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10989" y="3858424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1.2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10989" y="3351737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1.6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10989" y="2845050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2.0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0989" y="2338363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2.4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10989" y="1831676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2.8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rot="16200000">
              <a:off x="-599937" y="3597311"/>
              <a:ext cx="22452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Lymphocyte Count (× 10</a:t>
              </a:r>
              <a:r>
                <a:rPr lang="en-US" sz="1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/L)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62"/>
            <p:cNvGrpSpPr/>
            <p:nvPr/>
          </p:nvGrpSpPr>
          <p:grpSpPr>
            <a:xfrm>
              <a:off x="4066264" y="4546115"/>
              <a:ext cx="77604" cy="812914"/>
              <a:chOff x="2682757" y="4670585"/>
              <a:chExt cx="77604" cy="684972"/>
            </a:xfrm>
          </p:grpSpPr>
          <p:cxnSp>
            <p:nvCxnSpPr>
              <p:cNvPr id="276" name="Straight Connector 275"/>
              <p:cNvCxnSpPr/>
              <p:nvPr/>
            </p:nvCxnSpPr>
            <p:spPr>
              <a:xfrm>
                <a:off x="2682757" y="5355557"/>
                <a:ext cx="77604" cy="0"/>
              </a:xfrm>
              <a:prstGeom prst="line">
                <a:avLst/>
              </a:prstGeom>
              <a:ln w="19050">
                <a:solidFill>
                  <a:srgbClr val="BD02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>
                <a:off x="2682757" y="4670585"/>
                <a:ext cx="77604" cy="0"/>
              </a:xfrm>
              <a:prstGeom prst="line">
                <a:avLst/>
              </a:prstGeom>
              <a:ln w="19050">
                <a:solidFill>
                  <a:srgbClr val="BD02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8" name="Freeform 277"/>
              <p:cNvSpPr/>
              <p:nvPr/>
            </p:nvSpPr>
            <p:spPr>
              <a:xfrm>
                <a:off x="2721559" y="4670585"/>
                <a:ext cx="0" cy="684972"/>
              </a:xfrm>
              <a:custGeom>
                <a:avLst/>
                <a:gdLst>
                  <a:gd name="connsiteX0" fmla="*/ 0 w 0"/>
                  <a:gd name="connsiteY0" fmla="*/ 0 h 692150"/>
                  <a:gd name="connsiteX1" fmla="*/ 0 w 0"/>
                  <a:gd name="connsiteY1" fmla="*/ 692150 h 692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692150">
                    <a:moveTo>
                      <a:pt x="0" y="0"/>
                    </a:moveTo>
                    <a:lnTo>
                      <a:pt x="0" y="692150"/>
                    </a:lnTo>
                  </a:path>
                </a:pathLst>
              </a:custGeom>
              <a:noFill/>
              <a:ln w="19050">
                <a:solidFill>
                  <a:srgbClr val="BD02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Group 63"/>
            <p:cNvGrpSpPr/>
            <p:nvPr/>
          </p:nvGrpSpPr>
          <p:grpSpPr>
            <a:xfrm>
              <a:off x="974701" y="2476862"/>
              <a:ext cx="3949783" cy="2882167"/>
              <a:chOff x="974701" y="2420876"/>
              <a:chExt cx="3949783" cy="2882167"/>
            </a:xfrm>
          </p:grpSpPr>
          <p:grpSp>
            <p:nvGrpSpPr>
              <p:cNvPr id="136192" name="Group 217"/>
              <p:cNvGrpSpPr/>
              <p:nvPr/>
            </p:nvGrpSpPr>
            <p:grpSpPr>
              <a:xfrm>
                <a:off x="974701" y="3093264"/>
                <a:ext cx="3949783" cy="2209779"/>
                <a:chOff x="974701" y="3093264"/>
                <a:chExt cx="3949783" cy="2209779"/>
              </a:xfrm>
            </p:grpSpPr>
            <p:sp>
              <p:nvSpPr>
                <p:cNvPr id="223" name="Freeform 222"/>
                <p:cNvSpPr/>
                <p:nvPr/>
              </p:nvSpPr>
              <p:spPr>
                <a:xfrm>
                  <a:off x="1016000" y="3140075"/>
                  <a:ext cx="3854450" cy="1790700"/>
                </a:xfrm>
                <a:custGeom>
                  <a:avLst/>
                  <a:gdLst>
                    <a:gd name="connsiteX0" fmla="*/ 0 w 3854450"/>
                    <a:gd name="connsiteY0" fmla="*/ 0 h 1790700"/>
                    <a:gd name="connsiteX1" fmla="*/ 193675 w 3854450"/>
                    <a:gd name="connsiteY1" fmla="*/ 1739900 h 1790700"/>
                    <a:gd name="connsiteX2" fmla="*/ 393700 w 3854450"/>
                    <a:gd name="connsiteY2" fmla="*/ 1746250 h 1790700"/>
                    <a:gd name="connsiteX3" fmla="*/ 796925 w 3854450"/>
                    <a:gd name="connsiteY3" fmla="*/ 1720850 h 1790700"/>
                    <a:gd name="connsiteX4" fmla="*/ 1181100 w 3854450"/>
                    <a:gd name="connsiteY4" fmla="*/ 1755775 h 1790700"/>
                    <a:gd name="connsiteX5" fmla="*/ 1562100 w 3854450"/>
                    <a:gd name="connsiteY5" fmla="*/ 1787525 h 1790700"/>
                    <a:gd name="connsiteX6" fmla="*/ 1949450 w 3854450"/>
                    <a:gd name="connsiteY6" fmla="*/ 1771650 h 1790700"/>
                    <a:gd name="connsiteX7" fmla="*/ 2324100 w 3854450"/>
                    <a:gd name="connsiteY7" fmla="*/ 1784350 h 1790700"/>
                    <a:gd name="connsiteX8" fmla="*/ 2708275 w 3854450"/>
                    <a:gd name="connsiteY8" fmla="*/ 1765300 h 1790700"/>
                    <a:gd name="connsiteX9" fmla="*/ 3089275 w 3854450"/>
                    <a:gd name="connsiteY9" fmla="*/ 1755775 h 1790700"/>
                    <a:gd name="connsiteX10" fmla="*/ 3470275 w 3854450"/>
                    <a:gd name="connsiteY10" fmla="*/ 1752600 h 1790700"/>
                    <a:gd name="connsiteX11" fmla="*/ 3854450 w 3854450"/>
                    <a:gd name="connsiteY11" fmla="*/ 1790700 h 1790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4450" h="1790700">
                      <a:moveTo>
                        <a:pt x="0" y="0"/>
                      </a:moveTo>
                      <a:lnTo>
                        <a:pt x="193675" y="1739900"/>
                      </a:lnTo>
                      <a:lnTo>
                        <a:pt x="393700" y="1746250"/>
                      </a:lnTo>
                      <a:lnTo>
                        <a:pt x="796925" y="1720850"/>
                      </a:lnTo>
                      <a:lnTo>
                        <a:pt x="1181100" y="1755775"/>
                      </a:lnTo>
                      <a:lnTo>
                        <a:pt x="1562100" y="1787525"/>
                      </a:lnTo>
                      <a:lnTo>
                        <a:pt x="1949450" y="1771650"/>
                      </a:lnTo>
                      <a:lnTo>
                        <a:pt x="2324100" y="1784350"/>
                      </a:lnTo>
                      <a:lnTo>
                        <a:pt x="2708275" y="1765300"/>
                      </a:lnTo>
                      <a:lnTo>
                        <a:pt x="3089275" y="1755775"/>
                      </a:lnTo>
                      <a:lnTo>
                        <a:pt x="3470275" y="1752600"/>
                      </a:lnTo>
                      <a:lnTo>
                        <a:pt x="3854450" y="1790700"/>
                      </a:lnTo>
                    </a:path>
                  </a:pathLst>
                </a:custGeom>
                <a:noFill/>
                <a:ln w="28575">
                  <a:solidFill>
                    <a:srgbClr val="BD0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4" name="Diamond 223"/>
                <p:cNvSpPr/>
                <p:nvPr/>
              </p:nvSpPr>
              <p:spPr>
                <a:xfrm>
                  <a:off x="1157164" y="4818576"/>
                  <a:ext cx="108000" cy="108000"/>
                </a:xfrm>
                <a:prstGeom prst="diamond">
                  <a:avLst/>
                </a:prstGeom>
                <a:solidFill>
                  <a:srgbClr val="BD02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5" name="Diamond 224"/>
                <p:cNvSpPr/>
                <p:nvPr/>
              </p:nvSpPr>
              <p:spPr>
                <a:xfrm>
                  <a:off x="1360253" y="4835761"/>
                  <a:ext cx="108000" cy="108000"/>
                </a:xfrm>
                <a:prstGeom prst="diamond">
                  <a:avLst/>
                </a:prstGeom>
                <a:solidFill>
                  <a:srgbClr val="BD02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6" name="Diamond 225"/>
                <p:cNvSpPr/>
                <p:nvPr/>
              </p:nvSpPr>
              <p:spPr>
                <a:xfrm>
                  <a:off x="1750778" y="4827290"/>
                  <a:ext cx="108000" cy="108000"/>
                </a:xfrm>
                <a:prstGeom prst="diamond">
                  <a:avLst/>
                </a:prstGeom>
                <a:solidFill>
                  <a:srgbClr val="BD02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7" name="Diamond 226"/>
                <p:cNvSpPr/>
                <p:nvPr/>
              </p:nvSpPr>
              <p:spPr>
                <a:xfrm>
                  <a:off x="2131779" y="4833791"/>
                  <a:ext cx="108000" cy="108000"/>
                </a:xfrm>
                <a:prstGeom prst="diamond">
                  <a:avLst/>
                </a:prstGeom>
                <a:solidFill>
                  <a:srgbClr val="BD02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" name="Diamond 227"/>
                <p:cNvSpPr/>
                <p:nvPr/>
              </p:nvSpPr>
              <p:spPr>
                <a:xfrm>
                  <a:off x="2515160" y="4879027"/>
                  <a:ext cx="108000" cy="108000"/>
                </a:xfrm>
                <a:prstGeom prst="diamond">
                  <a:avLst/>
                </a:prstGeom>
                <a:solidFill>
                  <a:srgbClr val="BD02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" name="Diamond 228"/>
                <p:cNvSpPr/>
                <p:nvPr/>
              </p:nvSpPr>
              <p:spPr>
                <a:xfrm>
                  <a:off x="2895575" y="4861985"/>
                  <a:ext cx="108000" cy="108000"/>
                </a:xfrm>
                <a:prstGeom prst="diamond">
                  <a:avLst/>
                </a:prstGeom>
                <a:solidFill>
                  <a:srgbClr val="BD02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0" name="Diamond 229"/>
                <p:cNvSpPr/>
                <p:nvPr/>
              </p:nvSpPr>
              <p:spPr>
                <a:xfrm>
                  <a:off x="3276952" y="4873278"/>
                  <a:ext cx="108000" cy="108000"/>
                </a:xfrm>
                <a:prstGeom prst="diamond">
                  <a:avLst/>
                </a:prstGeom>
                <a:solidFill>
                  <a:srgbClr val="BD02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1" name="Diamond 230"/>
                <p:cNvSpPr/>
                <p:nvPr/>
              </p:nvSpPr>
              <p:spPr>
                <a:xfrm>
                  <a:off x="3670066" y="4848248"/>
                  <a:ext cx="108000" cy="108000"/>
                </a:xfrm>
                <a:prstGeom prst="diamond">
                  <a:avLst/>
                </a:prstGeom>
                <a:solidFill>
                  <a:srgbClr val="BD02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2" name="Diamond 231"/>
                <p:cNvSpPr/>
                <p:nvPr/>
              </p:nvSpPr>
              <p:spPr>
                <a:xfrm>
                  <a:off x="4051066" y="4835761"/>
                  <a:ext cx="108000" cy="108000"/>
                </a:xfrm>
                <a:prstGeom prst="diamond">
                  <a:avLst/>
                </a:prstGeom>
                <a:solidFill>
                  <a:srgbClr val="BD02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3" name="Diamond 232"/>
                <p:cNvSpPr/>
                <p:nvPr/>
              </p:nvSpPr>
              <p:spPr>
                <a:xfrm>
                  <a:off x="4429685" y="4844643"/>
                  <a:ext cx="108000" cy="108000"/>
                </a:xfrm>
                <a:prstGeom prst="diamond">
                  <a:avLst/>
                </a:prstGeom>
                <a:solidFill>
                  <a:srgbClr val="BD02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4" name="Diamond 233"/>
                <p:cNvSpPr/>
                <p:nvPr/>
              </p:nvSpPr>
              <p:spPr>
                <a:xfrm>
                  <a:off x="4816484" y="4870897"/>
                  <a:ext cx="108000" cy="108000"/>
                </a:xfrm>
                <a:prstGeom prst="diamond">
                  <a:avLst/>
                </a:prstGeom>
                <a:solidFill>
                  <a:srgbClr val="BD02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6193" name="Group 234"/>
                <p:cNvGrpSpPr/>
                <p:nvPr/>
              </p:nvGrpSpPr>
              <p:grpSpPr>
                <a:xfrm>
                  <a:off x="1172361" y="4481929"/>
                  <a:ext cx="77604" cy="761024"/>
                  <a:chOff x="2682757" y="4670585"/>
                  <a:chExt cx="77604" cy="684972"/>
                </a:xfrm>
              </p:grpSpPr>
              <p:cxnSp>
                <p:nvCxnSpPr>
                  <p:cNvPr id="273" name="Straight Connector 272"/>
                  <p:cNvCxnSpPr/>
                  <p:nvPr/>
                </p:nvCxnSpPr>
                <p:spPr>
                  <a:xfrm>
                    <a:off x="2682757" y="5355557"/>
                    <a:ext cx="77604" cy="0"/>
                  </a:xfrm>
                  <a:prstGeom prst="line">
                    <a:avLst/>
                  </a:prstGeom>
                  <a:ln w="19050">
                    <a:solidFill>
                      <a:srgbClr val="BD026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" name="Straight Connector 273"/>
                  <p:cNvCxnSpPr/>
                  <p:nvPr/>
                </p:nvCxnSpPr>
                <p:spPr>
                  <a:xfrm>
                    <a:off x="2682757" y="4670585"/>
                    <a:ext cx="77604" cy="0"/>
                  </a:xfrm>
                  <a:prstGeom prst="line">
                    <a:avLst/>
                  </a:prstGeom>
                  <a:ln w="19050">
                    <a:solidFill>
                      <a:srgbClr val="BD026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5" name="Freeform 274"/>
                  <p:cNvSpPr/>
                  <p:nvPr/>
                </p:nvSpPr>
                <p:spPr>
                  <a:xfrm>
                    <a:off x="2721559" y="4670585"/>
                    <a:ext cx="0" cy="684972"/>
                  </a:xfrm>
                  <a:custGeom>
                    <a:avLst/>
                    <a:gdLst>
                      <a:gd name="connsiteX0" fmla="*/ 0 w 0"/>
                      <a:gd name="connsiteY0" fmla="*/ 0 h 692150"/>
                      <a:gd name="connsiteX1" fmla="*/ 0 w 0"/>
                      <a:gd name="connsiteY1" fmla="*/ 692150 h 692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692150">
                        <a:moveTo>
                          <a:pt x="0" y="0"/>
                        </a:moveTo>
                        <a:lnTo>
                          <a:pt x="0" y="692150"/>
                        </a:lnTo>
                      </a:path>
                    </a:pathLst>
                  </a:custGeom>
                  <a:noFill/>
                  <a:ln w="19050">
                    <a:solidFill>
                      <a:srgbClr val="BD026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36194" name="Group 235"/>
                <p:cNvGrpSpPr/>
                <p:nvPr/>
              </p:nvGrpSpPr>
              <p:grpSpPr>
                <a:xfrm>
                  <a:off x="1375451" y="4578981"/>
                  <a:ext cx="77604" cy="663972"/>
                  <a:chOff x="2682757" y="4670585"/>
                  <a:chExt cx="77604" cy="684972"/>
                </a:xfrm>
              </p:grpSpPr>
              <p:cxnSp>
                <p:nvCxnSpPr>
                  <p:cNvPr id="270" name="Straight Connector 269"/>
                  <p:cNvCxnSpPr/>
                  <p:nvPr/>
                </p:nvCxnSpPr>
                <p:spPr>
                  <a:xfrm>
                    <a:off x="2682757" y="5355557"/>
                    <a:ext cx="77604" cy="0"/>
                  </a:xfrm>
                  <a:prstGeom prst="line">
                    <a:avLst/>
                  </a:prstGeom>
                  <a:ln w="19050">
                    <a:solidFill>
                      <a:srgbClr val="BD026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/>
                  <p:cNvCxnSpPr/>
                  <p:nvPr/>
                </p:nvCxnSpPr>
                <p:spPr>
                  <a:xfrm>
                    <a:off x="2682757" y="4670585"/>
                    <a:ext cx="77604" cy="0"/>
                  </a:xfrm>
                  <a:prstGeom prst="line">
                    <a:avLst/>
                  </a:prstGeom>
                  <a:ln w="19050">
                    <a:solidFill>
                      <a:srgbClr val="BD026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2" name="Freeform 271"/>
                  <p:cNvSpPr/>
                  <p:nvPr/>
                </p:nvSpPr>
                <p:spPr>
                  <a:xfrm>
                    <a:off x="2721559" y="4670585"/>
                    <a:ext cx="0" cy="684972"/>
                  </a:xfrm>
                  <a:custGeom>
                    <a:avLst/>
                    <a:gdLst>
                      <a:gd name="connsiteX0" fmla="*/ 0 w 0"/>
                      <a:gd name="connsiteY0" fmla="*/ 0 h 692150"/>
                      <a:gd name="connsiteX1" fmla="*/ 0 w 0"/>
                      <a:gd name="connsiteY1" fmla="*/ 692150 h 692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692150">
                        <a:moveTo>
                          <a:pt x="0" y="0"/>
                        </a:moveTo>
                        <a:lnTo>
                          <a:pt x="0" y="692150"/>
                        </a:lnTo>
                      </a:path>
                    </a:pathLst>
                  </a:custGeom>
                  <a:noFill/>
                  <a:ln w="19050">
                    <a:solidFill>
                      <a:srgbClr val="BD026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36195" name="Group 236"/>
                <p:cNvGrpSpPr/>
                <p:nvPr/>
              </p:nvGrpSpPr>
              <p:grpSpPr>
                <a:xfrm>
                  <a:off x="1765976" y="4511091"/>
                  <a:ext cx="77604" cy="737184"/>
                  <a:chOff x="2682757" y="4670585"/>
                  <a:chExt cx="77604" cy="684972"/>
                </a:xfrm>
              </p:grpSpPr>
              <p:cxnSp>
                <p:nvCxnSpPr>
                  <p:cNvPr id="267" name="Straight Connector 266"/>
                  <p:cNvCxnSpPr/>
                  <p:nvPr/>
                </p:nvCxnSpPr>
                <p:spPr>
                  <a:xfrm>
                    <a:off x="2682757" y="5355557"/>
                    <a:ext cx="77604" cy="0"/>
                  </a:xfrm>
                  <a:prstGeom prst="line">
                    <a:avLst/>
                  </a:prstGeom>
                  <a:ln w="19050">
                    <a:solidFill>
                      <a:srgbClr val="BD026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/>
                  <p:cNvCxnSpPr/>
                  <p:nvPr/>
                </p:nvCxnSpPr>
                <p:spPr>
                  <a:xfrm>
                    <a:off x="2682757" y="4670585"/>
                    <a:ext cx="77604" cy="0"/>
                  </a:xfrm>
                  <a:prstGeom prst="line">
                    <a:avLst/>
                  </a:prstGeom>
                  <a:ln w="19050">
                    <a:solidFill>
                      <a:srgbClr val="BD026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9" name="Freeform 268"/>
                  <p:cNvSpPr/>
                  <p:nvPr/>
                </p:nvSpPr>
                <p:spPr>
                  <a:xfrm>
                    <a:off x="2721559" y="4670585"/>
                    <a:ext cx="0" cy="684972"/>
                  </a:xfrm>
                  <a:custGeom>
                    <a:avLst/>
                    <a:gdLst>
                      <a:gd name="connsiteX0" fmla="*/ 0 w 0"/>
                      <a:gd name="connsiteY0" fmla="*/ 0 h 692150"/>
                      <a:gd name="connsiteX1" fmla="*/ 0 w 0"/>
                      <a:gd name="connsiteY1" fmla="*/ 692150 h 692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692150">
                        <a:moveTo>
                          <a:pt x="0" y="0"/>
                        </a:moveTo>
                        <a:lnTo>
                          <a:pt x="0" y="692150"/>
                        </a:lnTo>
                      </a:path>
                    </a:pathLst>
                  </a:custGeom>
                  <a:noFill/>
                  <a:ln w="19050">
                    <a:solidFill>
                      <a:srgbClr val="BD026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36196" name="Group 237"/>
                <p:cNvGrpSpPr/>
                <p:nvPr/>
              </p:nvGrpSpPr>
              <p:grpSpPr>
                <a:xfrm>
                  <a:off x="2146976" y="4528484"/>
                  <a:ext cx="77604" cy="774559"/>
                  <a:chOff x="2682757" y="4670585"/>
                  <a:chExt cx="77604" cy="684972"/>
                </a:xfrm>
              </p:grpSpPr>
              <p:cxnSp>
                <p:nvCxnSpPr>
                  <p:cNvPr id="264" name="Straight Connector 263"/>
                  <p:cNvCxnSpPr/>
                  <p:nvPr/>
                </p:nvCxnSpPr>
                <p:spPr>
                  <a:xfrm>
                    <a:off x="2682757" y="5355557"/>
                    <a:ext cx="77604" cy="0"/>
                  </a:xfrm>
                  <a:prstGeom prst="line">
                    <a:avLst/>
                  </a:prstGeom>
                  <a:ln w="19050">
                    <a:solidFill>
                      <a:srgbClr val="BD026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Straight Connector 264"/>
                  <p:cNvCxnSpPr/>
                  <p:nvPr/>
                </p:nvCxnSpPr>
                <p:spPr>
                  <a:xfrm>
                    <a:off x="2682757" y="4670585"/>
                    <a:ext cx="77604" cy="0"/>
                  </a:xfrm>
                  <a:prstGeom prst="line">
                    <a:avLst/>
                  </a:prstGeom>
                  <a:ln w="19050">
                    <a:solidFill>
                      <a:srgbClr val="BD026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6" name="Freeform 265"/>
                  <p:cNvSpPr/>
                  <p:nvPr/>
                </p:nvSpPr>
                <p:spPr>
                  <a:xfrm>
                    <a:off x="2721559" y="4670585"/>
                    <a:ext cx="0" cy="684972"/>
                  </a:xfrm>
                  <a:custGeom>
                    <a:avLst/>
                    <a:gdLst>
                      <a:gd name="connsiteX0" fmla="*/ 0 w 0"/>
                      <a:gd name="connsiteY0" fmla="*/ 0 h 692150"/>
                      <a:gd name="connsiteX1" fmla="*/ 0 w 0"/>
                      <a:gd name="connsiteY1" fmla="*/ 692150 h 692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692150">
                        <a:moveTo>
                          <a:pt x="0" y="0"/>
                        </a:moveTo>
                        <a:lnTo>
                          <a:pt x="0" y="692150"/>
                        </a:lnTo>
                      </a:path>
                    </a:pathLst>
                  </a:custGeom>
                  <a:noFill/>
                  <a:ln w="19050">
                    <a:solidFill>
                      <a:srgbClr val="BD026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36197" name="Group 238"/>
                <p:cNvGrpSpPr/>
                <p:nvPr/>
              </p:nvGrpSpPr>
              <p:grpSpPr>
                <a:xfrm>
                  <a:off x="2530358" y="4607062"/>
                  <a:ext cx="77604" cy="652719"/>
                  <a:chOff x="2682757" y="4670585"/>
                  <a:chExt cx="77604" cy="684972"/>
                </a:xfrm>
              </p:grpSpPr>
              <p:cxnSp>
                <p:nvCxnSpPr>
                  <p:cNvPr id="261" name="Straight Connector 260"/>
                  <p:cNvCxnSpPr/>
                  <p:nvPr/>
                </p:nvCxnSpPr>
                <p:spPr>
                  <a:xfrm>
                    <a:off x="2682757" y="5355557"/>
                    <a:ext cx="77604" cy="0"/>
                  </a:xfrm>
                  <a:prstGeom prst="line">
                    <a:avLst/>
                  </a:prstGeom>
                  <a:ln w="19050">
                    <a:solidFill>
                      <a:srgbClr val="BD026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/>
                  <p:cNvCxnSpPr/>
                  <p:nvPr/>
                </p:nvCxnSpPr>
                <p:spPr>
                  <a:xfrm>
                    <a:off x="2682757" y="4670585"/>
                    <a:ext cx="77604" cy="0"/>
                  </a:xfrm>
                  <a:prstGeom prst="line">
                    <a:avLst/>
                  </a:prstGeom>
                  <a:ln w="19050">
                    <a:solidFill>
                      <a:srgbClr val="BD026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3" name="Freeform 262"/>
                  <p:cNvSpPr/>
                  <p:nvPr/>
                </p:nvSpPr>
                <p:spPr>
                  <a:xfrm>
                    <a:off x="2721559" y="4670585"/>
                    <a:ext cx="0" cy="684972"/>
                  </a:xfrm>
                  <a:custGeom>
                    <a:avLst/>
                    <a:gdLst>
                      <a:gd name="connsiteX0" fmla="*/ 0 w 0"/>
                      <a:gd name="connsiteY0" fmla="*/ 0 h 692150"/>
                      <a:gd name="connsiteX1" fmla="*/ 0 w 0"/>
                      <a:gd name="connsiteY1" fmla="*/ 692150 h 692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692150">
                        <a:moveTo>
                          <a:pt x="0" y="0"/>
                        </a:moveTo>
                        <a:lnTo>
                          <a:pt x="0" y="692150"/>
                        </a:lnTo>
                      </a:path>
                    </a:pathLst>
                  </a:custGeom>
                  <a:noFill/>
                  <a:ln w="19050">
                    <a:solidFill>
                      <a:srgbClr val="BD026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36199" name="Group 239"/>
                <p:cNvGrpSpPr/>
                <p:nvPr/>
              </p:nvGrpSpPr>
              <p:grpSpPr>
                <a:xfrm>
                  <a:off x="2910773" y="4570717"/>
                  <a:ext cx="77604" cy="689064"/>
                  <a:chOff x="2682757" y="4670585"/>
                  <a:chExt cx="77604" cy="684972"/>
                </a:xfrm>
              </p:grpSpPr>
              <p:cxnSp>
                <p:nvCxnSpPr>
                  <p:cNvPr id="258" name="Straight Connector 257"/>
                  <p:cNvCxnSpPr/>
                  <p:nvPr/>
                </p:nvCxnSpPr>
                <p:spPr>
                  <a:xfrm>
                    <a:off x="2682757" y="5355557"/>
                    <a:ext cx="77604" cy="0"/>
                  </a:xfrm>
                  <a:prstGeom prst="line">
                    <a:avLst/>
                  </a:prstGeom>
                  <a:ln w="19050">
                    <a:solidFill>
                      <a:srgbClr val="BD026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Straight Connector 258"/>
                  <p:cNvCxnSpPr/>
                  <p:nvPr/>
                </p:nvCxnSpPr>
                <p:spPr>
                  <a:xfrm>
                    <a:off x="2682757" y="4670585"/>
                    <a:ext cx="77604" cy="0"/>
                  </a:xfrm>
                  <a:prstGeom prst="line">
                    <a:avLst/>
                  </a:prstGeom>
                  <a:ln w="19050">
                    <a:solidFill>
                      <a:srgbClr val="BD026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0" name="Freeform 259"/>
                  <p:cNvSpPr/>
                  <p:nvPr/>
                </p:nvSpPr>
                <p:spPr>
                  <a:xfrm>
                    <a:off x="2721559" y="4670585"/>
                    <a:ext cx="0" cy="684972"/>
                  </a:xfrm>
                  <a:custGeom>
                    <a:avLst/>
                    <a:gdLst>
                      <a:gd name="connsiteX0" fmla="*/ 0 w 0"/>
                      <a:gd name="connsiteY0" fmla="*/ 0 h 692150"/>
                      <a:gd name="connsiteX1" fmla="*/ 0 w 0"/>
                      <a:gd name="connsiteY1" fmla="*/ 692150 h 692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692150">
                        <a:moveTo>
                          <a:pt x="0" y="0"/>
                        </a:moveTo>
                        <a:lnTo>
                          <a:pt x="0" y="692150"/>
                        </a:lnTo>
                      </a:path>
                    </a:pathLst>
                  </a:custGeom>
                  <a:noFill/>
                  <a:ln w="19050">
                    <a:solidFill>
                      <a:srgbClr val="BD026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36200" name="Group 240"/>
                <p:cNvGrpSpPr/>
                <p:nvPr/>
              </p:nvGrpSpPr>
              <p:grpSpPr>
                <a:xfrm>
                  <a:off x="3292150" y="4609217"/>
                  <a:ext cx="77604" cy="648000"/>
                  <a:chOff x="2682757" y="4670585"/>
                  <a:chExt cx="77604" cy="684972"/>
                </a:xfrm>
              </p:grpSpPr>
              <p:cxnSp>
                <p:nvCxnSpPr>
                  <p:cNvPr id="255" name="Straight Connector 254"/>
                  <p:cNvCxnSpPr/>
                  <p:nvPr/>
                </p:nvCxnSpPr>
                <p:spPr>
                  <a:xfrm>
                    <a:off x="2682757" y="5355557"/>
                    <a:ext cx="77604" cy="0"/>
                  </a:xfrm>
                  <a:prstGeom prst="line">
                    <a:avLst/>
                  </a:prstGeom>
                  <a:ln w="19050">
                    <a:solidFill>
                      <a:srgbClr val="BD026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/>
                  <p:cNvCxnSpPr/>
                  <p:nvPr/>
                </p:nvCxnSpPr>
                <p:spPr>
                  <a:xfrm>
                    <a:off x="2682757" y="4670585"/>
                    <a:ext cx="77604" cy="0"/>
                  </a:xfrm>
                  <a:prstGeom prst="line">
                    <a:avLst/>
                  </a:prstGeom>
                  <a:ln w="19050">
                    <a:solidFill>
                      <a:srgbClr val="BD026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7" name="Freeform 256"/>
                  <p:cNvSpPr/>
                  <p:nvPr/>
                </p:nvSpPr>
                <p:spPr>
                  <a:xfrm>
                    <a:off x="2721559" y="4670585"/>
                    <a:ext cx="0" cy="684972"/>
                  </a:xfrm>
                  <a:custGeom>
                    <a:avLst/>
                    <a:gdLst>
                      <a:gd name="connsiteX0" fmla="*/ 0 w 0"/>
                      <a:gd name="connsiteY0" fmla="*/ 0 h 692150"/>
                      <a:gd name="connsiteX1" fmla="*/ 0 w 0"/>
                      <a:gd name="connsiteY1" fmla="*/ 692150 h 692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692150">
                        <a:moveTo>
                          <a:pt x="0" y="0"/>
                        </a:moveTo>
                        <a:lnTo>
                          <a:pt x="0" y="692150"/>
                        </a:lnTo>
                      </a:path>
                    </a:pathLst>
                  </a:custGeom>
                  <a:noFill/>
                  <a:ln w="19050">
                    <a:solidFill>
                      <a:srgbClr val="BD026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36201" name="Group 241"/>
                <p:cNvGrpSpPr/>
                <p:nvPr/>
              </p:nvGrpSpPr>
              <p:grpSpPr>
                <a:xfrm>
                  <a:off x="3687228" y="4570717"/>
                  <a:ext cx="77604" cy="686500"/>
                  <a:chOff x="2682757" y="4670585"/>
                  <a:chExt cx="77604" cy="684972"/>
                </a:xfrm>
              </p:grpSpPr>
              <p:cxnSp>
                <p:nvCxnSpPr>
                  <p:cNvPr id="252" name="Straight Connector 251"/>
                  <p:cNvCxnSpPr/>
                  <p:nvPr/>
                </p:nvCxnSpPr>
                <p:spPr>
                  <a:xfrm>
                    <a:off x="2682757" y="5355557"/>
                    <a:ext cx="77604" cy="0"/>
                  </a:xfrm>
                  <a:prstGeom prst="line">
                    <a:avLst/>
                  </a:prstGeom>
                  <a:ln w="19050">
                    <a:solidFill>
                      <a:srgbClr val="BD026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Straight Connector 252"/>
                  <p:cNvCxnSpPr/>
                  <p:nvPr/>
                </p:nvCxnSpPr>
                <p:spPr>
                  <a:xfrm>
                    <a:off x="2682757" y="4670585"/>
                    <a:ext cx="77604" cy="0"/>
                  </a:xfrm>
                  <a:prstGeom prst="line">
                    <a:avLst/>
                  </a:prstGeom>
                  <a:ln w="19050">
                    <a:solidFill>
                      <a:srgbClr val="BD026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4" name="Freeform 253"/>
                  <p:cNvSpPr/>
                  <p:nvPr/>
                </p:nvSpPr>
                <p:spPr>
                  <a:xfrm>
                    <a:off x="2721559" y="4670585"/>
                    <a:ext cx="0" cy="684972"/>
                  </a:xfrm>
                  <a:custGeom>
                    <a:avLst/>
                    <a:gdLst>
                      <a:gd name="connsiteX0" fmla="*/ 0 w 0"/>
                      <a:gd name="connsiteY0" fmla="*/ 0 h 692150"/>
                      <a:gd name="connsiteX1" fmla="*/ 0 w 0"/>
                      <a:gd name="connsiteY1" fmla="*/ 692150 h 692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692150">
                        <a:moveTo>
                          <a:pt x="0" y="0"/>
                        </a:moveTo>
                        <a:lnTo>
                          <a:pt x="0" y="692150"/>
                        </a:lnTo>
                      </a:path>
                    </a:pathLst>
                  </a:custGeom>
                  <a:noFill/>
                  <a:ln w="19050">
                    <a:solidFill>
                      <a:srgbClr val="BD026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36202" name="Group 242"/>
                <p:cNvGrpSpPr/>
                <p:nvPr/>
              </p:nvGrpSpPr>
              <p:grpSpPr>
                <a:xfrm>
                  <a:off x="4444883" y="4508916"/>
                  <a:ext cx="77604" cy="788400"/>
                  <a:chOff x="2682757" y="4670585"/>
                  <a:chExt cx="77604" cy="684972"/>
                </a:xfrm>
              </p:grpSpPr>
              <p:cxnSp>
                <p:nvCxnSpPr>
                  <p:cNvPr id="249" name="Straight Connector 248"/>
                  <p:cNvCxnSpPr/>
                  <p:nvPr/>
                </p:nvCxnSpPr>
                <p:spPr>
                  <a:xfrm>
                    <a:off x="2682757" y="5355557"/>
                    <a:ext cx="77604" cy="0"/>
                  </a:xfrm>
                  <a:prstGeom prst="line">
                    <a:avLst/>
                  </a:prstGeom>
                  <a:ln w="19050">
                    <a:solidFill>
                      <a:srgbClr val="BD026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/>
                  <p:cNvCxnSpPr/>
                  <p:nvPr/>
                </p:nvCxnSpPr>
                <p:spPr>
                  <a:xfrm>
                    <a:off x="2682757" y="4670585"/>
                    <a:ext cx="77604" cy="0"/>
                  </a:xfrm>
                  <a:prstGeom prst="line">
                    <a:avLst/>
                  </a:prstGeom>
                  <a:ln w="19050">
                    <a:solidFill>
                      <a:srgbClr val="BD026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1" name="Freeform 250"/>
                  <p:cNvSpPr/>
                  <p:nvPr/>
                </p:nvSpPr>
                <p:spPr>
                  <a:xfrm>
                    <a:off x="2721559" y="4670585"/>
                    <a:ext cx="0" cy="684972"/>
                  </a:xfrm>
                  <a:custGeom>
                    <a:avLst/>
                    <a:gdLst>
                      <a:gd name="connsiteX0" fmla="*/ 0 w 0"/>
                      <a:gd name="connsiteY0" fmla="*/ 0 h 692150"/>
                      <a:gd name="connsiteX1" fmla="*/ 0 w 0"/>
                      <a:gd name="connsiteY1" fmla="*/ 692150 h 692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692150">
                        <a:moveTo>
                          <a:pt x="0" y="0"/>
                        </a:moveTo>
                        <a:lnTo>
                          <a:pt x="0" y="692150"/>
                        </a:lnTo>
                      </a:path>
                    </a:pathLst>
                  </a:custGeom>
                  <a:noFill/>
                  <a:ln w="19050">
                    <a:solidFill>
                      <a:srgbClr val="BD026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36203" name="Group 243"/>
                <p:cNvGrpSpPr/>
                <p:nvPr/>
              </p:nvGrpSpPr>
              <p:grpSpPr>
                <a:xfrm>
                  <a:off x="4828887" y="4609217"/>
                  <a:ext cx="77604" cy="673200"/>
                  <a:chOff x="2682757" y="4670585"/>
                  <a:chExt cx="77604" cy="684972"/>
                </a:xfrm>
              </p:grpSpPr>
              <p:cxnSp>
                <p:nvCxnSpPr>
                  <p:cNvPr id="246" name="Straight Connector 245"/>
                  <p:cNvCxnSpPr/>
                  <p:nvPr/>
                </p:nvCxnSpPr>
                <p:spPr>
                  <a:xfrm>
                    <a:off x="2682757" y="5355557"/>
                    <a:ext cx="77604" cy="0"/>
                  </a:xfrm>
                  <a:prstGeom prst="line">
                    <a:avLst/>
                  </a:prstGeom>
                  <a:ln w="19050">
                    <a:solidFill>
                      <a:srgbClr val="BD026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>
                  <a:xfrm>
                    <a:off x="2682757" y="4670585"/>
                    <a:ext cx="77604" cy="0"/>
                  </a:xfrm>
                  <a:prstGeom prst="line">
                    <a:avLst/>
                  </a:prstGeom>
                  <a:ln w="19050">
                    <a:solidFill>
                      <a:srgbClr val="BD026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8" name="Freeform 247"/>
                  <p:cNvSpPr/>
                  <p:nvPr/>
                </p:nvSpPr>
                <p:spPr>
                  <a:xfrm>
                    <a:off x="2721559" y="4670585"/>
                    <a:ext cx="0" cy="684972"/>
                  </a:xfrm>
                  <a:custGeom>
                    <a:avLst/>
                    <a:gdLst>
                      <a:gd name="connsiteX0" fmla="*/ 0 w 0"/>
                      <a:gd name="connsiteY0" fmla="*/ 0 h 692150"/>
                      <a:gd name="connsiteX1" fmla="*/ 0 w 0"/>
                      <a:gd name="connsiteY1" fmla="*/ 692150 h 692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692150">
                        <a:moveTo>
                          <a:pt x="0" y="0"/>
                        </a:moveTo>
                        <a:lnTo>
                          <a:pt x="0" y="692150"/>
                        </a:lnTo>
                      </a:path>
                    </a:pathLst>
                  </a:custGeom>
                  <a:noFill/>
                  <a:ln w="19050">
                    <a:solidFill>
                      <a:srgbClr val="BD026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45" name="Diamond 244"/>
                <p:cNvSpPr/>
                <p:nvPr/>
              </p:nvSpPr>
              <p:spPr>
                <a:xfrm>
                  <a:off x="974701" y="3093264"/>
                  <a:ext cx="108000" cy="108000"/>
                </a:xfrm>
                <a:prstGeom prst="diamond">
                  <a:avLst/>
                </a:prstGeom>
                <a:solidFill>
                  <a:srgbClr val="BD02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6204" name="Group 218"/>
              <p:cNvGrpSpPr/>
              <p:nvPr/>
            </p:nvGrpSpPr>
            <p:grpSpPr>
              <a:xfrm>
                <a:off x="989898" y="2420876"/>
                <a:ext cx="77604" cy="1465709"/>
                <a:chOff x="1527851" y="4731381"/>
                <a:chExt cx="77604" cy="663972"/>
              </a:xfrm>
            </p:grpSpPr>
            <p:cxnSp>
              <p:nvCxnSpPr>
                <p:cNvPr id="220" name="Straight Connector 219"/>
                <p:cNvCxnSpPr/>
                <p:nvPr/>
              </p:nvCxnSpPr>
              <p:spPr>
                <a:xfrm>
                  <a:off x="1527851" y="5395353"/>
                  <a:ext cx="77604" cy="0"/>
                </a:xfrm>
                <a:prstGeom prst="line">
                  <a:avLst/>
                </a:prstGeom>
                <a:ln w="19050">
                  <a:solidFill>
                    <a:srgbClr val="BD0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>
                  <a:off x="1527851" y="4731381"/>
                  <a:ext cx="77604" cy="0"/>
                </a:xfrm>
                <a:prstGeom prst="line">
                  <a:avLst/>
                </a:prstGeom>
                <a:ln w="19050">
                  <a:solidFill>
                    <a:srgbClr val="BD0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2" name="Freeform 221"/>
                <p:cNvSpPr/>
                <p:nvPr/>
              </p:nvSpPr>
              <p:spPr>
                <a:xfrm>
                  <a:off x="1566653" y="4731381"/>
                  <a:ext cx="0" cy="663972"/>
                </a:xfrm>
                <a:custGeom>
                  <a:avLst/>
                  <a:gdLst>
                    <a:gd name="connsiteX0" fmla="*/ 0 w 0"/>
                    <a:gd name="connsiteY0" fmla="*/ 0 h 692150"/>
                    <a:gd name="connsiteX1" fmla="*/ 0 w 0"/>
                    <a:gd name="connsiteY1" fmla="*/ 692150 h 692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692150">
                      <a:moveTo>
                        <a:pt x="0" y="0"/>
                      </a:moveTo>
                      <a:lnTo>
                        <a:pt x="0" y="692150"/>
                      </a:lnTo>
                    </a:path>
                  </a:pathLst>
                </a:custGeom>
                <a:noFill/>
                <a:ln w="19050">
                  <a:solidFill>
                    <a:srgbClr val="BD0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36205" name="Group 64"/>
            <p:cNvGrpSpPr/>
            <p:nvPr/>
          </p:nvGrpSpPr>
          <p:grpSpPr>
            <a:xfrm>
              <a:off x="974701" y="2504809"/>
              <a:ext cx="3937049" cy="1537390"/>
              <a:chOff x="974701" y="2448823"/>
              <a:chExt cx="3937049" cy="1537390"/>
            </a:xfrm>
          </p:grpSpPr>
          <p:sp>
            <p:nvSpPr>
              <p:cNvPr id="157" name="Freeform 156"/>
              <p:cNvSpPr/>
              <p:nvPr/>
            </p:nvSpPr>
            <p:spPr>
              <a:xfrm>
                <a:off x="1024128" y="3145536"/>
                <a:ext cx="3849624" cy="109728"/>
              </a:xfrm>
              <a:custGeom>
                <a:avLst/>
                <a:gdLst>
                  <a:gd name="connsiteX0" fmla="*/ 0 w 3849624"/>
                  <a:gd name="connsiteY0" fmla="*/ 0 h 109728"/>
                  <a:gd name="connsiteX1" fmla="*/ 201168 w 3849624"/>
                  <a:gd name="connsiteY1" fmla="*/ 100584 h 109728"/>
                  <a:gd name="connsiteX2" fmla="*/ 384048 w 3849624"/>
                  <a:gd name="connsiteY2" fmla="*/ 82296 h 109728"/>
                  <a:gd name="connsiteX3" fmla="*/ 786384 w 3849624"/>
                  <a:gd name="connsiteY3" fmla="*/ 82296 h 109728"/>
                  <a:gd name="connsiteX4" fmla="*/ 1170432 w 3849624"/>
                  <a:gd name="connsiteY4" fmla="*/ 109728 h 109728"/>
                  <a:gd name="connsiteX5" fmla="*/ 1545336 w 3849624"/>
                  <a:gd name="connsiteY5" fmla="*/ 82296 h 109728"/>
                  <a:gd name="connsiteX6" fmla="*/ 1938528 w 3849624"/>
                  <a:gd name="connsiteY6" fmla="*/ 73152 h 109728"/>
                  <a:gd name="connsiteX7" fmla="*/ 2313432 w 3849624"/>
                  <a:gd name="connsiteY7" fmla="*/ 73152 h 109728"/>
                  <a:gd name="connsiteX8" fmla="*/ 2697480 w 3849624"/>
                  <a:gd name="connsiteY8" fmla="*/ 73152 h 109728"/>
                  <a:gd name="connsiteX9" fmla="*/ 3081528 w 3849624"/>
                  <a:gd name="connsiteY9" fmla="*/ 82296 h 109728"/>
                  <a:gd name="connsiteX10" fmla="*/ 3474720 w 3849624"/>
                  <a:gd name="connsiteY10" fmla="*/ 82296 h 109728"/>
                  <a:gd name="connsiteX11" fmla="*/ 3849624 w 3849624"/>
                  <a:gd name="connsiteY11" fmla="*/ 100584 h 109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49624" h="109728">
                    <a:moveTo>
                      <a:pt x="0" y="0"/>
                    </a:moveTo>
                    <a:lnTo>
                      <a:pt x="201168" y="100584"/>
                    </a:lnTo>
                    <a:lnTo>
                      <a:pt x="384048" y="82296"/>
                    </a:lnTo>
                    <a:lnTo>
                      <a:pt x="786384" y="82296"/>
                    </a:lnTo>
                    <a:lnTo>
                      <a:pt x="1170432" y="109728"/>
                    </a:lnTo>
                    <a:lnTo>
                      <a:pt x="1545336" y="82296"/>
                    </a:lnTo>
                    <a:lnTo>
                      <a:pt x="1938528" y="73152"/>
                    </a:lnTo>
                    <a:lnTo>
                      <a:pt x="2313432" y="73152"/>
                    </a:lnTo>
                    <a:lnTo>
                      <a:pt x="2697480" y="73152"/>
                    </a:lnTo>
                    <a:lnTo>
                      <a:pt x="3081528" y="82296"/>
                    </a:lnTo>
                    <a:lnTo>
                      <a:pt x="3474720" y="82296"/>
                    </a:lnTo>
                    <a:lnTo>
                      <a:pt x="3849624" y="100584"/>
                    </a:lnTo>
                  </a:path>
                </a:pathLst>
              </a:custGeom>
              <a:no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Isosceles Triangle 157"/>
              <p:cNvSpPr/>
              <p:nvPr/>
            </p:nvSpPr>
            <p:spPr>
              <a:xfrm>
                <a:off x="974701" y="3092400"/>
                <a:ext cx="108000" cy="108000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Isosceles Triangle 158"/>
              <p:cNvSpPr/>
              <p:nvPr/>
            </p:nvSpPr>
            <p:spPr>
              <a:xfrm>
                <a:off x="1153989" y="3159823"/>
                <a:ext cx="108000" cy="108000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Isosceles Triangle 159"/>
              <p:cNvSpPr/>
              <p:nvPr/>
            </p:nvSpPr>
            <p:spPr>
              <a:xfrm>
                <a:off x="1357520" y="3159823"/>
                <a:ext cx="108000" cy="108000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Isosceles Triangle 160"/>
              <p:cNvSpPr/>
              <p:nvPr/>
            </p:nvSpPr>
            <p:spPr>
              <a:xfrm>
                <a:off x="1735019" y="3167836"/>
                <a:ext cx="108000" cy="108000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Isosceles Triangle 161"/>
              <p:cNvSpPr/>
              <p:nvPr/>
            </p:nvSpPr>
            <p:spPr>
              <a:xfrm>
                <a:off x="2131779" y="3201264"/>
                <a:ext cx="108000" cy="108000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Isosceles Triangle 162"/>
              <p:cNvSpPr/>
              <p:nvPr/>
            </p:nvSpPr>
            <p:spPr>
              <a:xfrm>
                <a:off x="2515160" y="3147751"/>
                <a:ext cx="108000" cy="108000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Isosceles Triangle 163"/>
              <p:cNvSpPr/>
              <p:nvPr/>
            </p:nvSpPr>
            <p:spPr>
              <a:xfrm>
                <a:off x="2893193" y="3163073"/>
                <a:ext cx="108000" cy="108000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Isosceles Triangle 164"/>
              <p:cNvSpPr/>
              <p:nvPr/>
            </p:nvSpPr>
            <p:spPr>
              <a:xfrm>
                <a:off x="3276952" y="3163073"/>
                <a:ext cx="108000" cy="108000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Isosceles Triangle 165"/>
              <p:cNvSpPr/>
              <p:nvPr/>
            </p:nvSpPr>
            <p:spPr>
              <a:xfrm>
                <a:off x="3667268" y="3159823"/>
                <a:ext cx="108000" cy="108000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Isosceles Triangle 166"/>
              <p:cNvSpPr/>
              <p:nvPr/>
            </p:nvSpPr>
            <p:spPr>
              <a:xfrm>
                <a:off x="4046447" y="3159823"/>
                <a:ext cx="108000" cy="108000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Isosceles Triangle 167"/>
              <p:cNvSpPr/>
              <p:nvPr/>
            </p:nvSpPr>
            <p:spPr>
              <a:xfrm>
                <a:off x="4429685" y="3170959"/>
                <a:ext cx="108000" cy="108000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Isosceles Triangle 168"/>
              <p:cNvSpPr/>
              <p:nvPr/>
            </p:nvSpPr>
            <p:spPr>
              <a:xfrm>
                <a:off x="4803750" y="3170959"/>
                <a:ext cx="108000" cy="108000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36206" name="Group 169"/>
              <p:cNvGrpSpPr/>
              <p:nvPr/>
            </p:nvGrpSpPr>
            <p:grpSpPr>
              <a:xfrm>
                <a:off x="4831648" y="2507700"/>
                <a:ext cx="77604" cy="1447556"/>
                <a:chOff x="4597283" y="4661316"/>
                <a:chExt cx="77604" cy="788400"/>
              </a:xfrm>
            </p:grpSpPr>
            <p:cxnSp>
              <p:nvCxnSpPr>
                <p:cNvPr id="215" name="Straight Connector 214"/>
                <p:cNvCxnSpPr/>
                <p:nvPr/>
              </p:nvCxnSpPr>
              <p:spPr>
                <a:xfrm>
                  <a:off x="4597283" y="5449716"/>
                  <a:ext cx="77604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>
                  <a:off x="4597283" y="4661316"/>
                  <a:ext cx="77604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7" name="Freeform 216"/>
                <p:cNvSpPr/>
                <p:nvPr/>
              </p:nvSpPr>
              <p:spPr>
                <a:xfrm>
                  <a:off x="4636085" y="4661316"/>
                  <a:ext cx="0" cy="788400"/>
                </a:xfrm>
                <a:custGeom>
                  <a:avLst/>
                  <a:gdLst>
                    <a:gd name="connsiteX0" fmla="*/ 0 w 0"/>
                    <a:gd name="connsiteY0" fmla="*/ 0 h 692150"/>
                    <a:gd name="connsiteX1" fmla="*/ 0 w 0"/>
                    <a:gd name="connsiteY1" fmla="*/ 692150 h 692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692150">
                      <a:moveTo>
                        <a:pt x="0" y="0"/>
                      </a:moveTo>
                      <a:lnTo>
                        <a:pt x="0" y="692150"/>
                      </a:lnTo>
                    </a:path>
                  </a:pathLst>
                </a:custGeom>
                <a:no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6207" name="Group 170"/>
              <p:cNvGrpSpPr/>
              <p:nvPr/>
            </p:nvGrpSpPr>
            <p:grpSpPr>
              <a:xfrm>
                <a:off x="4444883" y="2547295"/>
                <a:ext cx="77604" cy="1407961"/>
                <a:chOff x="4597283" y="4661316"/>
                <a:chExt cx="77604" cy="788400"/>
              </a:xfrm>
            </p:grpSpPr>
            <p:cxnSp>
              <p:nvCxnSpPr>
                <p:cNvPr id="212" name="Straight Connector 211"/>
                <p:cNvCxnSpPr/>
                <p:nvPr/>
              </p:nvCxnSpPr>
              <p:spPr>
                <a:xfrm>
                  <a:off x="4597283" y="5449716"/>
                  <a:ext cx="77604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4597283" y="4661316"/>
                  <a:ext cx="77604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4" name="Freeform 213"/>
                <p:cNvSpPr/>
                <p:nvPr/>
              </p:nvSpPr>
              <p:spPr>
                <a:xfrm>
                  <a:off x="4636085" y="4661316"/>
                  <a:ext cx="0" cy="788400"/>
                </a:xfrm>
                <a:custGeom>
                  <a:avLst/>
                  <a:gdLst>
                    <a:gd name="connsiteX0" fmla="*/ 0 w 0"/>
                    <a:gd name="connsiteY0" fmla="*/ 0 h 692150"/>
                    <a:gd name="connsiteX1" fmla="*/ 0 w 0"/>
                    <a:gd name="connsiteY1" fmla="*/ 692150 h 692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692150">
                      <a:moveTo>
                        <a:pt x="0" y="0"/>
                      </a:moveTo>
                      <a:lnTo>
                        <a:pt x="0" y="692150"/>
                      </a:lnTo>
                    </a:path>
                  </a:pathLst>
                </a:custGeom>
                <a:no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6208" name="Group 171"/>
              <p:cNvGrpSpPr/>
              <p:nvPr/>
            </p:nvGrpSpPr>
            <p:grpSpPr>
              <a:xfrm>
                <a:off x="4066055" y="2513091"/>
                <a:ext cx="77604" cy="1422000"/>
                <a:chOff x="4597283" y="4661316"/>
                <a:chExt cx="77604" cy="788400"/>
              </a:xfrm>
            </p:grpSpPr>
            <p:cxnSp>
              <p:nvCxnSpPr>
                <p:cNvPr id="209" name="Straight Connector 208"/>
                <p:cNvCxnSpPr/>
                <p:nvPr/>
              </p:nvCxnSpPr>
              <p:spPr>
                <a:xfrm>
                  <a:off x="4597283" y="5449716"/>
                  <a:ext cx="77604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>
                  <a:off x="4597283" y="4661316"/>
                  <a:ext cx="77604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1" name="Freeform 210"/>
                <p:cNvSpPr/>
                <p:nvPr/>
              </p:nvSpPr>
              <p:spPr>
                <a:xfrm>
                  <a:off x="4636085" y="4661316"/>
                  <a:ext cx="0" cy="788400"/>
                </a:xfrm>
                <a:custGeom>
                  <a:avLst/>
                  <a:gdLst>
                    <a:gd name="connsiteX0" fmla="*/ 0 w 0"/>
                    <a:gd name="connsiteY0" fmla="*/ 0 h 692150"/>
                    <a:gd name="connsiteX1" fmla="*/ 0 w 0"/>
                    <a:gd name="connsiteY1" fmla="*/ 692150 h 692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692150">
                      <a:moveTo>
                        <a:pt x="0" y="0"/>
                      </a:moveTo>
                      <a:lnTo>
                        <a:pt x="0" y="692150"/>
                      </a:lnTo>
                    </a:path>
                  </a:pathLst>
                </a:custGeom>
                <a:no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6209" name="Group 172"/>
              <p:cNvGrpSpPr/>
              <p:nvPr/>
            </p:nvGrpSpPr>
            <p:grpSpPr>
              <a:xfrm>
                <a:off x="3682466" y="2448823"/>
                <a:ext cx="77604" cy="1537390"/>
                <a:chOff x="4597283" y="4661316"/>
                <a:chExt cx="77604" cy="788400"/>
              </a:xfrm>
            </p:grpSpPr>
            <p:cxnSp>
              <p:nvCxnSpPr>
                <p:cNvPr id="206" name="Straight Connector 205"/>
                <p:cNvCxnSpPr/>
                <p:nvPr/>
              </p:nvCxnSpPr>
              <p:spPr>
                <a:xfrm>
                  <a:off x="4597283" y="5449716"/>
                  <a:ext cx="77604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>
                  <a:off x="4597283" y="4661316"/>
                  <a:ext cx="77604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8" name="Freeform 207"/>
                <p:cNvSpPr/>
                <p:nvPr/>
              </p:nvSpPr>
              <p:spPr>
                <a:xfrm>
                  <a:off x="4636085" y="4661316"/>
                  <a:ext cx="0" cy="788400"/>
                </a:xfrm>
                <a:custGeom>
                  <a:avLst/>
                  <a:gdLst>
                    <a:gd name="connsiteX0" fmla="*/ 0 w 0"/>
                    <a:gd name="connsiteY0" fmla="*/ 0 h 692150"/>
                    <a:gd name="connsiteX1" fmla="*/ 0 w 0"/>
                    <a:gd name="connsiteY1" fmla="*/ 692150 h 692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692150">
                      <a:moveTo>
                        <a:pt x="0" y="0"/>
                      </a:moveTo>
                      <a:lnTo>
                        <a:pt x="0" y="692150"/>
                      </a:lnTo>
                    </a:path>
                  </a:pathLst>
                </a:custGeom>
                <a:no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6210" name="Group 173"/>
              <p:cNvGrpSpPr/>
              <p:nvPr/>
            </p:nvGrpSpPr>
            <p:grpSpPr>
              <a:xfrm>
                <a:off x="3293020" y="2517532"/>
                <a:ext cx="77604" cy="1437724"/>
                <a:chOff x="4597283" y="4661316"/>
                <a:chExt cx="77604" cy="788400"/>
              </a:xfrm>
            </p:grpSpPr>
            <p:cxnSp>
              <p:nvCxnSpPr>
                <p:cNvPr id="203" name="Straight Connector 202"/>
                <p:cNvCxnSpPr/>
                <p:nvPr/>
              </p:nvCxnSpPr>
              <p:spPr>
                <a:xfrm>
                  <a:off x="4597283" y="5449716"/>
                  <a:ext cx="77604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>
                <a:xfrm>
                  <a:off x="4597283" y="4661316"/>
                  <a:ext cx="77604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5" name="Freeform 204"/>
                <p:cNvSpPr/>
                <p:nvPr/>
              </p:nvSpPr>
              <p:spPr>
                <a:xfrm>
                  <a:off x="4636085" y="4661316"/>
                  <a:ext cx="0" cy="788400"/>
                </a:xfrm>
                <a:custGeom>
                  <a:avLst/>
                  <a:gdLst>
                    <a:gd name="connsiteX0" fmla="*/ 0 w 0"/>
                    <a:gd name="connsiteY0" fmla="*/ 0 h 692150"/>
                    <a:gd name="connsiteX1" fmla="*/ 0 w 0"/>
                    <a:gd name="connsiteY1" fmla="*/ 692150 h 692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692150">
                      <a:moveTo>
                        <a:pt x="0" y="0"/>
                      </a:moveTo>
                      <a:lnTo>
                        <a:pt x="0" y="692150"/>
                      </a:lnTo>
                    </a:path>
                  </a:pathLst>
                </a:custGeom>
                <a:no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6211" name="Group 174"/>
              <p:cNvGrpSpPr/>
              <p:nvPr/>
            </p:nvGrpSpPr>
            <p:grpSpPr>
              <a:xfrm>
                <a:off x="2910773" y="2481538"/>
                <a:ext cx="77604" cy="1479600"/>
                <a:chOff x="4597283" y="4661316"/>
                <a:chExt cx="77604" cy="788400"/>
              </a:xfrm>
            </p:grpSpPr>
            <p:cxnSp>
              <p:nvCxnSpPr>
                <p:cNvPr id="200" name="Straight Connector 199"/>
                <p:cNvCxnSpPr/>
                <p:nvPr/>
              </p:nvCxnSpPr>
              <p:spPr>
                <a:xfrm>
                  <a:off x="4597283" y="5449716"/>
                  <a:ext cx="77604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>
                  <a:off x="4597283" y="4661316"/>
                  <a:ext cx="77604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2" name="Freeform 201"/>
                <p:cNvSpPr/>
                <p:nvPr/>
              </p:nvSpPr>
              <p:spPr>
                <a:xfrm>
                  <a:off x="4636085" y="4661316"/>
                  <a:ext cx="0" cy="788400"/>
                </a:xfrm>
                <a:custGeom>
                  <a:avLst/>
                  <a:gdLst>
                    <a:gd name="connsiteX0" fmla="*/ 0 w 0"/>
                    <a:gd name="connsiteY0" fmla="*/ 0 h 692150"/>
                    <a:gd name="connsiteX1" fmla="*/ 0 w 0"/>
                    <a:gd name="connsiteY1" fmla="*/ 692150 h 692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692150">
                      <a:moveTo>
                        <a:pt x="0" y="0"/>
                      </a:moveTo>
                      <a:lnTo>
                        <a:pt x="0" y="692150"/>
                      </a:lnTo>
                    </a:path>
                  </a:pathLst>
                </a:custGeom>
                <a:no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6212" name="Group 175"/>
              <p:cNvGrpSpPr/>
              <p:nvPr/>
            </p:nvGrpSpPr>
            <p:grpSpPr>
              <a:xfrm>
                <a:off x="2529563" y="2489297"/>
                <a:ext cx="77604" cy="1479600"/>
                <a:chOff x="4597283" y="4661316"/>
                <a:chExt cx="77604" cy="788400"/>
              </a:xfrm>
            </p:grpSpPr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4597283" y="5449716"/>
                  <a:ext cx="77604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4597283" y="4661316"/>
                  <a:ext cx="77604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9" name="Freeform 198"/>
                <p:cNvSpPr/>
                <p:nvPr/>
              </p:nvSpPr>
              <p:spPr>
                <a:xfrm>
                  <a:off x="4636085" y="4661316"/>
                  <a:ext cx="0" cy="788400"/>
                </a:xfrm>
                <a:custGeom>
                  <a:avLst/>
                  <a:gdLst>
                    <a:gd name="connsiteX0" fmla="*/ 0 w 0"/>
                    <a:gd name="connsiteY0" fmla="*/ 0 h 692150"/>
                    <a:gd name="connsiteX1" fmla="*/ 0 w 0"/>
                    <a:gd name="connsiteY1" fmla="*/ 692150 h 692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692150">
                      <a:moveTo>
                        <a:pt x="0" y="0"/>
                      </a:moveTo>
                      <a:lnTo>
                        <a:pt x="0" y="692150"/>
                      </a:lnTo>
                    </a:path>
                  </a:pathLst>
                </a:custGeom>
                <a:no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6213" name="Group 176"/>
              <p:cNvGrpSpPr/>
              <p:nvPr/>
            </p:nvGrpSpPr>
            <p:grpSpPr>
              <a:xfrm>
                <a:off x="2146976" y="2617885"/>
                <a:ext cx="77604" cy="1292128"/>
                <a:chOff x="4597283" y="4661316"/>
                <a:chExt cx="77604" cy="788400"/>
              </a:xfrm>
            </p:grpSpPr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4597283" y="5449716"/>
                  <a:ext cx="77604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4597283" y="4661316"/>
                  <a:ext cx="77604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6" name="Freeform 195"/>
                <p:cNvSpPr/>
                <p:nvPr/>
              </p:nvSpPr>
              <p:spPr>
                <a:xfrm>
                  <a:off x="4636085" y="4661316"/>
                  <a:ext cx="0" cy="788400"/>
                </a:xfrm>
                <a:custGeom>
                  <a:avLst/>
                  <a:gdLst>
                    <a:gd name="connsiteX0" fmla="*/ 0 w 0"/>
                    <a:gd name="connsiteY0" fmla="*/ 0 h 692150"/>
                    <a:gd name="connsiteX1" fmla="*/ 0 w 0"/>
                    <a:gd name="connsiteY1" fmla="*/ 692150 h 692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692150">
                      <a:moveTo>
                        <a:pt x="0" y="0"/>
                      </a:moveTo>
                      <a:lnTo>
                        <a:pt x="0" y="692150"/>
                      </a:lnTo>
                    </a:path>
                  </a:pathLst>
                </a:custGeom>
                <a:no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6214" name="Group 177"/>
              <p:cNvGrpSpPr/>
              <p:nvPr/>
            </p:nvGrpSpPr>
            <p:grpSpPr>
              <a:xfrm>
                <a:off x="1750569" y="2507700"/>
                <a:ext cx="77604" cy="1447556"/>
                <a:chOff x="4597283" y="4661316"/>
                <a:chExt cx="77604" cy="788400"/>
              </a:xfrm>
            </p:grpSpPr>
            <p:cxnSp>
              <p:nvCxnSpPr>
                <p:cNvPr id="191" name="Straight Connector 190"/>
                <p:cNvCxnSpPr/>
                <p:nvPr/>
              </p:nvCxnSpPr>
              <p:spPr>
                <a:xfrm>
                  <a:off x="4597283" y="5449716"/>
                  <a:ext cx="77604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4597283" y="4661316"/>
                  <a:ext cx="77604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3" name="Freeform 192"/>
                <p:cNvSpPr/>
                <p:nvPr/>
              </p:nvSpPr>
              <p:spPr>
                <a:xfrm>
                  <a:off x="4636085" y="4661316"/>
                  <a:ext cx="0" cy="788400"/>
                </a:xfrm>
                <a:custGeom>
                  <a:avLst/>
                  <a:gdLst>
                    <a:gd name="connsiteX0" fmla="*/ 0 w 0"/>
                    <a:gd name="connsiteY0" fmla="*/ 0 h 692150"/>
                    <a:gd name="connsiteX1" fmla="*/ 0 w 0"/>
                    <a:gd name="connsiteY1" fmla="*/ 692150 h 692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692150">
                      <a:moveTo>
                        <a:pt x="0" y="0"/>
                      </a:moveTo>
                      <a:lnTo>
                        <a:pt x="0" y="692150"/>
                      </a:lnTo>
                    </a:path>
                  </a:pathLst>
                </a:custGeom>
                <a:no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6215" name="Group 178"/>
              <p:cNvGrpSpPr/>
              <p:nvPr/>
            </p:nvGrpSpPr>
            <p:grpSpPr>
              <a:xfrm>
                <a:off x="1372718" y="2583107"/>
                <a:ext cx="77604" cy="1326906"/>
                <a:chOff x="4597283" y="4661316"/>
                <a:chExt cx="77604" cy="788400"/>
              </a:xfrm>
            </p:grpSpPr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4597283" y="5449716"/>
                  <a:ext cx="77604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4597283" y="4661316"/>
                  <a:ext cx="77604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0" name="Freeform 189"/>
                <p:cNvSpPr/>
                <p:nvPr/>
              </p:nvSpPr>
              <p:spPr>
                <a:xfrm>
                  <a:off x="4636085" y="4661316"/>
                  <a:ext cx="0" cy="788400"/>
                </a:xfrm>
                <a:custGeom>
                  <a:avLst/>
                  <a:gdLst>
                    <a:gd name="connsiteX0" fmla="*/ 0 w 0"/>
                    <a:gd name="connsiteY0" fmla="*/ 0 h 692150"/>
                    <a:gd name="connsiteX1" fmla="*/ 0 w 0"/>
                    <a:gd name="connsiteY1" fmla="*/ 692150 h 692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692150">
                      <a:moveTo>
                        <a:pt x="0" y="0"/>
                      </a:moveTo>
                      <a:lnTo>
                        <a:pt x="0" y="692150"/>
                      </a:lnTo>
                    </a:path>
                  </a:pathLst>
                </a:custGeom>
                <a:no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6216" name="Group 179"/>
              <p:cNvGrpSpPr/>
              <p:nvPr/>
            </p:nvGrpSpPr>
            <p:grpSpPr>
              <a:xfrm>
                <a:off x="1169187" y="2561505"/>
                <a:ext cx="77604" cy="1373585"/>
                <a:chOff x="4597283" y="4661316"/>
                <a:chExt cx="77604" cy="788400"/>
              </a:xfrm>
            </p:grpSpPr>
            <p:cxnSp>
              <p:nvCxnSpPr>
                <p:cNvPr id="185" name="Straight Connector 184"/>
                <p:cNvCxnSpPr/>
                <p:nvPr/>
              </p:nvCxnSpPr>
              <p:spPr>
                <a:xfrm>
                  <a:off x="4597283" y="5449716"/>
                  <a:ext cx="77604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>
                  <a:off x="4597283" y="4661316"/>
                  <a:ext cx="77604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7" name="Freeform 186"/>
                <p:cNvSpPr/>
                <p:nvPr/>
              </p:nvSpPr>
              <p:spPr>
                <a:xfrm>
                  <a:off x="4636085" y="4661316"/>
                  <a:ext cx="0" cy="788400"/>
                </a:xfrm>
                <a:custGeom>
                  <a:avLst/>
                  <a:gdLst>
                    <a:gd name="connsiteX0" fmla="*/ 0 w 0"/>
                    <a:gd name="connsiteY0" fmla="*/ 0 h 692150"/>
                    <a:gd name="connsiteX1" fmla="*/ 0 w 0"/>
                    <a:gd name="connsiteY1" fmla="*/ 692150 h 692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692150">
                      <a:moveTo>
                        <a:pt x="0" y="0"/>
                      </a:moveTo>
                      <a:lnTo>
                        <a:pt x="0" y="692150"/>
                      </a:lnTo>
                    </a:path>
                  </a:pathLst>
                </a:custGeom>
                <a:no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6217" name="Group 180"/>
              <p:cNvGrpSpPr/>
              <p:nvPr/>
            </p:nvGrpSpPr>
            <p:grpSpPr>
              <a:xfrm>
                <a:off x="989898" y="2449219"/>
                <a:ext cx="77604" cy="1460794"/>
                <a:chOff x="4597283" y="4661316"/>
                <a:chExt cx="77604" cy="788400"/>
              </a:xfrm>
            </p:grpSpPr>
            <p:cxnSp>
              <p:nvCxnSpPr>
                <p:cNvPr id="182" name="Straight Connector 181"/>
                <p:cNvCxnSpPr/>
                <p:nvPr/>
              </p:nvCxnSpPr>
              <p:spPr>
                <a:xfrm>
                  <a:off x="4597283" y="5449716"/>
                  <a:ext cx="77604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>
                  <a:off x="4597283" y="4661316"/>
                  <a:ext cx="77604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4" name="Freeform 183"/>
                <p:cNvSpPr/>
                <p:nvPr/>
              </p:nvSpPr>
              <p:spPr>
                <a:xfrm>
                  <a:off x="4636085" y="4661316"/>
                  <a:ext cx="0" cy="788400"/>
                </a:xfrm>
                <a:custGeom>
                  <a:avLst/>
                  <a:gdLst>
                    <a:gd name="connsiteX0" fmla="*/ 0 w 0"/>
                    <a:gd name="connsiteY0" fmla="*/ 0 h 692150"/>
                    <a:gd name="connsiteX1" fmla="*/ 0 w 0"/>
                    <a:gd name="connsiteY1" fmla="*/ 692150 h 692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692150">
                      <a:moveTo>
                        <a:pt x="0" y="0"/>
                      </a:moveTo>
                      <a:lnTo>
                        <a:pt x="0" y="692150"/>
                      </a:lnTo>
                    </a:path>
                  </a:pathLst>
                </a:custGeom>
                <a:no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6" name="Freeform 65"/>
            <p:cNvSpPr/>
            <p:nvPr/>
          </p:nvSpPr>
          <p:spPr>
            <a:xfrm>
              <a:off x="1028700" y="1954636"/>
              <a:ext cx="3841750" cy="3562350"/>
            </a:xfrm>
            <a:custGeom>
              <a:avLst/>
              <a:gdLst>
                <a:gd name="connsiteX0" fmla="*/ 0 w 3841750"/>
                <a:gd name="connsiteY0" fmla="*/ 0 h 3562350"/>
                <a:gd name="connsiteX1" fmla="*/ 0 w 3841750"/>
                <a:gd name="connsiteY1" fmla="*/ 3562350 h 3562350"/>
                <a:gd name="connsiteX2" fmla="*/ 3841750 w 3841750"/>
                <a:gd name="connsiteY2" fmla="*/ 3562350 h 356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41750" h="3562350">
                  <a:moveTo>
                    <a:pt x="0" y="0"/>
                  </a:moveTo>
                  <a:lnTo>
                    <a:pt x="0" y="3562350"/>
                  </a:lnTo>
                  <a:lnTo>
                    <a:pt x="3841750" y="356235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6218" name="Group 66"/>
            <p:cNvGrpSpPr/>
            <p:nvPr/>
          </p:nvGrpSpPr>
          <p:grpSpPr>
            <a:xfrm>
              <a:off x="2269682" y="3215809"/>
              <a:ext cx="173809" cy="149441"/>
              <a:chOff x="2269682" y="3159823"/>
              <a:chExt cx="173809" cy="149441"/>
            </a:xfrm>
          </p:grpSpPr>
          <p:sp>
            <p:nvSpPr>
              <p:cNvPr id="154" name="Freeform 153"/>
              <p:cNvSpPr/>
              <p:nvPr/>
            </p:nvSpPr>
            <p:spPr>
              <a:xfrm>
                <a:off x="2311400" y="3248025"/>
                <a:ext cx="82550" cy="0"/>
              </a:xfrm>
              <a:custGeom>
                <a:avLst/>
                <a:gdLst>
                  <a:gd name="connsiteX0" fmla="*/ 0 w 82550"/>
                  <a:gd name="connsiteY0" fmla="*/ 0 h 0"/>
                  <a:gd name="connsiteX1" fmla="*/ 82550 w 8255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550">
                    <a:moveTo>
                      <a:pt x="0" y="0"/>
                    </a:moveTo>
                    <a:lnTo>
                      <a:pt x="82550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55" name="Straight Connector 154"/>
              <p:cNvCxnSpPr/>
              <p:nvPr/>
            </p:nvCxnSpPr>
            <p:spPr>
              <a:xfrm flipH="1">
                <a:off x="2329735" y="3170959"/>
                <a:ext cx="113756" cy="138305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flipH="1">
                <a:off x="2269682" y="3159823"/>
                <a:ext cx="113756" cy="138305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219" name="Group 67"/>
            <p:cNvGrpSpPr/>
            <p:nvPr/>
          </p:nvGrpSpPr>
          <p:grpSpPr>
            <a:xfrm>
              <a:off x="2249179" y="4806555"/>
              <a:ext cx="173809" cy="149441"/>
              <a:chOff x="2269682" y="3159823"/>
              <a:chExt cx="173809" cy="149441"/>
            </a:xfrm>
          </p:grpSpPr>
          <p:sp>
            <p:nvSpPr>
              <p:cNvPr id="151" name="Freeform 150"/>
              <p:cNvSpPr/>
              <p:nvPr/>
            </p:nvSpPr>
            <p:spPr>
              <a:xfrm>
                <a:off x="2311400" y="3248025"/>
                <a:ext cx="82550" cy="0"/>
              </a:xfrm>
              <a:custGeom>
                <a:avLst/>
                <a:gdLst>
                  <a:gd name="connsiteX0" fmla="*/ 0 w 82550"/>
                  <a:gd name="connsiteY0" fmla="*/ 0 h 0"/>
                  <a:gd name="connsiteX1" fmla="*/ 82550 w 8255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550">
                    <a:moveTo>
                      <a:pt x="0" y="0"/>
                    </a:moveTo>
                    <a:lnTo>
                      <a:pt x="82550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52" name="Straight Connector 151"/>
              <p:cNvCxnSpPr/>
              <p:nvPr/>
            </p:nvCxnSpPr>
            <p:spPr>
              <a:xfrm flipH="1">
                <a:off x="2329735" y="3170959"/>
                <a:ext cx="113756" cy="138305"/>
              </a:xfrm>
              <a:prstGeom prst="line">
                <a:avLst/>
              </a:prstGeom>
              <a:ln w="28575">
                <a:solidFill>
                  <a:srgbClr val="E17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H="1">
                <a:off x="2269682" y="3159823"/>
                <a:ext cx="113756" cy="138305"/>
              </a:xfrm>
              <a:prstGeom prst="line">
                <a:avLst/>
              </a:prstGeom>
              <a:ln w="28575">
                <a:solidFill>
                  <a:srgbClr val="E17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220" name="Group 68"/>
            <p:cNvGrpSpPr/>
            <p:nvPr/>
          </p:nvGrpSpPr>
          <p:grpSpPr>
            <a:xfrm>
              <a:off x="2288729" y="4905934"/>
              <a:ext cx="173809" cy="149441"/>
              <a:chOff x="2288729" y="4849948"/>
              <a:chExt cx="173809" cy="149441"/>
            </a:xfrm>
          </p:grpSpPr>
          <p:sp>
            <p:nvSpPr>
              <p:cNvPr id="148" name="Freeform 147"/>
              <p:cNvSpPr/>
              <p:nvPr/>
            </p:nvSpPr>
            <p:spPr>
              <a:xfrm>
                <a:off x="2347114" y="4914340"/>
                <a:ext cx="72000" cy="0"/>
              </a:xfrm>
              <a:custGeom>
                <a:avLst/>
                <a:gdLst>
                  <a:gd name="connsiteX0" fmla="*/ 0 w 82550"/>
                  <a:gd name="connsiteY0" fmla="*/ 0 h 0"/>
                  <a:gd name="connsiteX1" fmla="*/ 82550 w 8255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550">
                    <a:moveTo>
                      <a:pt x="0" y="0"/>
                    </a:moveTo>
                    <a:lnTo>
                      <a:pt x="82550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9" name="Straight Connector 148"/>
              <p:cNvCxnSpPr/>
              <p:nvPr/>
            </p:nvCxnSpPr>
            <p:spPr>
              <a:xfrm flipH="1">
                <a:off x="2348782" y="4861084"/>
                <a:ext cx="113756" cy="138305"/>
              </a:xfrm>
              <a:prstGeom prst="line">
                <a:avLst/>
              </a:prstGeom>
              <a:ln w="28575">
                <a:solidFill>
                  <a:srgbClr val="BD02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H="1">
                <a:off x="2288729" y="4849948"/>
                <a:ext cx="113756" cy="138305"/>
              </a:xfrm>
              <a:prstGeom prst="line">
                <a:avLst/>
              </a:prstGeom>
              <a:ln w="28575">
                <a:solidFill>
                  <a:srgbClr val="BD02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221" name="Group 69"/>
            <p:cNvGrpSpPr/>
            <p:nvPr/>
          </p:nvGrpSpPr>
          <p:grpSpPr>
            <a:xfrm>
              <a:off x="2287823" y="5442265"/>
              <a:ext cx="173809" cy="149441"/>
              <a:chOff x="2287823" y="5386279"/>
              <a:chExt cx="173809" cy="149441"/>
            </a:xfrm>
          </p:grpSpPr>
          <p:sp>
            <p:nvSpPr>
              <p:cNvPr id="145" name="Freeform 144"/>
              <p:cNvSpPr/>
              <p:nvPr/>
            </p:nvSpPr>
            <p:spPr>
              <a:xfrm>
                <a:off x="2334303" y="5462576"/>
                <a:ext cx="82550" cy="0"/>
              </a:xfrm>
              <a:custGeom>
                <a:avLst/>
                <a:gdLst>
                  <a:gd name="connsiteX0" fmla="*/ 0 w 82550"/>
                  <a:gd name="connsiteY0" fmla="*/ 0 h 0"/>
                  <a:gd name="connsiteX1" fmla="*/ 82550 w 8255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550">
                    <a:moveTo>
                      <a:pt x="0" y="0"/>
                    </a:moveTo>
                    <a:lnTo>
                      <a:pt x="82550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6" name="Straight Connector 145"/>
              <p:cNvCxnSpPr/>
              <p:nvPr/>
            </p:nvCxnSpPr>
            <p:spPr>
              <a:xfrm flipH="1">
                <a:off x="2347876" y="5397415"/>
                <a:ext cx="113756" cy="13830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flipH="1">
                <a:off x="2287823" y="5386279"/>
                <a:ext cx="113756" cy="13830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222" name="Group 70"/>
            <p:cNvGrpSpPr/>
            <p:nvPr/>
          </p:nvGrpSpPr>
          <p:grpSpPr>
            <a:xfrm>
              <a:off x="974701" y="2382467"/>
              <a:ext cx="3946988" cy="2933300"/>
              <a:chOff x="974701" y="2326481"/>
              <a:chExt cx="3946988" cy="2933300"/>
            </a:xfrm>
          </p:grpSpPr>
          <p:grpSp>
            <p:nvGrpSpPr>
              <p:cNvPr id="136223" name="Group 71"/>
              <p:cNvGrpSpPr/>
              <p:nvPr/>
            </p:nvGrpSpPr>
            <p:grpSpPr>
              <a:xfrm>
                <a:off x="974701" y="3016225"/>
                <a:ext cx="3946988" cy="2243556"/>
                <a:chOff x="974701" y="3016225"/>
                <a:chExt cx="3946988" cy="2243556"/>
              </a:xfrm>
            </p:grpSpPr>
            <p:sp>
              <p:nvSpPr>
                <p:cNvPr id="77" name="Freeform 76"/>
                <p:cNvSpPr/>
                <p:nvPr/>
              </p:nvSpPr>
              <p:spPr>
                <a:xfrm>
                  <a:off x="1023938" y="3067050"/>
                  <a:ext cx="3833812" cy="1776413"/>
                </a:xfrm>
                <a:custGeom>
                  <a:avLst/>
                  <a:gdLst>
                    <a:gd name="connsiteX0" fmla="*/ 0 w 3833812"/>
                    <a:gd name="connsiteY0" fmla="*/ 0 h 1776413"/>
                    <a:gd name="connsiteX1" fmla="*/ 185737 w 3833812"/>
                    <a:gd name="connsiteY1" fmla="*/ 1695450 h 1776413"/>
                    <a:gd name="connsiteX2" fmla="*/ 385762 w 3833812"/>
                    <a:gd name="connsiteY2" fmla="*/ 1757363 h 1776413"/>
                    <a:gd name="connsiteX3" fmla="*/ 766762 w 3833812"/>
                    <a:gd name="connsiteY3" fmla="*/ 1747838 h 1776413"/>
                    <a:gd name="connsiteX4" fmla="*/ 1162050 w 3833812"/>
                    <a:gd name="connsiteY4" fmla="*/ 1762125 h 1776413"/>
                    <a:gd name="connsiteX5" fmla="*/ 1552575 w 3833812"/>
                    <a:gd name="connsiteY5" fmla="*/ 1776413 h 1776413"/>
                    <a:gd name="connsiteX6" fmla="*/ 1938337 w 3833812"/>
                    <a:gd name="connsiteY6" fmla="*/ 1757363 h 1776413"/>
                    <a:gd name="connsiteX7" fmla="*/ 2314575 w 3833812"/>
                    <a:gd name="connsiteY7" fmla="*/ 1757363 h 1776413"/>
                    <a:gd name="connsiteX8" fmla="*/ 2695575 w 3833812"/>
                    <a:gd name="connsiteY8" fmla="*/ 1752600 h 1776413"/>
                    <a:gd name="connsiteX9" fmla="*/ 3086100 w 3833812"/>
                    <a:gd name="connsiteY9" fmla="*/ 1752600 h 1776413"/>
                    <a:gd name="connsiteX10" fmla="*/ 3462337 w 3833812"/>
                    <a:gd name="connsiteY10" fmla="*/ 1747838 h 1776413"/>
                    <a:gd name="connsiteX11" fmla="*/ 3833812 w 3833812"/>
                    <a:gd name="connsiteY11" fmla="*/ 1762125 h 1776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33812" h="1776413">
                      <a:moveTo>
                        <a:pt x="0" y="0"/>
                      </a:moveTo>
                      <a:lnTo>
                        <a:pt x="185737" y="1695450"/>
                      </a:lnTo>
                      <a:lnTo>
                        <a:pt x="385762" y="1757363"/>
                      </a:lnTo>
                      <a:lnTo>
                        <a:pt x="766762" y="1747838"/>
                      </a:lnTo>
                      <a:lnTo>
                        <a:pt x="1162050" y="1762125"/>
                      </a:lnTo>
                      <a:lnTo>
                        <a:pt x="1552575" y="1776413"/>
                      </a:lnTo>
                      <a:lnTo>
                        <a:pt x="1938337" y="1757363"/>
                      </a:lnTo>
                      <a:lnTo>
                        <a:pt x="2314575" y="1757363"/>
                      </a:lnTo>
                      <a:lnTo>
                        <a:pt x="2695575" y="1752600"/>
                      </a:lnTo>
                      <a:lnTo>
                        <a:pt x="3086100" y="1752600"/>
                      </a:lnTo>
                      <a:lnTo>
                        <a:pt x="3462337" y="1747838"/>
                      </a:lnTo>
                      <a:lnTo>
                        <a:pt x="3833812" y="1762125"/>
                      </a:lnTo>
                    </a:path>
                  </a:pathLst>
                </a:custGeom>
                <a:noFill/>
                <a:ln w="28575">
                  <a:solidFill>
                    <a:srgbClr val="E17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Diamond 77"/>
                <p:cNvSpPr/>
                <p:nvPr/>
              </p:nvSpPr>
              <p:spPr>
                <a:xfrm>
                  <a:off x="974701" y="3016225"/>
                  <a:ext cx="108000" cy="108000"/>
                </a:xfrm>
                <a:prstGeom prst="diamond">
                  <a:avLst/>
                </a:prstGeom>
                <a:solidFill>
                  <a:srgbClr val="E17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" name="Diamond 78"/>
                <p:cNvSpPr/>
                <p:nvPr/>
              </p:nvSpPr>
              <p:spPr>
                <a:xfrm>
                  <a:off x="1157164" y="4707812"/>
                  <a:ext cx="108000" cy="108000"/>
                </a:xfrm>
                <a:prstGeom prst="diamond">
                  <a:avLst/>
                </a:prstGeom>
                <a:solidFill>
                  <a:srgbClr val="E17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" name="Diamond 79"/>
                <p:cNvSpPr/>
                <p:nvPr/>
              </p:nvSpPr>
              <p:spPr>
                <a:xfrm>
                  <a:off x="1360254" y="4748440"/>
                  <a:ext cx="108000" cy="108000"/>
                </a:xfrm>
                <a:prstGeom prst="diamond">
                  <a:avLst/>
                </a:prstGeom>
                <a:solidFill>
                  <a:srgbClr val="E17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" name="Diamond 80"/>
                <p:cNvSpPr/>
                <p:nvPr/>
              </p:nvSpPr>
              <p:spPr>
                <a:xfrm>
                  <a:off x="1750779" y="4761812"/>
                  <a:ext cx="108000" cy="108000"/>
                </a:xfrm>
                <a:prstGeom prst="diamond">
                  <a:avLst/>
                </a:prstGeom>
                <a:solidFill>
                  <a:srgbClr val="E17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" name="Diamond 81"/>
                <p:cNvSpPr/>
                <p:nvPr/>
              </p:nvSpPr>
              <p:spPr>
                <a:xfrm>
                  <a:off x="2131779" y="4789077"/>
                  <a:ext cx="108000" cy="108000"/>
                </a:xfrm>
                <a:prstGeom prst="diamond">
                  <a:avLst/>
                </a:prstGeom>
                <a:solidFill>
                  <a:srgbClr val="E17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" name="Diamond 82"/>
                <p:cNvSpPr/>
                <p:nvPr/>
              </p:nvSpPr>
              <p:spPr>
                <a:xfrm>
                  <a:off x="2515160" y="4796629"/>
                  <a:ext cx="108000" cy="108000"/>
                </a:xfrm>
                <a:prstGeom prst="diamond">
                  <a:avLst/>
                </a:prstGeom>
                <a:solidFill>
                  <a:srgbClr val="E17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" name="Diamond 83"/>
                <p:cNvSpPr/>
                <p:nvPr/>
              </p:nvSpPr>
              <p:spPr>
                <a:xfrm>
                  <a:off x="2895575" y="4761812"/>
                  <a:ext cx="108000" cy="108000"/>
                </a:xfrm>
                <a:prstGeom prst="diamond">
                  <a:avLst/>
                </a:prstGeom>
                <a:solidFill>
                  <a:srgbClr val="E17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" name="Diamond 84"/>
                <p:cNvSpPr/>
                <p:nvPr/>
              </p:nvSpPr>
              <p:spPr>
                <a:xfrm>
                  <a:off x="3276952" y="4759199"/>
                  <a:ext cx="108000" cy="108000"/>
                </a:xfrm>
                <a:prstGeom prst="diamond">
                  <a:avLst/>
                </a:prstGeom>
                <a:solidFill>
                  <a:srgbClr val="E17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Diamond 85"/>
                <p:cNvSpPr/>
                <p:nvPr/>
              </p:nvSpPr>
              <p:spPr>
                <a:xfrm>
                  <a:off x="3670066" y="4763576"/>
                  <a:ext cx="108000" cy="108000"/>
                </a:xfrm>
                <a:prstGeom prst="diamond">
                  <a:avLst/>
                </a:prstGeom>
                <a:solidFill>
                  <a:srgbClr val="E17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" name="Diamond 86"/>
                <p:cNvSpPr/>
                <p:nvPr/>
              </p:nvSpPr>
              <p:spPr>
                <a:xfrm>
                  <a:off x="4051067" y="4771027"/>
                  <a:ext cx="108000" cy="108000"/>
                </a:xfrm>
                <a:prstGeom prst="diamond">
                  <a:avLst/>
                </a:prstGeom>
                <a:solidFill>
                  <a:srgbClr val="E17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" name="Diamond 87"/>
                <p:cNvSpPr/>
                <p:nvPr/>
              </p:nvSpPr>
              <p:spPr>
                <a:xfrm>
                  <a:off x="4429685" y="4764576"/>
                  <a:ext cx="108000" cy="108000"/>
                </a:xfrm>
                <a:prstGeom prst="diamond">
                  <a:avLst/>
                </a:prstGeom>
                <a:solidFill>
                  <a:srgbClr val="E17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" name="Diamond 88"/>
                <p:cNvSpPr/>
                <p:nvPr/>
              </p:nvSpPr>
              <p:spPr>
                <a:xfrm>
                  <a:off x="4813689" y="4771027"/>
                  <a:ext cx="108000" cy="108000"/>
                </a:xfrm>
                <a:prstGeom prst="diamond">
                  <a:avLst/>
                </a:prstGeom>
                <a:solidFill>
                  <a:srgbClr val="E17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2" name="Group 89"/>
                <p:cNvGrpSpPr/>
                <p:nvPr/>
              </p:nvGrpSpPr>
              <p:grpSpPr>
                <a:xfrm>
                  <a:off x="1172362" y="4468418"/>
                  <a:ext cx="77604" cy="589345"/>
                  <a:chOff x="2238375" y="4412356"/>
                  <a:chExt cx="77604" cy="727418"/>
                </a:xfrm>
              </p:grpSpPr>
              <p:cxnSp>
                <p:nvCxnSpPr>
                  <p:cNvPr id="141" name="Straight Connector 140"/>
                  <p:cNvCxnSpPr/>
                  <p:nvPr/>
                </p:nvCxnSpPr>
                <p:spPr>
                  <a:xfrm>
                    <a:off x="2238375" y="5139774"/>
                    <a:ext cx="77604" cy="0"/>
                  </a:xfrm>
                  <a:prstGeom prst="line">
                    <a:avLst/>
                  </a:prstGeom>
                  <a:ln w="19050">
                    <a:solidFill>
                      <a:srgbClr val="E17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3" name="Group 141"/>
                  <p:cNvGrpSpPr/>
                  <p:nvPr/>
                </p:nvGrpSpPr>
                <p:grpSpPr>
                  <a:xfrm>
                    <a:off x="2238375" y="4412356"/>
                    <a:ext cx="77604" cy="727418"/>
                    <a:chOff x="2162175" y="4412356"/>
                    <a:chExt cx="77604" cy="727418"/>
                  </a:xfrm>
                </p:grpSpPr>
                <p:cxnSp>
                  <p:nvCxnSpPr>
                    <p:cNvPr id="143" name="Straight Connector 142"/>
                    <p:cNvCxnSpPr/>
                    <p:nvPr/>
                  </p:nvCxnSpPr>
                  <p:spPr>
                    <a:xfrm>
                      <a:off x="2162175" y="4412356"/>
                      <a:ext cx="77604" cy="0"/>
                    </a:xfrm>
                    <a:prstGeom prst="line">
                      <a:avLst/>
                    </a:prstGeom>
                    <a:ln w="19050">
                      <a:solidFill>
                        <a:srgbClr val="E17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4" name="Freeform 143"/>
                    <p:cNvSpPr/>
                    <p:nvPr/>
                  </p:nvSpPr>
                  <p:spPr>
                    <a:xfrm flipH="1">
                      <a:off x="2200976" y="4425185"/>
                      <a:ext cx="0" cy="714589"/>
                    </a:xfrm>
                    <a:custGeom>
                      <a:avLst/>
                      <a:gdLst>
                        <a:gd name="connsiteX0" fmla="*/ 0 w 0"/>
                        <a:gd name="connsiteY0" fmla="*/ 0 h 692150"/>
                        <a:gd name="connsiteX1" fmla="*/ 0 w 0"/>
                        <a:gd name="connsiteY1" fmla="*/ 692150 h 6921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h="692150">
                          <a:moveTo>
                            <a:pt x="0" y="0"/>
                          </a:moveTo>
                          <a:lnTo>
                            <a:pt x="0" y="692150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E17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4" name="Group 90"/>
                <p:cNvGrpSpPr/>
                <p:nvPr/>
              </p:nvGrpSpPr>
              <p:grpSpPr>
                <a:xfrm>
                  <a:off x="1375451" y="4478812"/>
                  <a:ext cx="77604" cy="669451"/>
                  <a:chOff x="2238375" y="4447624"/>
                  <a:chExt cx="77604" cy="692150"/>
                </a:xfrm>
              </p:grpSpPr>
              <p:cxnSp>
                <p:nvCxnSpPr>
                  <p:cNvPr id="137" name="Straight Connector 136"/>
                  <p:cNvCxnSpPr/>
                  <p:nvPr/>
                </p:nvCxnSpPr>
                <p:spPr>
                  <a:xfrm>
                    <a:off x="2238375" y="5139774"/>
                    <a:ext cx="77604" cy="0"/>
                  </a:xfrm>
                  <a:prstGeom prst="line">
                    <a:avLst/>
                  </a:prstGeom>
                  <a:ln w="19050">
                    <a:solidFill>
                      <a:srgbClr val="E17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5" name="Group 137"/>
                  <p:cNvGrpSpPr/>
                  <p:nvPr/>
                </p:nvGrpSpPr>
                <p:grpSpPr>
                  <a:xfrm>
                    <a:off x="2238375" y="4447624"/>
                    <a:ext cx="77604" cy="692150"/>
                    <a:chOff x="2162175" y="4447624"/>
                    <a:chExt cx="77604" cy="692150"/>
                  </a:xfrm>
                </p:grpSpPr>
                <p:cxnSp>
                  <p:nvCxnSpPr>
                    <p:cNvPr id="139" name="Straight Connector 138"/>
                    <p:cNvCxnSpPr/>
                    <p:nvPr/>
                  </p:nvCxnSpPr>
                  <p:spPr>
                    <a:xfrm>
                      <a:off x="2162175" y="4447624"/>
                      <a:ext cx="77604" cy="0"/>
                    </a:xfrm>
                    <a:prstGeom prst="line">
                      <a:avLst/>
                    </a:prstGeom>
                    <a:ln w="19050">
                      <a:solidFill>
                        <a:srgbClr val="E17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0" name="Freeform 139"/>
                    <p:cNvSpPr/>
                    <p:nvPr/>
                  </p:nvSpPr>
                  <p:spPr>
                    <a:xfrm>
                      <a:off x="2200977" y="4447624"/>
                      <a:ext cx="0" cy="692150"/>
                    </a:xfrm>
                    <a:custGeom>
                      <a:avLst/>
                      <a:gdLst>
                        <a:gd name="connsiteX0" fmla="*/ 0 w 0"/>
                        <a:gd name="connsiteY0" fmla="*/ 0 h 692150"/>
                        <a:gd name="connsiteX1" fmla="*/ 0 w 0"/>
                        <a:gd name="connsiteY1" fmla="*/ 692150 h 6921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h="692150">
                          <a:moveTo>
                            <a:pt x="0" y="0"/>
                          </a:moveTo>
                          <a:lnTo>
                            <a:pt x="0" y="692150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E17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7" name="Group 91"/>
                <p:cNvGrpSpPr/>
                <p:nvPr/>
              </p:nvGrpSpPr>
              <p:grpSpPr>
                <a:xfrm>
                  <a:off x="1765977" y="4483235"/>
                  <a:ext cx="77604" cy="669451"/>
                  <a:chOff x="2238375" y="4447624"/>
                  <a:chExt cx="77604" cy="692150"/>
                </a:xfrm>
              </p:grpSpPr>
              <p:cxnSp>
                <p:nvCxnSpPr>
                  <p:cNvPr id="133" name="Straight Connector 132"/>
                  <p:cNvCxnSpPr/>
                  <p:nvPr/>
                </p:nvCxnSpPr>
                <p:spPr>
                  <a:xfrm>
                    <a:off x="2238375" y="5139774"/>
                    <a:ext cx="77604" cy="0"/>
                  </a:xfrm>
                  <a:prstGeom prst="line">
                    <a:avLst/>
                  </a:prstGeom>
                  <a:ln w="19050">
                    <a:solidFill>
                      <a:srgbClr val="E17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8" name="Group 133"/>
                  <p:cNvGrpSpPr/>
                  <p:nvPr/>
                </p:nvGrpSpPr>
                <p:grpSpPr>
                  <a:xfrm>
                    <a:off x="2238375" y="4447624"/>
                    <a:ext cx="77604" cy="692150"/>
                    <a:chOff x="2162175" y="4447624"/>
                    <a:chExt cx="77604" cy="692150"/>
                  </a:xfrm>
                </p:grpSpPr>
                <p:cxnSp>
                  <p:nvCxnSpPr>
                    <p:cNvPr id="135" name="Straight Connector 134"/>
                    <p:cNvCxnSpPr/>
                    <p:nvPr/>
                  </p:nvCxnSpPr>
                  <p:spPr>
                    <a:xfrm>
                      <a:off x="2162175" y="4447624"/>
                      <a:ext cx="77604" cy="0"/>
                    </a:xfrm>
                    <a:prstGeom prst="line">
                      <a:avLst/>
                    </a:prstGeom>
                    <a:ln w="19050">
                      <a:solidFill>
                        <a:srgbClr val="E17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6" name="Freeform 135"/>
                    <p:cNvSpPr/>
                    <p:nvPr/>
                  </p:nvSpPr>
                  <p:spPr>
                    <a:xfrm>
                      <a:off x="2200977" y="4447624"/>
                      <a:ext cx="0" cy="692150"/>
                    </a:xfrm>
                    <a:custGeom>
                      <a:avLst/>
                      <a:gdLst>
                        <a:gd name="connsiteX0" fmla="*/ 0 w 0"/>
                        <a:gd name="connsiteY0" fmla="*/ 0 h 692150"/>
                        <a:gd name="connsiteX1" fmla="*/ 0 w 0"/>
                        <a:gd name="connsiteY1" fmla="*/ 692150 h 6921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h="692150">
                          <a:moveTo>
                            <a:pt x="0" y="0"/>
                          </a:moveTo>
                          <a:lnTo>
                            <a:pt x="0" y="692150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E17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9" name="Group 92"/>
                <p:cNvGrpSpPr/>
                <p:nvPr/>
              </p:nvGrpSpPr>
              <p:grpSpPr>
                <a:xfrm>
                  <a:off x="2146977" y="4467714"/>
                  <a:ext cx="77604" cy="684972"/>
                  <a:chOff x="2238375" y="4447624"/>
                  <a:chExt cx="77604" cy="692150"/>
                </a:xfrm>
              </p:grpSpPr>
              <p:cxnSp>
                <p:nvCxnSpPr>
                  <p:cNvPr id="129" name="Straight Connector 128"/>
                  <p:cNvCxnSpPr/>
                  <p:nvPr/>
                </p:nvCxnSpPr>
                <p:spPr>
                  <a:xfrm>
                    <a:off x="2238375" y="5139774"/>
                    <a:ext cx="77604" cy="0"/>
                  </a:xfrm>
                  <a:prstGeom prst="line">
                    <a:avLst/>
                  </a:prstGeom>
                  <a:ln w="19050">
                    <a:solidFill>
                      <a:srgbClr val="E17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0" name="Group 129"/>
                  <p:cNvGrpSpPr/>
                  <p:nvPr/>
                </p:nvGrpSpPr>
                <p:grpSpPr>
                  <a:xfrm>
                    <a:off x="2238375" y="4447624"/>
                    <a:ext cx="77604" cy="692150"/>
                    <a:chOff x="2162175" y="4447624"/>
                    <a:chExt cx="77604" cy="692150"/>
                  </a:xfrm>
                </p:grpSpPr>
                <p:cxnSp>
                  <p:nvCxnSpPr>
                    <p:cNvPr id="131" name="Straight Connector 130"/>
                    <p:cNvCxnSpPr/>
                    <p:nvPr/>
                  </p:nvCxnSpPr>
                  <p:spPr>
                    <a:xfrm>
                      <a:off x="2162175" y="4447624"/>
                      <a:ext cx="77604" cy="0"/>
                    </a:xfrm>
                    <a:prstGeom prst="line">
                      <a:avLst/>
                    </a:prstGeom>
                    <a:ln w="19050">
                      <a:solidFill>
                        <a:srgbClr val="E17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2" name="Freeform 131"/>
                    <p:cNvSpPr/>
                    <p:nvPr/>
                  </p:nvSpPr>
                  <p:spPr>
                    <a:xfrm>
                      <a:off x="2200977" y="4447624"/>
                      <a:ext cx="0" cy="692150"/>
                    </a:xfrm>
                    <a:custGeom>
                      <a:avLst/>
                      <a:gdLst>
                        <a:gd name="connsiteX0" fmla="*/ 0 w 0"/>
                        <a:gd name="connsiteY0" fmla="*/ 0 h 692150"/>
                        <a:gd name="connsiteX1" fmla="*/ 0 w 0"/>
                        <a:gd name="connsiteY1" fmla="*/ 692150 h 6921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h="692150">
                          <a:moveTo>
                            <a:pt x="0" y="0"/>
                          </a:moveTo>
                          <a:lnTo>
                            <a:pt x="0" y="692150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E17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1" name="Group 93"/>
                <p:cNvGrpSpPr/>
                <p:nvPr/>
              </p:nvGrpSpPr>
              <p:grpSpPr>
                <a:xfrm>
                  <a:off x="2530357" y="4518185"/>
                  <a:ext cx="77604" cy="684972"/>
                  <a:chOff x="2238375" y="4447624"/>
                  <a:chExt cx="77604" cy="692150"/>
                </a:xfrm>
              </p:grpSpPr>
              <p:cxnSp>
                <p:nvCxnSpPr>
                  <p:cNvPr id="125" name="Straight Connector 124"/>
                  <p:cNvCxnSpPr/>
                  <p:nvPr/>
                </p:nvCxnSpPr>
                <p:spPr>
                  <a:xfrm>
                    <a:off x="2238375" y="5139774"/>
                    <a:ext cx="77604" cy="0"/>
                  </a:xfrm>
                  <a:prstGeom prst="line">
                    <a:avLst/>
                  </a:prstGeom>
                  <a:ln w="19050">
                    <a:solidFill>
                      <a:srgbClr val="E17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2" name="Group 125"/>
                  <p:cNvGrpSpPr/>
                  <p:nvPr/>
                </p:nvGrpSpPr>
                <p:grpSpPr>
                  <a:xfrm>
                    <a:off x="2238375" y="4447624"/>
                    <a:ext cx="77604" cy="692150"/>
                    <a:chOff x="2162175" y="4447624"/>
                    <a:chExt cx="77604" cy="692150"/>
                  </a:xfrm>
                </p:grpSpPr>
                <p:cxnSp>
                  <p:nvCxnSpPr>
                    <p:cNvPr id="127" name="Straight Connector 126"/>
                    <p:cNvCxnSpPr/>
                    <p:nvPr/>
                  </p:nvCxnSpPr>
                  <p:spPr>
                    <a:xfrm>
                      <a:off x="2162175" y="4447624"/>
                      <a:ext cx="77604" cy="0"/>
                    </a:xfrm>
                    <a:prstGeom prst="line">
                      <a:avLst/>
                    </a:prstGeom>
                    <a:ln w="19050">
                      <a:solidFill>
                        <a:srgbClr val="E17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8" name="Freeform 127"/>
                    <p:cNvSpPr/>
                    <p:nvPr/>
                  </p:nvSpPr>
                  <p:spPr>
                    <a:xfrm>
                      <a:off x="2200977" y="4447624"/>
                      <a:ext cx="0" cy="692150"/>
                    </a:xfrm>
                    <a:custGeom>
                      <a:avLst/>
                      <a:gdLst>
                        <a:gd name="connsiteX0" fmla="*/ 0 w 0"/>
                        <a:gd name="connsiteY0" fmla="*/ 0 h 692150"/>
                        <a:gd name="connsiteX1" fmla="*/ 0 w 0"/>
                        <a:gd name="connsiteY1" fmla="*/ 692150 h 6921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h="692150">
                          <a:moveTo>
                            <a:pt x="0" y="0"/>
                          </a:moveTo>
                          <a:lnTo>
                            <a:pt x="0" y="692150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E17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3" name="Group 94"/>
                <p:cNvGrpSpPr/>
                <p:nvPr/>
              </p:nvGrpSpPr>
              <p:grpSpPr>
                <a:xfrm>
                  <a:off x="2910773" y="4407839"/>
                  <a:ext cx="77604" cy="840436"/>
                  <a:chOff x="2238375" y="4447624"/>
                  <a:chExt cx="77604" cy="692150"/>
                </a:xfrm>
              </p:grpSpPr>
              <p:cxnSp>
                <p:nvCxnSpPr>
                  <p:cNvPr id="121" name="Straight Connector 120"/>
                  <p:cNvCxnSpPr/>
                  <p:nvPr/>
                </p:nvCxnSpPr>
                <p:spPr>
                  <a:xfrm>
                    <a:off x="2238375" y="5139774"/>
                    <a:ext cx="77604" cy="0"/>
                  </a:xfrm>
                  <a:prstGeom prst="line">
                    <a:avLst/>
                  </a:prstGeom>
                  <a:ln w="19050">
                    <a:solidFill>
                      <a:srgbClr val="E17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0" name="Group 121"/>
                  <p:cNvGrpSpPr/>
                  <p:nvPr/>
                </p:nvGrpSpPr>
                <p:grpSpPr>
                  <a:xfrm>
                    <a:off x="2238375" y="4447624"/>
                    <a:ext cx="77604" cy="692150"/>
                    <a:chOff x="2162175" y="4447624"/>
                    <a:chExt cx="77604" cy="692150"/>
                  </a:xfrm>
                </p:grpSpPr>
                <p:cxnSp>
                  <p:nvCxnSpPr>
                    <p:cNvPr id="123" name="Straight Connector 122"/>
                    <p:cNvCxnSpPr/>
                    <p:nvPr/>
                  </p:nvCxnSpPr>
                  <p:spPr>
                    <a:xfrm>
                      <a:off x="2162175" y="4447624"/>
                      <a:ext cx="77604" cy="0"/>
                    </a:xfrm>
                    <a:prstGeom prst="line">
                      <a:avLst/>
                    </a:prstGeom>
                    <a:ln w="19050">
                      <a:solidFill>
                        <a:srgbClr val="E17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2200977" y="4447624"/>
                      <a:ext cx="0" cy="692150"/>
                    </a:xfrm>
                    <a:custGeom>
                      <a:avLst/>
                      <a:gdLst>
                        <a:gd name="connsiteX0" fmla="*/ 0 w 0"/>
                        <a:gd name="connsiteY0" fmla="*/ 0 h 692150"/>
                        <a:gd name="connsiteX1" fmla="*/ 0 w 0"/>
                        <a:gd name="connsiteY1" fmla="*/ 692150 h 6921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h="692150">
                          <a:moveTo>
                            <a:pt x="0" y="0"/>
                          </a:moveTo>
                          <a:lnTo>
                            <a:pt x="0" y="692150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E17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91" name="Group 95"/>
                <p:cNvGrpSpPr/>
                <p:nvPr/>
              </p:nvGrpSpPr>
              <p:grpSpPr>
                <a:xfrm>
                  <a:off x="3292150" y="4418483"/>
                  <a:ext cx="77604" cy="829792"/>
                  <a:chOff x="2238375" y="4447624"/>
                  <a:chExt cx="77604" cy="692150"/>
                </a:xfrm>
              </p:grpSpPr>
              <p:cxnSp>
                <p:nvCxnSpPr>
                  <p:cNvPr id="117" name="Straight Connector 116"/>
                  <p:cNvCxnSpPr/>
                  <p:nvPr/>
                </p:nvCxnSpPr>
                <p:spPr>
                  <a:xfrm>
                    <a:off x="2238375" y="5139774"/>
                    <a:ext cx="77604" cy="0"/>
                  </a:xfrm>
                  <a:prstGeom prst="line">
                    <a:avLst/>
                  </a:prstGeom>
                  <a:ln w="19050">
                    <a:solidFill>
                      <a:srgbClr val="E17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2" name="Group 117"/>
                  <p:cNvGrpSpPr/>
                  <p:nvPr/>
                </p:nvGrpSpPr>
                <p:grpSpPr>
                  <a:xfrm>
                    <a:off x="2238375" y="4447624"/>
                    <a:ext cx="77604" cy="692150"/>
                    <a:chOff x="2162175" y="4447624"/>
                    <a:chExt cx="77604" cy="692150"/>
                  </a:xfrm>
                </p:grpSpPr>
                <p:cxnSp>
                  <p:nvCxnSpPr>
                    <p:cNvPr id="119" name="Straight Connector 118"/>
                    <p:cNvCxnSpPr/>
                    <p:nvPr/>
                  </p:nvCxnSpPr>
                  <p:spPr>
                    <a:xfrm>
                      <a:off x="2162175" y="4447624"/>
                      <a:ext cx="77604" cy="0"/>
                    </a:xfrm>
                    <a:prstGeom prst="line">
                      <a:avLst/>
                    </a:prstGeom>
                    <a:ln w="19050">
                      <a:solidFill>
                        <a:srgbClr val="E17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0" name="Freeform 119"/>
                    <p:cNvSpPr/>
                    <p:nvPr/>
                  </p:nvSpPr>
                  <p:spPr>
                    <a:xfrm>
                      <a:off x="2200977" y="4447624"/>
                      <a:ext cx="0" cy="692150"/>
                    </a:xfrm>
                    <a:custGeom>
                      <a:avLst/>
                      <a:gdLst>
                        <a:gd name="connsiteX0" fmla="*/ 0 w 0"/>
                        <a:gd name="connsiteY0" fmla="*/ 0 h 692150"/>
                        <a:gd name="connsiteX1" fmla="*/ 0 w 0"/>
                        <a:gd name="connsiteY1" fmla="*/ 692150 h 6921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h="692150">
                          <a:moveTo>
                            <a:pt x="0" y="0"/>
                          </a:moveTo>
                          <a:lnTo>
                            <a:pt x="0" y="692150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E17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93" name="Group 96"/>
                <p:cNvGrpSpPr/>
                <p:nvPr/>
              </p:nvGrpSpPr>
              <p:grpSpPr>
                <a:xfrm>
                  <a:off x="3685264" y="4413161"/>
                  <a:ext cx="77604" cy="829792"/>
                  <a:chOff x="2238375" y="4447624"/>
                  <a:chExt cx="77604" cy="692150"/>
                </a:xfrm>
              </p:grpSpPr>
              <p:cxnSp>
                <p:nvCxnSpPr>
                  <p:cNvPr id="113" name="Straight Connector 112"/>
                  <p:cNvCxnSpPr/>
                  <p:nvPr/>
                </p:nvCxnSpPr>
                <p:spPr>
                  <a:xfrm>
                    <a:off x="2238375" y="5139774"/>
                    <a:ext cx="77604" cy="0"/>
                  </a:xfrm>
                  <a:prstGeom prst="line">
                    <a:avLst/>
                  </a:prstGeom>
                  <a:ln w="19050">
                    <a:solidFill>
                      <a:srgbClr val="E17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4" name="Group 113"/>
                  <p:cNvGrpSpPr/>
                  <p:nvPr/>
                </p:nvGrpSpPr>
                <p:grpSpPr>
                  <a:xfrm>
                    <a:off x="2238375" y="4447624"/>
                    <a:ext cx="77604" cy="692150"/>
                    <a:chOff x="2162175" y="4447624"/>
                    <a:chExt cx="77604" cy="692150"/>
                  </a:xfrm>
                </p:grpSpPr>
                <p:cxnSp>
                  <p:nvCxnSpPr>
                    <p:cNvPr id="115" name="Straight Connector 114"/>
                    <p:cNvCxnSpPr/>
                    <p:nvPr/>
                  </p:nvCxnSpPr>
                  <p:spPr>
                    <a:xfrm>
                      <a:off x="2162175" y="4447624"/>
                      <a:ext cx="77604" cy="0"/>
                    </a:xfrm>
                    <a:prstGeom prst="line">
                      <a:avLst/>
                    </a:prstGeom>
                    <a:ln w="19050">
                      <a:solidFill>
                        <a:srgbClr val="E17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6" name="Freeform 115"/>
                    <p:cNvSpPr/>
                    <p:nvPr/>
                  </p:nvSpPr>
                  <p:spPr>
                    <a:xfrm>
                      <a:off x="2200977" y="4447624"/>
                      <a:ext cx="0" cy="692150"/>
                    </a:xfrm>
                    <a:custGeom>
                      <a:avLst/>
                      <a:gdLst>
                        <a:gd name="connsiteX0" fmla="*/ 0 w 0"/>
                        <a:gd name="connsiteY0" fmla="*/ 0 h 692150"/>
                        <a:gd name="connsiteX1" fmla="*/ 0 w 0"/>
                        <a:gd name="connsiteY1" fmla="*/ 692150 h 6921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h="692150">
                          <a:moveTo>
                            <a:pt x="0" y="0"/>
                          </a:moveTo>
                          <a:lnTo>
                            <a:pt x="0" y="692150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E17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95" name="Group 97"/>
                <p:cNvGrpSpPr/>
                <p:nvPr/>
              </p:nvGrpSpPr>
              <p:grpSpPr>
                <a:xfrm>
                  <a:off x="4066264" y="4413161"/>
                  <a:ext cx="77604" cy="829792"/>
                  <a:chOff x="2238375" y="4447624"/>
                  <a:chExt cx="77604" cy="692150"/>
                </a:xfrm>
              </p:grpSpPr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2238375" y="5139774"/>
                    <a:ext cx="77604" cy="0"/>
                  </a:xfrm>
                  <a:prstGeom prst="line">
                    <a:avLst/>
                  </a:prstGeom>
                  <a:ln w="19050">
                    <a:solidFill>
                      <a:srgbClr val="E17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6" name="Group 109"/>
                  <p:cNvGrpSpPr/>
                  <p:nvPr/>
                </p:nvGrpSpPr>
                <p:grpSpPr>
                  <a:xfrm>
                    <a:off x="2238375" y="4447624"/>
                    <a:ext cx="77604" cy="692150"/>
                    <a:chOff x="2162175" y="4447624"/>
                    <a:chExt cx="77604" cy="692150"/>
                  </a:xfrm>
                </p:grpSpPr>
                <p:cxnSp>
                  <p:nvCxnSpPr>
                    <p:cNvPr id="111" name="Straight Connector 110"/>
                    <p:cNvCxnSpPr/>
                    <p:nvPr/>
                  </p:nvCxnSpPr>
                  <p:spPr>
                    <a:xfrm>
                      <a:off x="2162175" y="4447624"/>
                      <a:ext cx="77604" cy="0"/>
                    </a:xfrm>
                    <a:prstGeom prst="line">
                      <a:avLst/>
                    </a:prstGeom>
                    <a:ln w="19050">
                      <a:solidFill>
                        <a:srgbClr val="E17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2" name="Freeform 111"/>
                    <p:cNvSpPr/>
                    <p:nvPr/>
                  </p:nvSpPr>
                  <p:spPr>
                    <a:xfrm>
                      <a:off x="2200977" y="4447624"/>
                      <a:ext cx="0" cy="692150"/>
                    </a:xfrm>
                    <a:custGeom>
                      <a:avLst/>
                      <a:gdLst>
                        <a:gd name="connsiteX0" fmla="*/ 0 w 0"/>
                        <a:gd name="connsiteY0" fmla="*/ 0 h 692150"/>
                        <a:gd name="connsiteX1" fmla="*/ 0 w 0"/>
                        <a:gd name="connsiteY1" fmla="*/ 692150 h 6921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h="692150">
                          <a:moveTo>
                            <a:pt x="0" y="0"/>
                          </a:moveTo>
                          <a:lnTo>
                            <a:pt x="0" y="692150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E17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97" name="Group 98"/>
                <p:cNvGrpSpPr/>
                <p:nvPr/>
              </p:nvGrpSpPr>
              <p:grpSpPr>
                <a:xfrm>
                  <a:off x="4444883" y="4374181"/>
                  <a:ext cx="77604" cy="885600"/>
                  <a:chOff x="2238375" y="4447624"/>
                  <a:chExt cx="77604" cy="692150"/>
                </a:xfrm>
              </p:grpSpPr>
              <p:cxnSp>
                <p:nvCxnSpPr>
                  <p:cNvPr id="105" name="Straight Connector 104"/>
                  <p:cNvCxnSpPr/>
                  <p:nvPr/>
                </p:nvCxnSpPr>
                <p:spPr>
                  <a:xfrm>
                    <a:off x="2238375" y="5139774"/>
                    <a:ext cx="77604" cy="0"/>
                  </a:xfrm>
                  <a:prstGeom prst="line">
                    <a:avLst/>
                  </a:prstGeom>
                  <a:ln w="19050">
                    <a:solidFill>
                      <a:srgbClr val="E17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8" name="Group 105"/>
                  <p:cNvGrpSpPr/>
                  <p:nvPr/>
                </p:nvGrpSpPr>
                <p:grpSpPr>
                  <a:xfrm>
                    <a:off x="2238375" y="4447624"/>
                    <a:ext cx="77604" cy="692150"/>
                    <a:chOff x="2162175" y="4447624"/>
                    <a:chExt cx="77604" cy="692150"/>
                  </a:xfrm>
                </p:grpSpPr>
                <p:cxnSp>
                  <p:nvCxnSpPr>
                    <p:cNvPr id="107" name="Straight Connector 106"/>
                    <p:cNvCxnSpPr/>
                    <p:nvPr/>
                  </p:nvCxnSpPr>
                  <p:spPr>
                    <a:xfrm>
                      <a:off x="2162175" y="4447624"/>
                      <a:ext cx="77604" cy="0"/>
                    </a:xfrm>
                    <a:prstGeom prst="line">
                      <a:avLst/>
                    </a:prstGeom>
                    <a:ln w="19050">
                      <a:solidFill>
                        <a:srgbClr val="E17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8" name="Freeform 107"/>
                    <p:cNvSpPr/>
                    <p:nvPr/>
                  </p:nvSpPr>
                  <p:spPr>
                    <a:xfrm>
                      <a:off x="2200977" y="4447624"/>
                      <a:ext cx="0" cy="692150"/>
                    </a:xfrm>
                    <a:custGeom>
                      <a:avLst/>
                      <a:gdLst>
                        <a:gd name="connsiteX0" fmla="*/ 0 w 0"/>
                        <a:gd name="connsiteY0" fmla="*/ 0 h 692150"/>
                        <a:gd name="connsiteX1" fmla="*/ 0 w 0"/>
                        <a:gd name="connsiteY1" fmla="*/ 692150 h 6921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h="692150">
                          <a:moveTo>
                            <a:pt x="0" y="0"/>
                          </a:moveTo>
                          <a:lnTo>
                            <a:pt x="0" y="692150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E17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99" name="Group 99"/>
                <p:cNvGrpSpPr/>
                <p:nvPr/>
              </p:nvGrpSpPr>
              <p:grpSpPr>
                <a:xfrm>
                  <a:off x="4828887" y="4417871"/>
                  <a:ext cx="77604" cy="841910"/>
                  <a:chOff x="2238375" y="4447624"/>
                  <a:chExt cx="77604" cy="692150"/>
                </a:xfrm>
              </p:grpSpPr>
              <p:cxnSp>
                <p:nvCxnSpPr>
                  <p:cNvPr id="101" name="Straight Connector 100"/>
                  <p:cNvCxnSpPr/>
                  <p:nvPr/>
                </p:nvCxnSpPr>
                <p:spPr>
                  <a:xfrm>
                    <a:off x="2238375" y="5139774"/>
                    <a:ext cx="77604" cy="0"/>
                  </a:xfrm>
                  <a:prstGeom prst="line">
                    <a:avLst/>
                  </a:prstGeom>
                  <a:ln w="19050">
                    <a:solidFill>
                      <a:srgbClr val="E17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0" name="Group 101"/>
                  <p:cNvGrpSpPr/>
                  <p:nvPr/>
                </p:nvGrpSpPr>
                <p:grpSpPr>
                  <a:xfrm>
                    <a:off x="2238375" y="4447624"/>
                    <a:ext cx="77604" cy="692150"/>
                    <a:chOff x="2162175" y="4447624"/>
                    <a:chExt cx="77604" cy="692150"/>
                  </a:xfrm>
                </p:grpSpPr>
                <p:cxnSp>
                  <p:nvCxnSpPr>
                    <p:cNvPr id="103" name="Straight Connector 102"/>
                    <p:cNvCxnSpPr/>
                    <p:nvPr/>
                  </p:nvCxnSpPr>
                  <p:spPr>
                    <a:xfrm>
                      <a:off x="2162175" y="4447624"/>
                      <a:ext cx="77604" cy="0"/>
                    </a:xfrm>
                    <a:prstGeom prst="line">
                      <a:avLst/>
                    </a:prstGeom>
                    <a:ln w="19050">
                      <a:solidFill>
                        <a:srgbClr val="E17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2200977" y="4447624"/>
                      <a:ext cx="0" cy="692150"/>
                    </a:xfrm>
                    <a:custGeom>
                      <a:avLst/>
                      <a:gdLst>
                        <a:gd name="connsiteX0" fmla="*/ 0 w 0"/>
                        <a:gd name="connsiteY0" fmla="*/ 0 h 692150"/>
                        <a:gd name="connsiteX1" fmla="*/ 0 w 0"/>
                        <a:gd name="connsiteY1" fmla="*/ 692150 h 6921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h="692150">
                          <a:moveTo>
                            <a:pt x="0" y="0"/>
                          </a:moveTo>
                          <a:lnTo>
                            <a:pt x="0" y="692150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E17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02" name="Group 72"/>
              <p:cNvGrpSpPr/>
              <p:nvPr/>
            </p:nvGrpSpPr>
            <p:grpSpPr>
              <a:xfrm>
                <a:off x="989898" y="2326481"/>
                <a:ext cx="77604" cy="1507833"/>
                <a:chOff x="1527851" y="4731381"/>
                <a:chExt cx="77604" cy="663972"/>
              </a:xfrm>
            </p:grpSpPr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527851" y="5395353"/>
                  <a:ext cx="77604" cy="0"/>
                </a:xfrm>
                <a:prstGeom prst="line">
                  <a:avLst/>
                </a:prstGeom>
                <a:ln w="19050">
                  <a:solidFill>
                    <a:srgbClr val="E17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1527851" y="4731381"/>
                  <a:ext cx="77604" cy="0"/>
                </a:xfrm>
                <a:prstGeom prst="line">
                  <a:avLst/>
                </a:prstGeom>
                <a:ln w="19050">
                  <a:solidFill>
                    <a:srgbClr val="E17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Freeform 75"/>
                <p:cNvSpPr/>
                <p:nvPr/>
              </p:nvSpPr>
              <p:spPr>
                <a:xfrm>
                  <a:off x="1566653" y="4731381"/>
                  <a:ext cx="0" cy="663972"/>
                </a:xfrm>
                <a:custGeom>
                  <a:avLst/>
                  <a:gdLst>
                    <a:gd name="connsiteX0" fmla="*/ 0 w 0"/>
                    <a:gd name="connsiteY0" fmla="*/ 0 h 692150"/>
                    <a:gd name="connsiteX1" fmla="*/ 0 w 0"/>
                    <a:gd name="connsiteY1" fmla="*/ 692150 h 692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692150">
                      <a:moveTo>
                        <a:pt x="0" y="0"/>
                      </a:moveTo>
                      <a:lnTo>
                        <a:pt x="0" y="692150"/>
                      </a:lnTo>
                    </a:path>
                  </a:pathLst>
                </a:custGeom>
                <a:noFill/>
                <a:ln w="19050">
                  <a:solidFill>
                    <a:srgbClr val="E17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cxnSp>
        <p:nvCxnSpPr>
          <p:cNvPr id="282" name="Straight Connector 281"/>
          <p:cNvCxnSpPr/>
          <p:nvPr/>
        </p:nvCxnSpPr>
        <p:spPr>
          <a:xfrm flipH="1">
            <a:off x="2302564" y="5469874"/>
            <a:ext cx="113756" cy="13830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023938" y="4503610"/>
            <a:ext cx="424174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61115" y="4379750"/>
            <a:ext cx="1744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Lower limit of normal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82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827584" y="692696"/>
            <a:ext cx="7632848" cy="5256584"/>
            <a:chOff x="1373926" y="1171944"/>
            <a:chExt cx="6283899" cy="3798651"/>
          </a:xfrm>
        </p:grpSpPr>
        <p:sp>
          <p:nvSpPr>
            <p:cNvPr id="27" name="Freeform 26"/>
            <p:cNvSpPr/>
            <p:nvPr/>
          </p:nvSpPr>
          <p:spPr>
            <a:xfrm>
              <a:off x="1674100" y="1273366"/>
              <a:ext cx="5788152" cy="3429000"/>
            </a:xfrm>
            <a:custGeom>
              <a:avLst/>
              <a:gdLst>
                <a:gd name="connsiteX0" fmla="*/ 0 w 5788152"/>
                <a:gd name="connsiteY0" fmla="*/ 0 h 3429000"/>
                <a:gd name="connsiteX1" fmla="*/ 0 w 5788152"/>
                <a:gd name="connsiteY1" fmla="*/ 3429000 h 3429000"/>
                <a:gd name="connsiteX2" fmla="*/ 5788152 w 5788152"/>
                <a:gd name="connsiteY2" fmla="*/ 3429000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88152" h="3429000">
                  <a:moveTo>
                    <a:pt x="0" y="0"/>
                  </a:moveTo>
                  <a:lnTo>
                    <a:pt x="0" y="3429000"/>
                  </a:lnTo>
                  <a:lnTo>
                    <a:pt x="5788152" y="34290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1126510" y="2841579"/>
              <a:ext cx="787403" cy="292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cap="smal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efficacy</a:t>
              </a:r>
              <a:endParaRPr lang="en-GB" sz="1600" b="1" cap="smal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08557" y="4705449"/>
              <a:ext cx="719238" cy="265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cap="smal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safety</a:t>
              </a:r>
              <a:endParaRPr lang="en-GB" sz="1600" b="1" cap="smal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1305390" y="1280751"/>
              <a:ext cx="483590" cy="265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cap="small" dirty="0" smtClean="0">
                  <a:solidFill>
                    <a:srgbClr val="005C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more</a:t>
              </a:r>
              <a:endParaRPr lang="en-GB" sz="1400" b="1" cap="small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1327360" y="4453365"/>
              <a:ext cx="439651" cy="265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cap="small" dirty="0" smtClean="0">
                  <a:solidFill>
                    <a:srgbClr val="005C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less</a:t>
              </a:r>
              <a:endParaRPr lang="en-GB" sz="1400" b="1" cap="small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61846" y="4724543"/>
              <a:ext cx="485126" cy="241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cap="small" dirty="0" smtClean="0">
                  <a:solidFill>
                    <a:srgbClr val="005C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less</a:t>
              </a:r>
              <a:endParaRPr lang="en-GB" sz="1400" b="1" cap="small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52528" y="4724543"/>
              <a:ext cx="533611" cy="241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cap="small" dirty="0" smtClean="0">
                  <a:solidFill>
                    <a:srgbClr val="005C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more</a:t>
              </a:r>
              <a:endParaRPr lang="en-GB" sz="1400" b="1" cap="small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58231" y="1713986"/>
              <a:ext cx="994910" cy="241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Alemtuzumab</a:t>
              </a:r>
              <a:endParaRPr lang="en-GB" sz="14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238930" y="1637390"/>
              <a:ext cx="108000" cy="1080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en-GB" sz="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959628" y="1693376"/>
              <a:ext cx="108000" cy="1080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701103" y="1751310"/>
              <a:ext cx="910408" cy="3675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Natalizumab</a:t>
              </a:r>
              <a:r>
                <a:rPr lang="en-US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/>
              </a:r>
              <a:br>
                <a:rPr lang="en-US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</a:br>
              <a:r>
                <a:rPr lang="en-US" sz="1050" b="1" dirty="0" smtClean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JC Virus +</a:t>
              </a:r>
              <a:endParaRPr lang="en-GB" sz="105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4316518" y="1693376"/>
              <a:ext cx="108000" cy="108000"/>
            </a:xfrm>
            <a:prstGeom prst="ellipse">
              <a:avLst/>
            </a:prstGeom>
            <a:solidFill>
              <a:srgbClr val="005CAB"/>
            </a:solidFill>
            <a:ln w="12700">
              <a:solidFill>
                <a:srgbClr val="005CA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34856" y="1751310"/>
              <a:ext cx="910408" cy="3615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005CAB"/>
                  </a:solidFill>
                  <a:latin typeface="Arial Narrow" panose="020B0606020202030204" pitchFamily="34" charset="0"/>
                </a:rPr>
                <a:t>Natalizumab</a:t>
              </a:r>
              <a:r>
                <a:rPr lang="en-US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/>
              </a:r>
              <a:br>
                <a:rPr lang="en-US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</a:br>
              <a:r>
                <a:rPr lang="en-US" sz="1000" b="1" dirty="0" smtClean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JC Virus –</a:t>
              </a:r>
              <a:endParaRPr lang="en-GB" sz="10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42072" y="2209587"/>
              <a:ext cx="968400" cy="216000"/>
            </a:xfrm>
            <a:prstGeom prst="rect">
              <a:avLst/>
            </a:prstGeom>
            <a:solidFill>
              <a:srgbClr val="C000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Third line?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240162" y="2610976"/>
              <a:ext cx="967915" cy="216000"/>
            </a:xfrm>
            <a:prstGeom prst="rect">
              <a:avLst/>
            </a:prstGeom>
            <a:solidFill>
              <a:srgbClr val="005CAB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Second </a:t>
              </a: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ine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847207" y="2820542"/>
              <a:ext cx="108000" cy="108000"/>
            </a:xfrm>
            <a:prstGeom prst="ellipse">
              <a:avLst/>
            </a:prstGeom>
            <a:solidFill>
              <a:srgbClr val="005CAB"/>
            </a:solidFill>
            <a:ln w="12700">
              <a:solidFill>
                <a:srgbClr val="005CA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516849" y="2878476"/>
              <a:ext cx="846684" cy="241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005CAB"/>
                  </a:solidFill>
                  <a:latin typeface="Arial Narrow" panose="020B0606020202030204" pitchFamily="34" charset="0"/>
                </a:rPr>
                <a:t>Fingolimod</a:t>
              </a:r>
              <a:endParaRPr lang="en-GB" sz="14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5507312" y="2820542"/>
              <a:ext cx="108000" cy="108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951187" y="2878476"/>
              <a:ext cx="1307984" cy="241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3">
                      <a:lumMod val="75000"/>
                    </a:schemeClr>
                  </a:solidFill>
                  <a:latin typeface="Arial Narrow" panose="020B0606020202030204" pitchFamily="34" charset="0"/>
                </a:rPr>
                <a:t>Dimethyl Fumarate</a:t>
              </a:r>
              <a:endParaRPr lang="en-GB" sz="14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4454578" y="4097055"/>
              <a:ext cx="108000" cy="108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031860" y="4154989"/>
              <a:ext cx="993912" cy="241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3">
                      <a:lumMod val="75000"/>
                    </a:schemeClr>
                  </a:solidFill>
                  <a:latin typeface="Arial Narrow" panose="020B0606020202030204" pitchFamily="34" charset="0"/>
                </a:rPr>
                <a:t>Teriflunomide</a:t>
              </a:r>
              <a:endParaRPr lang="en-GB" sz="14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123831" y="4102766"/>
              <a:ext cx="108000" cy="108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772949" y="4188693"/>
              <a:ext cx="825906" cy="241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chemeClr val="accent3">
                      <a:lumMod val="75000"/>
                    </a:schemeClr>
                  </a:solidFill>
                  <a:latin typeface="Arial Narrow" panose="020B0606020202030204" pitchFamily="34" charset="0"/>
                </a:rPr>
                <a:t>Interferons</a:t>
              </a:r>
              <a:endParaRPr lang="en-GB" sz="14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6452354" y="3912117"/>
              <a:ext cx="108000" cy="108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368294" y="3988713"/>
              <a:ext cx="1289531" cy="241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chemeClr val="accent3">
                      <a:lumMod val="75000"/>
                    </a:schemeClr>
                  </a:solidFill>
                  <a:latin typeface="Arial Narrow" panose="020B0606020202030204" pitchFamily="34" charset="0"/>
                </a:rPr>
                <a:t>Glatiramer</a:t>
              </a:r>
              <a:r>
                <a:rPr lang="en-US" sz="1400" b="1" dirty="0" smtClean="0">
                  <a:solidFill>
                    <a:schemeClr val="accent3">
                      <a:lumMod val="75000"/>
                    </a:schemeClr>
                  </a:solidFill>
                  <a:latin typeface="Arial Narrow" panose="020B0606020202030204" pitchFamily="34" charset="0"/>
                </a:rPr>
                <a:t> Acetate</a:t>
              </a:r>
              <a:endParaRPr lang="en-GB" sz="14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356531" y="3958772"/>
              <a:ext cx="108000" cy="108000"/>
            </a:xfrm>
            <a:prstGeom prst="ellipse">
              <a:avLst/>
            </a:prstGeom>
            <a:solidFill>
              <a:srgbClr val="0F4DBC"/>
            </a:solidFill>
            <a:ln w="12700">
              <a:solidFill>
                <a:srgbClr val="005CA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948205" y="4027395"/>
              <a:ext cx="931187" cy="241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5CAB"/>
                  </a:solidFill>
                  <a:latin typeface="Arial Narrow" panose="020B0606020202030204" pitchFamily="34" charset="0"/>
                </a:rPr>
                <a:t>Azathioprine</a:t>
              </a:r>
              <a:endParaRPr lang="en-GB" sz="1400" b="1" dirty="0">
                <a:solidFill>
                  <a:srgbClr val="005CA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955696" y="3490699"/>
              <a:ext cx="967915" cy="216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First Line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3354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 err="1" smtClean="0"/>
              <a:t>Alemtuzumab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862439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Γενετικά στοιχεία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μέχρι σήμερα στοιχεία είναι περισσότερο συμβατά με ένα πολυγονιδιακό μοντέλο στο οποίο ο κίνδυνος εκδήλωσης της νόσου καθορίζεται από ένα μεμονωμένο σημαντικής επίπτωσης αλλήλιο (</a:t>
            </a:r>
            <a:r>
              <a:rPr lang="en-US" dirty="0" smtClean="0"/>
              <a:t>the main risk allele for multiple sclerosis, </a:t>
            </a:r>
            <a:r>
              <a:rPr lang="en-US" b="1" i="1" dirty="0" smtClean="0"/>
              <a:t>HLADRB1*</a:t>
            </a:r>
            <a:r>
              <a:rPr lang="el-GR" b="1" i="1" dirty="0" smtClean="0"/>
              <a:t>15:01</a:t>
            </a:r>
            <a:r>
              <a:rPr lang="el-GR" i="1" dirty="0" smtClean="0"/>
              <a:t>)</a:t>
            </a:r>
            <a:r>
              <a:rPr lang="el-GR" dirty="0" smtClean="0"/>
              <a:t> και αρκετά πολύ μειονεκτικότερης επίπτωσης αλλήλια.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979984" y="588565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5877272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Lancet </a:t>
            </a:r>
            <a:r>
              <a:rPr lang="fr-FR" sz="1200" dirty="0" err="1" smtClean="0"/>
              <a:t>Neurol</a:t>
            </a:r>
            <a:r>
              <a:rPr lang="fr-FR" sz="1200" dirty="0" smtClean="0"/>
              <a:t> 2014; 13: 700–09</a:t>
            </a:r>
            <a:endParaRPr lang="el-GR" sz="12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0380"/>
          <p:cNvGrpSpPr/>
          <p:nvPr/>
        </p:nvGrpSpPr>
        <p:grpSpPr>
          <a:xfrm>
            <a:off x="6769094" y="1962347"/>
            <a:ext cx="1476452" cy="1319530"/>
            <a:chOff x="6781800" y="2255520"/>
            <a:chExt cx="1571549" cy="1638300"/>
          </a:xfrm>
        </p:grpSpPr>
        <p:sp>
          <p:nvSpPr>
            <p:cNvPr id="100380" name="Freeform 100379"/>
            <p:cNvSpPr/>
            <p:nvPr/>
          </p:nvSpPr>
          <p:spPr bwMode="auto">
            <a:xfrm>
              <a:off x="6781800" y="2255520"/>
              <a:ext cx="784860" cy="1638300"/>
            </a:xfrm>
            <a:custGeom>
              <a:avLst/>
              <a:gdLst>
                <a:gd name="connsiteX0" fmla="*/ 784860 w 784860"/>
                <a:gd name="connsiteY0" fmla="*/ 0 h 1638300"/>
                <a:gd name="connsiteX1" fmla="*/ 784860 w 784860"/>
                <a:gd name="connsiteY1" fmla="*/ 506730 h 1638300"/>
                <a:gd name="connsiteX2" fmla="*/ 0 w 784860"/>
                <a:gd name="connsiteY2" fmla="*/ 506730 h 1638300"/>
                <a:gd name="connsiteX3" fmla="*/ 0 w 784860"/>
                <a:gd name="connsiteY3" fmla="*/ 1638300 h 163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4860" h="1638300">
                  <a:moveTo>
                    <a:pt x="784860" y="0"/>
                  </a:moveTo>
                  <a:lnTo>
                    <a:pt x="784860" y="506730"/>
                  </a:lnTo>
                  <a:lnTo>
                    <a:pt x="0" y="506730"/>
                  </a:lnTo>
                  <a:lnTo>
                    <a:pt x="0" y="1638300"/>
                  </a:lnTo>
                </a:path>
              </a:pathLst>
            </a:custGeom>
            <a:noFill/>
            <a:ln w="19050">
              <a:solidFill>
                <a:schemeClr val="accent3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05" name="Freeform 404"/>
            <p:cNvSpPr/>
            <p:nvPr/>
          </p:nvSpPr>
          <p:spPr bwMode="auto">
            <a:xfrm flipH="1">
              <a:off x="7568489" y="2255520"/>
              <a:ext cx="784860" cy="1638300"/>
            </a:xfrm>
            <a:custGeom>
              <a:avLst/>
              <a:gdLst>
                <a:gd name="connsiteX0" fmla="*/ 784860 w 784860"/>
                <a:gd name="connsiteY0" fmla="*/ 0 h 1638300"/>
                <a:gd name="connsiteX1" fmla="*/ 784860 w 784860"/>
                <a:gd name="connsiteY1" fmla="*/ 506730 h 1638300"/>
                <a:gd name="connsiteX2" fmla="*/ 0 w 784860"/>
                <a:gd name="connsiteY2" fmla="*/ 506730 h 1638300"/>
                <a:gd name="connsiteX3" fmla="*/ 0 w 784860"/>
                <a:gd name="connsiteY3" fmla="*/ 1638300 h 163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4860" h="1638300">
                  <a:moveTo>
                    <a:pt x="784860" y="0"/>
                  </a:moveTo>
                  <a:lnTo>
                    <a:pt x="784860" y="506730"/>
                  </a:lnTo>
                  <a:lnTo>
                    <a:pt x="0" y="506730"/>
                  </a:lnTo>
                  <a:lnTo>
                    <a:pt x="0" y="1638300"/>
                  </a:lnTo>
                </a:path>
              </a:pathLst>
            </a:custGeom>
            <a:noFill/>
            <a:ln w="19050">
              <a:solidFill>
                <a:schemeClr val="accent3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190113" y="6419600"/>
            <a:ext cx="8767713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1. Weber MS et al. </a:t>
            </a:r>
            <a:r>
              <a:rPr lang="en-US" sz="1000" i="1" dirty="0">
                <a:solidFill>
                  <a:srgbClr val="000000"/>
                </a:solidFill>
              </a:rPr>
              <a:t>Results Probl Cell Differ </a:t>
            </a:r>
            <a:r>
              <a:rPr lang="en-US" sz="1000" dirty="0" smtClean="0">
                <a:solidFill>
                  <a:srgbClr val="000000"/>
                </a:solidFill>
              </a:rPr>
              <a:t>2010;51:115-26; </a:t>
            </a:r>
            <a:r>
              <a:rPr lang="en-US" sz="1000" dirty="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. </a:t>
            </a:r>
            <a:r>
              <a:rPr lang="en-US" sz="1000" dirty="0">
                <a:solidFill>
                  <a:srgbClr val="000000"/>
                </a:solidFill>
                <a:cs typeface="Arial" pitchFamily="34" charset="0"/>
              </a:rPr>
              <a:t>Hu Y et al. </a:t>
            </a:r>
            <a:r>
              <a:rPr lang="en-US" sz="1000" i="1" dirty="0">
                <a:solidFill>
                  <a:srgbClr val="000000"/>
                </a:solidFill>
                <a:cs typeface="Arial" pitchFamily="34" charset="0"/>
              </a:rPr>
              <a:t>Immunology</a:t>
            </a:r>
            <a:r>
              <a:rPr lang="en-US" sz="1000" dirty="0">
                <a:solidFill>
                  <a:srgbClr val="000000"/>
                </a:solidFill>
                <a:cs typeface="Arial" pitchFamily="34" charset="0"/>
              </a:rPr>
              <a:t>  2009;</a:t>
            </a:r>
            <a:r>
              <a:rPr lang="en-US" sz="1000" dirty="0">
                <a:solidFill>
                  <a:srgbClr val="000000"/>
                </a:solidFill>
              </a:rPr>
              <a:t>128;260-70; </a:t>
            </a:r>
            <a:r>
              <a:rPr lang="en-US" sz="1000" dirty="0" smtClean="0">
                <a:solidFill>
                  <a:srgbClr val="000000"/>
                </a:solidFill>
              </a:rPr>
              <a:t>3.Turner MJ et al. </a:t>
            </a:r>
            <a:r>
              <a:rPr lang="en-US" sz="1000" i="1" dirty="0" smtClean="0">
                <a:solidFill>
                  <a:srgbClr val="000000"/>
                </a:solidFill>
              </a:rPr>
              <a:t>J Neuroimmunol </a:t>
            </a:r>
            <a:r>
              <a:rPr lang="en-US" sz="1000" dirty="0" smtClean="0">
                <a:solidFill>
                  <a:srgbClr val="000000"/>
                </a:solidFill>
              </a:rPr>
              <a:t>2013;261:29-36</a:t>
            </a:r>
            <a:r>
              <a:rPr lang="en-US" sz="1000" dirty="0">
                <a:solidFill>
                  <a:srgbClr val="000000"/>
                </a:solidFill>
              </a:rPr>
              <a:t>; 4. Cox AL et al. </a:t>
            </a:r>
            <a:r>
              <a:rPr lang="en-US" sz="1000" i="1" dirty="0">
                <a:solidFill>
                  <a:srgbClr val="000000"/>
                </a:solidFill>
              </a:rPr>
              <a:t>Eur J Immunol </a:t>
            </a:r>
            <a:r>
              <a:rPr lang="en-US" sz="1000" dirty="0" smtClean="0">
                <a:solidFill>
                  <a:srgbClr val="000000"/>
                </a:solidFill>
              </a:rPr>
              <a:t>2005;35:3332-42; 5. </a:t>
            </a:r>
            <a:r>
              <a:rPr lang="en-US" sz="1000" dirty="0">
                <a:solidFill>
                  <a:srgbClr val="000000"/>
                </a:solidFill>
              </a:rPr>
              <a:t>Fox EJ. </a:t>
            </a:r>
            <a:r>
              <a:rPr lang="en-US" sz="1000" i="1" dirty="0">
                <a:solidFill>
                  <a:srgbClr val="000000"/>
                </a:solidFill>
              </a:rPr>
              <a:t>Exp Rev </a:t>
            </a:r>
            <a:r>
              <a:rPr lang="en-US" sz="1000" i="1" dirty="0" smtClean="0">
                <a:solidFill>
                  <a:srgbClr val="000000"/>
                </a:solidFill>
              </a:rPr>
              <a:t>Neurother </a:t>
            </a:r>
            <a:r>
              <a:rPr lang="en-US" sz="1000" dirty="0" smtClean="0">
                <a:solidFill>
                  <a:srgbClr val="000000"/>
                </a:solidFill>
              </a:rPr>
              <a:t>2010;10:1789-97.</a:t>
            </a:r>
            <a:endParaRPr 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325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Alemtuzumab: </a:t>
            </a:r>
            <a:r>
              <a:rPr lang="el-GR" sz="3200" dirty="0" smtClean="0"/>
              <a:t>Μηχανισμός Δράσης</a:t>
            </a:r>
            <a:endParaRPr lang="en-US" sz="3200" baseline="30000" dirty="0" smtClean="0"/>
          </a:p>
        </p:txBody>
      </p:sp>
      <p:sp>
        <p:nvSpPr>
          <p:cNvPr id="28" name="Trapezoid 33"/>
          <p:cNvSpPr/>
          <p:nvPr/>
        </p:nvSpPr>
        <p:spPr bwMode="auto">
          <a:xfrm>
            <a:off x="14845313" y="609600"/>
            <a:ext cx="113703" cy="87366"/>
          </a:xfrm>
          <a:custGeom>
            <a:avLst/>
            <a:gdLst>
              <a:gd name="connsiteX0" fmla="*/ 0 w 434340"/>
              <a:gd name="connsiteY0" fmla="*/ 261859 h 261859"/>
              <a:gd name="connsiteX1" fmla="*/ 65465 w 434340"/>
              <a:gd name="connsiteY1" fmla="*/ 0 h 261859"/>
              <a:gd name="connsiteX2" fmla="*/ 368875 w 434340"/>
              <a:gd name="connsiteY2" fmla="*/ 0 h 261859"/>
              <a:gd name="connsiteX3" fmla="*/ 434340 w 434340"/>
              <a:gd name="connsiteY3" fmla="*/ 261859 h 261859"/>
              <a:gd name="connsiteX4" fmla="*/ 0 w 434340"/>
              <a:gd name="connsiteY4" fmla="*/ 261859 h 261859"/>
              <a:gd name="connsiteX0" fmla="*/ 0 w 459002"/>
              <a:gd name="connsiteY0" fmla="*/ 261859 h 261859"/>
              <a:gd name="connsiteX1" fmla="*/ 65465 w 459002"/>
              <a:gd name="connsiteY1" fmla="*/ 0 h 261859"/>
              <a:gd name="connsiteX2" fmla="*/ 368875 w 459002"/>
              <a:gd name="connsiteY2" fmla="*/ 0 h 261859"/>
              <a:gd name="connsiteX3" fmla="*/ 434340 w 459002"/>
              <a:gd name="connsiteY3" fmla="*/ 261859 h 261859"/>
              <a:gd name="connsiteX4" fmla="*/ 0 w 459002"/>
              <a:gd name="connsiteY4" fmla="*/ 261859 h 261859"/>
              <a:gd name="connsiteX0" fmla="*/ 24662 w 483664"/>
              <a:gd name="connsiteY0" fmla="*/ 261859 h 261859"/>
              <a:gd name="connsiteX1" fmla="*/ 90127 w 483664"/>
              <a:gd name="connsiteY1" fmla="*/ 0 h 261859"/>
              <a:gd name="connsiteX2" fmla="*/ 393537 w 483664"/>
              <a:gd name="connsiteY2" fmla="*/ 0 h 261859"/>
              <a:gd name="connsiteX3" fmla="*/ 459002 w 483664"/>
              <a:gd name="connsiteY3" fmla="*/ 261859 h 261859"/>
              <a:gd name="connsiteX4" fmla="*/ 24662 w 483664"/>
              <a:gd name="connsiteY4" fmla="*/ 261859 h 261859"/>
              <a:gd name="connsiteX0" fmla="*/ 23396 w 475692"/>
              <a:gd name="connsiteY0" fmla="*/ 290516 h 290516"/>
              <a:gd name="connsiteX1" fmla="*/ 88861 w 475692"/>
              <a:gd name="connsiteY1" fmla="*/ 28657 h 290516"/>
              <a:gd name="connsiteX2" fmla="*/ 346551 w 475692"/>
              <a:gd name="connsiteY2" fmla="*/ 36277 h 290516"/>
              <a:gd name="connsiteX3" fmla="*/ 457736 w 475692"/>
              <a:gd name="connsiteY3" fmla="*/ 290516 h 290516"/>
              <a:gd name="connsiteX4" fmla="*/ 23396 w 475692"/>
              <a:gd name="connsiteY4" fmla="*/ 290516 h 290516"/>
              <a:gd name="connsiteX0" fmla="*/ 16482 w 467923"/>
              <a:gd name="connsiteY0" fmla="*/ 300683 h 300683"/>
              <a:gd name="connsiteX1" fmla="*/ 135287 w 467923"/>
              <a:gd name="connsiteY1" fmla="*/ 23584 h 300683"/>
              <a:gd name="connsiteX2" fmla="*/ 339637 w 467923"/>
              <a:gd name="connsiteY2" fmla="*/ 46444 h 300683"/>
              <a:gd name="connsiteX3" fmla="*/ 450822 w 467923"/>
              <a:gd name="connsiteY3" fmla="*/ 300683 h 300683"/>
              <a:gd name="connsiteX4" fmla="*/ 16482 w 467923"/>
              <a:gd name="connsiteY4" fmla="*/ 300683 h 300683"/>
              <a:gd name="connsiteX0" fmla="*/ 15175 w 466384"/>
              <a:gd name="connsiteY0" fmla="*/ 281951 h 281951"/>
              <a:gd name="connsiteX1" fmla="*/ 149220 w 466384"/>
              <a:gd name="connsiteY1" fmla="*/ 35332 h 281951"/>
              <a:gd name="connsiteX2" fmla="*/ 338330 w 466384"/>
              <a:gd name="connsiteY2" fmla="*/ 27712 h 281951"/>
              <a:gd name="connsiteX3" fmla="*/ 449515 w 466384"/>
              <a:gd name="connsiteY3" fmla="*/ 281951 h 281951"/>
              <a:gd name="connsiteX4" fmla="*/ 15175 w 466384"/>
              <a:gd name="connsiteY4" fmla="*/ 281951 h 281951"/>
              <a:gd name="connsiteX0" fmla="*/ 15175 w 466384"/>
              <a:gd name="connsiteY0" fmla="*/ 269778 h 269778"/>
              <a:gd name="connsiteX1" fmla="*/ 149220 w 466384"/>
              <a:gd name="connsiteY1" fmla="*/ 23159 h 269778"/>
              <a:gd name="connsiteX2" fmla="*/ 338330 w 466384"/>
              <a:gd name="connsiteY2" fmla="*/ 38399 h 269778"/>
              <a:gd name="connsiteX3" fmla="*/ 449515 w 466384"/>
              <a:gd name="connsiteY3" fmla="*/ 269778 h 269778"/>
              <a:gd name="connsiteX4" fmla="*/ 15175 w 466384"/>
              <a:gd name="connsiteY4" fmla="*/ 269778 h 26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384" h="269778">
                <a:moveTo>
                  <a:pt x="15175" y="269778"/>
                </a:moveTo>
                <a:cubicBezTo>
                  <a:pt x="-46304" y="226135"/>
                  <a:pt x="95361" y="61722"/>
                  <a:pt x="149220" y="23159"/>
                </a:cubicBezTo>
                <a:cubicBezTo>
                  <a:pt x="203079" y="-15404"/>
                  <a:pt x="288281" y="-2704"/>
                  <a:pt x="338330" y="38399"/>
                </a:cubicBezTo>
                <a:cubicBezTo>
                  <a:pt x="388379" y="79502"/>
                  <a:pt x="510994" y="226135"/>
                  <a:pt x="449515" y="269778"/>
                </a:cubicBezTo>
                <a:lnTo>
                  <a:pt x="15175" y="26977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rgbClr val="D1ECFF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 type="triangl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2" name="Round Same Side Corner Rectangle 191"/>
          <p:cNvSpPr/>
          <p:nvPr/>
        </p:nvSpPr>
        <p:spPr bwMode="auto">
          <a:xfrm rot="10800000">
            <a:off x="228598" y="1337925"/>
            <a:ext cx="2743201" cy="4600371"/>
          </a:xfrm>
          <a:prstGeom prst="round2SameRect">
            <a:avLst>
              <a:gd name="adj1" fmla="val 6667"/>
              <a:gd name="adj2" fmla="val 0"/>
            </a:avLst>
          </a:prstGeom>
          <a:noFill/>
          <a:ln w="38100">
            <a:solidFill>
              <a:schemeClr val="accent3"/>
            </a:solidFill>
            <a:round/>
            <a:headEnd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sz="1000" b="1" dirty="0" smtClean="0">
              <a:solidFill>
                <a:srgbClr val="FFFFFF"/>
              </a:solidFill>
            </a:endParaRPr>
          </a:p>
        </p:txBody>
      </p:sp>
      <p:sp>
        <p:nvSpPr>
          <p:cNvPr id="193" name="Round Same Side Corner Rectangle 192"/>
          <p:cNvSpPr/>
          <p:nvPr/>
        </p:nvSpPr>
        <p:spPr bwMode="auto">
          <a:xfrm>
            <a:off x="228600" y="1005072"/>
            <a:ext cx="2743201" cy="332853"/>
          </a:xfrm>
          <a:prstGeom prst="round2SameRect">
            <a:avLst>
              <a:gd name="adj1" fmla="val 47874"/>
              <a:gd name="adj2" fmla="val 0"/>
            </a:avLst>
          </a:prstGeom>
          <a:solidFill>
            <a:schemeClr val="accent3"/>
          </a:solidFill>
          <a:ln w="38100">
            <a:solidFill>
              <a:schemeClr val="accent3"/>
            </a:solidFill>
            <a:round/>
            <a:headEnd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1. </a:t>
            </a:r>
            <a:r>
              <a:rPr lang="el-GR" sz="1600" b="1" dirty="0" smtClean="0">
                <a:solidFill>
                  <a:srgbClr val="FFFFFF"/>
                </a:solidFill>
              </a:rPr>
              <a:t>Επιλεκτικά</a:t>
            </a: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00364" name="Rectangle 100363"/>
          <p:cNvSpPr/>
          <p:nvPr/>
        </p:nvSpPr>
        <p:spPr>
          <a:xfrm>
            <a:off x="336785" y="4838483"/>
            <a:ext cx="2644541" cy="1006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indent="-10953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l-GR" sz="1250" dirty="0" smtClean="0">
                <a:solidFill>
                  <a:srgbClr val="000000"/>
                </a:solidFill>
              </a:rPr>
              <a:t>Μελέτες δείχνουν ότι τα κύτταρα της φυσικής ανοσίας που εκφράζουν χαμηλότερα επίπεδα </a:t>
            </a:r>
            <a:r>
              <a:rPr lang="en-GB" sz="1250" dirty="0" smtClean="0">
                <a:solidFill>
                  <a:srgbClr val="000000"/>
                </a:solidFill>
              </a:rPr>
              <a:t>CD52</a:t>
            </a:r>
            <a:r>
              <a:rPr lang="el-GR" sz="1250" dirty="0" smtClean="0">
                <a:solidFill>
                  <a:srgbClr val="000000"/>
                </a:solidFill>
              </a:rPr>
              <a:t>, επηρεάζονται ελάχιστα ή παροδικά από το </a:t>
            </a:r>
            <a:r>
              <a:rPr lang="en-GB" sz="1250" dirty="0" smtClean="0">
                <a:solidFill>
                  <a:srgbClr val="000000"/>
                </a:solidFill>
              </a:rPr>
              <a:t>alemtuzumab</a:t>
            </a:r>
            <a:r>
              <a:rPr lang="en-GB" sz="1250" baseline="30000" dirty="0" smtClean="0">
                <a:solidFill>
                  <a:srgbClr val="000000"/>
                </a:solidFill>
              </a:rPr>
              <a:t>2</a:t>
            </a:r>
            <a:endParaRPr lang="en-US" sz="1250" baseline="30000" dirty="0">
              <a:solidFill>
                <a:srgbClr val="000000"/>
              </a:solidFill>
            </a:endParaRPr>
          </a:p>
        </p:txBody>
      </p:sp>
      <p:sp>
        <p:nvSpPr>
          <p:cNvPr id="197" name="Round Same Side Corner Rectangle 196"/>
          <p:cNvSpPr/>
          <p:nvPr/>
        </p:nvSpPr>
        <p:spPr bwMode="auto">
          <a:xfrm rot="10800000">
            <a:off x="3188310" y="1337925"/>
            <a:ext cx="2743201" cy="4600371"/>
          </a:xfrm>
          <a:prstGeom prst="round2SameRect">
            <a:avLst>
              <a:gd name="adj1" fmla="val 6667"/>
              <a:gd name="adj2" fmla="val 0"/>
            </a:avLst>
          </a:prstGeom>
          <a:noFill/>
          <a:ln w="38100">
            <a:solidFill>
              <a:schemeClr val="accent3"/>
            </a:solidFill>
            <a:round/>
            <a:headEnd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sz="1000" b="1" dirty="0" smtClean="0">
              <a:solidFill>
                <a:srgbClr val="FFFFFF"/>
              </a:solidFill>
            </a:endParaRPr>
          </a:p>
        </p:txBody>
      </p:sp>
      <p:sp>
        <p:nvSpPr>
          <p:cNvPr id="198" name="Round Same Side Corner Rectangle 197"/>
          <p:cNvSpPr/>
          <p:nvPr/>
        </p:nvSpPr>
        <p:spPr bwMode="auto">
          <a:xfrm>
            <a:off x="3188312" y="1005072"/>
            <a:ext cx="2743201" cy="332853"/>
          </a:xfrm>
          <a:prstGeom prst="round2SameRect">
            <a:avLst>
              <a:gd name="adj1" fmla="val 47874"/>
              <a:gd name="adj2" fmla="val 0"/>
            </a:avLst>
          </a:prstGeom>
          <a:solidFill>
            <a:schemeClr val="accent3"/>
          </a:solidFill>
          <a:ln w="38100">
            <a:solidFill>
              <a:schemeClr val="accent3"/>
            </a:solidFill>
            <a:round/>
            <a:headEnd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2. </a:t>
            </a:r>
            <a:r>
              <a:rPr lang="el-GR" sz="1600" b="1" dirty="0" smtClean="0">
                <a:solidFill>
                  <a:srgbClr val="FFFFFF"/>
                </a:solidFill>
              </a:rPr>
              <a:t>Εξάλειψη</a:t>
            </a: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3271212" y="4105834"/>
            <a:ext cx="2728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66BC29">
                    <a:lumMod val="75000"/>
                  </a:srgbClr>
                </a:solidFill>
              </a:rPr>
              <a:t>Μειώνει την φλεγμονή της ΠΣ</a:t>
            </a:r>
            <a:endParaRPr lang="en-US" sz="1400" b="1" dirty="0">
              <a:solidFill>
                <a:srgbClr val="66BC29">
                  <a:lumMod val="75000"/>
                </a:srgbClr>
              </a:solidFill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3296497" y="4498785"/>
            <a:ext cx="2558815" cy="1265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indent="-109538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250" dirty="0" smtClean="0">
                <a:solidFill>
                  <a:srgbClr val="000000"/>
                </a:solidFill>
              </a:rPr>
              <a:t>Το </a:t>
            </a:r>
            <a:r>
              <a:rPr lang="en-US" sz="1250" dirty="0" smtClean="0">
                <a:solidFill>
                  <a:srgbClr val="000000"/>
                </a:solidFill>
              </a:rPr>
              <a:t>Alemtuzumab </a:t>
            </a:r>
            <a:r>
              <a:rPr lang="el-GR" sz="1250" dirty="0" smtClean="0">
                <a:solidFill>
                  <a:srgbClr val="000000"/>
                </a:solidFill>
              </a:rPr>
              <a:t>εξαλείφει επιλεκτικά τα  κυκλοφορούντα  </a:t>
            </a:r>
            <a:r>
              <a:rPr lang="en-US" sz="1250" dirty="0" smtClean="0">
                <a:solidFill>
                  <a:srgbClr val="000000"/>
                </a:solidFill>
              </a:rPr>
              <a:t>T </a:t>
            </a:r>
            <a:r>
              <a:rPr lang="el-GR" sz="1250" dirty="0" smtClean="0">
                <a:solidFill>
                  <a:srgbClr val="000000"/>
                </a:solidFill>
              </a:rPr>
              <a:t>και </a:t>
            </a:r>
            <a:r>
              <a:rPr lang="en-US" sz="1250" dirty="0" smtClean="0">
                <a:solidFill>
                  <a:srgbClr val="000000"/>
                </a:solidFill>
              </a:rPr>
              <a:t>B </a:t>
            </a:r>
            <a:r>
              <a:rPr lang="el-GR" sz="1250" dirty="0" smtClean="0">
                <a:solidFill>
                  <a:srgbClr val="000000"/>
                </a:solidFill>
              </a:rPr>
              <a:t>κύτταρα</a:t>
            </a:r>
            <a:r>
              <a:rPr lang="en-US" sz="1250" baseline="30000" dirty="0" smtClean="0">
                <a:solidFill>
                  <a:srgbClr val="000000"/>
                </a:solidFill>
              </a:rPr>
              <a:t>2,3</a:t>
            </a:r>
            <a:r>
              <a:rPr lang="en-US" sz="1250" dirty="0" smtClean="0">
                <a:solidFill>
                  <a:srgbClr val="000000"/>
                </a:solidFill>
              </a:rPr>
              <a:t> </a:t>
            </a:r>
          </a:p>
          <a:p>
            <a:pPr marL="109538" indent="-10953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l-GR" sz="1250" dirty="0" smtClean="0">
                <a:solidFill>
                  <a:srgbClr val="000000"/>
                </a:solidFill>
              </a:rPr>
              <a:t>Πολλά λεμφοκύτταρα παραμένουν στα λεμφικά όργανα μετά την θεραπεία </a:t>
            </a:r>
            <a:r>
              <a:rPr lang="en-US" sz="1250" baseline="30000" dirty="0" smtClean="0">
                <a:solidFill>
                  <a:srgbClr val="000000"/>
                </a:solidFill>
              </a:rPr>
              <a:t>2,3</a:t>
            </a:r>
            <a:endParaRPr lang="en-US" sz="1250" baseline="30000" dirty="0">
              <a:solidFill>
                <a:srgbClr val="000000"/>
              </a:solidFill>
            </a:endParaRPr>
          </a:p>
        </p:txBody>
      </p:sp>
      <p:sp>
        <p:nvSpPr>
          <p:cNvPr id="257" name="Round Same Side Corner Rectangle 256"/>
          <p:cNvSpPr/>
          <p:nvPr/>
        </p:nvSpPr>
        <p:spPr bwMode="auto">
          <a:xfrm rot="10800000">
            <a:off x="6172198" y="1337924"/>
            <a:ext cx="2743201" cy="4971395"/>
          </a:xfrm>
          <a:prstGeom prst="round2SameRect">
            <a:avLst>
              <a:gd name="adj1" fmla="val 6667"/>
              <a:gd name="adj2" fmla="val 0"/>
            </a:avLst>
          </a:prstGeom>
          <a:noFill/>
          <a:ln w="38100">
            <a:solidFill>
              <a:schemeClr val="accent3"/>
            </a:solidFill>
            <a:round/>
            <a:headEnd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sz="1000" b="1" dirty="0" smtClean="0">
              <a:solidFill>
                <a:srgbClr val="FFFFFF"/>
              </a:solidFill>
            </a:endParaRPr>
          </a:p>
        </p:txBody>
      </p:sp>
      <p:sp>
        <p:nvSpPr>
          <p:cNvPr id="258" name="Round Same Side Corner Rectangle 257"/>
          <p:cNvSpPr/>
          <p:nvPr/>
        </p:nvSpPr>
        <p:spPr bwMode="auto">
          <a:xfrm>
            <a:off x="6172201" y="1005072"/>
            <a:ext cx="2743201" cy="332853"/>
          </a:xfrm>
          <a:prstGeom prst="round2SameRect">
            <a:avLst>
              <a:gd name="adj1" fmla="val 47874"/>
              <a:gd name="adj2" fmla="val 0"/>
            </a:avLst>
          </a:prstGeom>
          <a:solidFill>
            <a:schemeClr val="accent3"/>
          </a:solidFill>
          <a:ln w="38100">
            <a:solidFill>
              <a:schemeClr val="accent3"/>
            </a:solidFill>
            <a:round/>
            <a:headEnd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3. </a:t>
            </a:r>
            <a:r>
              <a:rPr lang="el-GR" sz="1600" b="1" dirty="0" smtClean="0">
                <a:solidFill>
                  <a:srgbClr val="FFFFFF"/>
                </a:solidFill>
              </a:rPr>
              <a:t>Επαναποικισμός</a:t>
            </a: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6180459" y="4065428"/>
            <a:ext cx="2728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66BC29">
                    <a:lumMod val="75000"/>
                  </a:srgbClr>
                </a:solidFill>
              </a:rPr>
              <a:t>Μειώνει την δραστηριότητα της νόσου</a:t>
            </a:r>
            <a:endParaRPr lang="en-US" sz="1400" b="1" dirty="0">
              <a:solidFill>
                <a:srgbClr val="66BC29">
                  <a:lumMod val="75000"/>
                </a:srgbClr>
              </a:solidFill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6248400" y="4495362"/>
            <a:ext cx="2677440" cy="1813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indent="-109538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250" dirty="0" smtClean="0">
                <a:solidFill>
                  <a:srgbClr val="000000"/>
                </a:solidFill>
              </a:rPr>
              <a:t>Τα προγονικά λεμφοκύτταρα μένουν ανέπαφα από το </a:t>
            </a:r>
            <a:r>
              <a:rPr lang="en-GB" sz="1250" dirty="0" smtClean="0">
                <a:solidFill>
                  <a:srgbClr val="000000"/>
                </a:solidFill>
              </a:rPr>
              <a:t>alemtuzumab</a:t>
            </a:r>
            <a:r>
              <a:rPr lang="en-US" sz="1250" baseline="30000" dirty="0" smtClean="0">
                <a:solidFill>
                  <a:srgbClr val="000000"/>
                </a:solidFill>
              </a:rPr>
              <a:t>2,4,5</a:t>
            </a:r>
            <a:r>
              <a:rPr lang="en-GB" sz="1250" dirty="0" smtClean="0">
                <a:solidFill>
                  <a:srgbClr val="000000"/>
                </a:solidFill>
              </a:rPr>
              <a:t> </a:t>
            </a:r>
          </a:p>
          <a:p>
            <a:pPr marL="109538" indent="-109538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250" dirty="0" smtClean="0">
                <a:solidFill>
                  <a:srgbClr val="FF0000"/>
                </a:solidFill>
              </a:rPr>
              <a:t>Ένα διακριτό πρότυπο επαναποικισμού των </a:t>
            </a:r>
            <a:r>
              <a:rPr lang="en-GB" sz="1250" dirty="0" smtClean="0">
                <a:solidFill>
                  <a:srgbClr val="FF0000"/>
                </a:solidFill>
              </a:rPr>
              <a:t>T- </a:t>
            </a:r>
            <a:r>
              <a:rPr lang="el-GR" sz="1250" dirty="0" smtClean="0">
                <a:solidFill>
                  <a:srgbClr val="FF0000"/>
                </a:solidFill>
              </a:rPr>
              <a:t>και</a:t>
            </a:r>
            <a:r>
              <a:rPr lang="en-GB" sz="1250" dirty="0" smtClean="0">
                <a:solidFill>
                  <a:srgbClr val="FF0000"/>
                </a:solidFill>
              </a:rPr>
              <a:t> B-</a:t>
            </a:r>
            <a:r>
              <a:rPr lang="el-GR" sz="1250" dirty="0" smtClean="0">
                <a:solidFill>
                  <a:srgbClr val="FF0000"/>
                </a:solidFill>
              </a:rPr>
              <a:t>κυττάρων ξεκινά μέσα σε λίγες εβδομάδες, που δυνητικά αλλάζει την ισορροπία του ανοσοποιητικού συστήματος</a:t>
            </a:r>
            <a:r>
              <a:rPr lang="el-GR" sz="1250" baseline="30000" dirty="0" smtClean="0">
                <a:solidFill>
                  <a:srgbClr val="000000"/>
                </a:solidFill>
              </a:rPr>
              <a:t>2,4,</a:t>
            </a:r>
            <a:r>
              <a:rPr lang="en-US" sz="1250" baseline="30000" dirty="0" smtClean="0">
                <a:solidFill>
                  <a:srgbClr val="000000"/>
                </a:solidFill>
              </a:rPr>
              <a:t>5</a:t>
            </a:r>
            <a:endParaRPr lang="en-US" sz="1250" baseline="30000" dirty="0">
              <a:solidFill>
                <a:srgbClr val="000000"/>
              </a:solidFill>
            </a:endParaRPr>
          </a:p>
        </p:txBody>
      </p:sp>
      <p:grpSp>
        <p:nvGrpSpPr>
          <p:cNvPr id="3" name="Group 100376"/>
          <p:cNvGrpSpPr/>
          <p:nvPr/>
        </p:nvGrpSpPr>
        <p:grpSpPr>
          <a:xfrm>
            <a:off x="7934041" y="3263140"/>
            <a:ext cx="599408" cy="586786"/>
            <a:chOff x="7843648" y="2276404"/>
            <a:chExt cx="599408" cy="586786"/>
          </a:xfrm>
        </p:grpSpPr>
        <p:grpSp>
          <p:nvGrpSpPr>
            <p:cNvPr id="4" name="Group 261"/>
            <p:cNvGrpSpPr/>
            <p:nvPr/>
          </p:nvGrpSpPr>
          <p:grpSpPr>
            <a:xfrm>
              <a:off x="7843648" y="2276404"/>
              <a:ext cx="599408" cy="586786"/>
              <a:chOff x="14420228" y="1110604"/>
              <a:chExt cx="1024440" cy="1002868"/>
            </a:xfrm>
          </p:grpSpPr>
          <p:sp>
            <p:nvSpPr>
              <p:cNvPr id="263" name="Freeform 262"/>
              <p:cNvSpPr/>
              <p:nvPr/>
            </p:nvSpPr>
            <p:spPr bwMode="auto">
              <a:xfrm>
                <a:off x="14420228" y="1110604"/>
                <a:ext cx="1024440" cy="1002868"/>
              </a:xfrm>
              <a:custGeom>
                <a:avLst/>
                <a:gdLst>
                  <a:gd name="connsiteX0" fmla="*/ 548640 w 1691640"/>
                  <a:gd name="connsiteY0" fmla="*/ 38100 h 1493520"/>
                  <a:gd name="connsiteX1" fmla="*/ 0 w 1691640"/>
                  <a:gd name="connsiteY1" fmla="*/ 647700 h 1493520"/>
                  <a:gd name="connsiteX2" fmla="*/ 327660 w 1691640"/>
                  <a:gd name="connsiteY2" fmla="*/ 1371600 h 1493520"/>
                  <a:gd name="connsiteX3" fmla="*/ 1242060 w 1691640"/>
                  <a:gd name="connsiteY3" fmla="*/ 1493520 h 1493520"/>
                  <a:gd name="connsiteX4" fmla="*/ 1691640 w 1691640"/>
                  <a:gd name="connsiteY4" fmla="*/ 883920 h 1493520"/>
                  <a:gd name="connsiteX5" fmla="*/ 1554480 w 1691640"/>
                  <a:gd name="connsiteY5" fmla="*/ 190500 h 1493520"/>
                  <a:gd name="connsiteX6" fmla="*/ 853440 w 1691640"/>
                  <a:gd name="connsiteY6" fmla="*/ 0 h 1493520"/>
                  <a:gd name="connsiteX7" fmla="*/ 548640 w 1691640"/>
                  <a:gd name="connsiteY7" fmla="*/ 38100 h 1493520"/>
                  <a:gd name="connsiteX0" fmla="*/ 548640 w 1691640"/>
                  <a:gd name="connsiteY0" fmla="*/ 69084 h 1524504"/>
                  <a:gd name="connsiteX1" fmla="*/ 0 w 1691640"/>
                  <a:gd name="connsiteY1" fmla="*/ 678684 h 1524504"/>
                  <a:gd name="connsiteX2" fmla="*/ 327660 w 1691640"/>
                  <a:gd name="connsiteY2" fmla="*/ 1402584 h 1524504"/>
                  <a:gd name="connsiteX3" fmla="*/ 1242060 w 1691640"/>
                  <a:gd name="connsiteY3" fmla="*/ 1524504 h 1524504"/>
                  <a:gd name="connsiteX4" fmla="*/ 1691640 w 1691640"/>
                  <a:gd name="connsiteY4" fmla="*/ 914904 h 1524504"/>
                  <a:gd name="connsiteX5" fmla="*/ 1554480 w 1691640"/>
                  <a:gd name="connsiteY5" fmla="*/ 221484 h 1524504"/>
                  <a:gd name="connsiteX6" fmla="*/ 853440 w 1691640"/>
                  <a:gd name="connsiteY6" fmla="*/ 30984 h 1524504"/>
                  <a:gd name="connsiteX7" fmla="*/ 548640 w 1691640"/>
                  <a:gd name="connsiteY7" fmla="*/ 69084 h 1524504"/>
                  <a:gd name="connsiteX0" fmla="*/ 548640 w 1691640"/>
                  <a:gd name="connsiteY0" fmla="*/ 69084 h 1524504"/>
                  <a:gd name="connsiteX1" fmla="*/ 0 w 1691640"/>
                  <a:gd name="connsiteY1" fmla="*/ 678684 h 1524504"/>
                  <a:gd name="connsiteX2" fmla="*/ 327660 w 1691640"/>
                  <a:gd name="connsiteY2" fmla="*/ 1402584 h 1524504"/>
                  <a:gd name="connsiteX3" fmla="*/ 1242060 w 1691640"/>
                  <a:gd name="connsiteY3" fmla="*/ 1524504 h 1524504"/>
                  <a:gd name="connsiteX4" fmla="*/ 1691640 w 1691640"/>
                  <a:gd name="connsiteY4" fmla="*/ 914904 h 1524504"/>
                  <a:gd name="connsiteX5" fmla="*/ 1554480 w 1691640"/>
                  <a:gd name="connsiteY5" fmla="*/ 221484 h 1524504"/>
                  <a:gd name="connsiteX6" fmla="*/ 853440 w 1691640"/>
                  <a:gd name="connsiteY6" fmla="*/ 30984 h 1524504"/>
                  <a:gd name="connsiteX7" fmla="*/ 548640 w 1691640"/>
                  <a:gd name="connsiteY7" fmla="*/ 69084 h 1524504"/>
                  <a:gd name="connsiteX0" fmla="*/ 563706 w 1706706"/>
                  <a:gd name="connsiteY0" fmla="*/ 69084 h 1524504"/>
                  <a:gd name="connsiteX1" fmla="*/ 15066 w 1706706"/>
                  <a:gd name="connsiteY1" fmla="*/ 678684 h 1524504"/>
                  <a:gd name="connsiteX2" fmla="*/ 342726 w 1706706"/>
                  <a:gd name="connsiteY2" fmla="*/ 1402584 h 1524504"/>
                  <a:gd name="connsiteX3" fmla="*/ 1257126 w 1706706"/>
                  <a:gd name="connsiteY3" fmla="*/ 1524504 h 1524504"/>
                  <a:gd name="connsiteX4" fmla="*/ 1706706 w 1706706"/>
                  <a:gd name="connsiteY4" fmla="*/ 914904 h 1524504"/>
                  <a:gd name="connsiteX5" fmla="*/ 1569546 w 1706706"/>
                  <a:gd name="connsiteY5" fmla="*/ 221484 h 1524504"/>
                  <a:gd name="connsiteX6" fmla="*/ 868506 w 1706706"/>
                  <a:gd name="connsiteY6" fmla="*/ 30984 h 1524504"/>
                  <a:gd name="connsiteX7" fmla="*/ 563706 w 1706706"/>
                  <a:gd name="connsiteY7" fmla="*/ 69084 h 1524504"/>
                  <a:gd name="connsiteX0" fmla="*/ 563706 w 1706706"/>
                  <a:gd name="connsiteY0" fmla="*/ 69084 h 1586623"/>
                  <a:gd name="connsiteX1" fmla="*/ 15066 w 1706706"/>
                  <a:gd name="connsiteY1" fmla="*/ 678684 h 1586623"/>
                  <a:gd name="connsiteX2" fmla="*/ 342726 w 1706706"/>
                  <a:gd name="connsiteY2" fmla="*/ 1402584 h 1586623"/>
                  <a:gd name="connsiteX3" fmla="*/ 1257126 w 1706706"/>
                  <a:gd name="connsiteY3" fmla="*/ 1524504 h 1586623"/>
                  <a:gd name="connsiteX4" fmla="*/ 1706706 w 1706706"/>
                  <a:gd name="connsiteY4" fmla="*/ 914904 h 1586623"/>
                  <a:gd name="connsiteX5" fmla="*/ 1569546 w 1706706"/>
                  <a:gd name="connsiteY5" fmla="*/ 221484 h 1586623"/>
                  <a:gd name="connsiteX6" fmla="*/ 868506 w 1706706"/>
                  <a:gd name="connsiteY6" fmla="*/ 30984 h 1586623"/>
                  <a:gd name="connsiteX7" fmla="*/ 563706 w 1706706"/>
                  <a:gd name="connsiteY7" fmla="*/ 69084 h 1586623"/>
                  <a:gd name="connsiteX0" fmla="*/ 563706 w 1706706"/>
                  <a:gd name="connsiteY0" fmla="*/ 69084 h 1614690"/>
                  <a:gd name="connsiteX1" fmla="*/ 15066 w 1706706"/>
                  <a:gd name="connsiteY1" fmla="*/ 678684 h 1614690"/>
                  <a:gd name="connsiteX2" fmla="*/ 342726 w 1706706"/>
                  <a:gd name="connsiteY2" fmla="*/ 1402584 h 1614690"/>
                  <a:gd name="connsiteX3" fmla="*/ 1257126 w 1706706"/>
                  <a:gd name="connsiteY3" fmla="*/ 1524504 h 1614690"/>
                  <a:gd name="connsiteX4" fmla="*/ 1706706 w 1706706"/>
                  <a:gd name="connsiteY4" fmla="*/ 914904 h 1614690"/>
                  <a:gd name="connsiteX5" fmla="*/ 1569546 w 1706706"/>
                  <a:gd name="connsiteY5" fmla="*/ 221484 h 1614690"/>
                  <a:gd name="connsiteX6" fmla="*/ 868506 w 1706706"/>
                  <a:gd name="connsiteY6" fmla="*/ 30984 h 1614690"/>
                  <a:gd name="connsiteX7" fmla="*/ 563706 w 1706706"/>
                  <a:gd name="connsiteY7" fmla="*/ 69084 h 1614690"/>
                  <a:gd name="connsiteX0" fmla="*/ 563706 w 1769574"/>
                  <a:gd name="connsiteY0" fmla="*/ 69084 h 1614690"/>
                  <a:gd name="connsiteX1" fmla="*/ 15066 w 1769574"/>
                  <a:gd name="connsiteY1" fmla="*/ 678684 h 1614690"/>
                  <a:gd name="connsiteX2" fmla="*/ 342726 w 1769574"/>
                  <a:gd name="connsiteY2" fmla="*/ 1402584 h 1614690"/>
                  <a:gd name="connsiteX3" fmla="*/ 1257126 w 1769574"/>
                  <a:gd name="connsiteY3" fmla="*/ 1524504 h 1614690"/>
                  <a:gd name="connsiteX4" fmla="*/ 1706706 w 1769574"/>
                  <a:gd name="connsiteY4" fmla="*/ 914904 h 1614690"/>
                  <a:gd name="connsiteX5" fmla="*/ 1569546 w 1769574"/>
                  <a:gd name="connsiteY5" fmla="*/ 221484 h 1614690"/>
                  <a:gd name="connsiteX6" fmla="*/ 868506 w 1769574"/>
                  <a:gd name="connsiteY6" fmla="*/ 30984 h 1614690"/>
                  <a:gd name="connsiteX7" fmla="*/ 563706 w 1769574"/>
                  <a:gd name="connsiteY7" fmla="*/ 69084 h 1614690"/>
                  <a:gd name="connsiteX0" fmla="*/ 563706 w 1726917"/>
                  <a:gd name="connsiteY0" fmla="*/ 69084 h 1614690"/>
                  <a:gd name="connsiteX1" fmla="*/ 15066 w 1726917"/>
                  <a:gd name="connsiteY1" fmla="*/ 678684 h 1614690"/>
                  <a:gd name="connsiteX2" fmla="*/ 342726 w 1726917"/>
                  <a:gd name="connsiteY2" fmla="*/ 1402584 h 1614690"/>
                  <a:gd name="connsiteX3" fmla="*/ 1257126 w 1726917"/>
                  <a:gd name="connsiteY3" fmla="*/ 1524504 h 1614690"/>
                  <a:gd name="connsiteX4" fmla="*/ 1706706 w 1726917"/>
                  <a:gd name="connsiteY4" fmla="*/ 914904 h 1614690"/>
                  <a:gd name="connsiteX5" fmla="*/ 1569546 w 1726917"/>
                  <a:gd name="connsiteY5" fmla="*/ 221484 h 1614690"/>
                  <a:gd name="connsiteX6" fmla="*/ 868506 w 1726917"/>
                  <a:gd name="connsiteY6" fmla="*/ 30984 h 1614690"/>
                  <a:gd name="connsiteX7" fmla="*/ 563706 w 1726917"/>
                  <a:gd name="connsiteY7" fmla="*/ 69084 h 1614690"/>
                  <a:gd name="connsiteX0" fmla="*/ 567152 w 1730363"/>
                  <a:gd name="connsiteY0" fmla="*/ 28167 h 1573773"/>
                  <a:gd name="connsiteX1" fmla="*/ 18512 w 1730363"/>
                  <a:gd name="connsiteY1" fmla="*/ 637767 h 1573773"/>
                  <a:gd name="connsiteX2" fmla="*/ 346172 w 1730363"/>
                  <a:gd name="connsiteY2" fmla="*/ 1361667 h 1573773"/>
                  <a:gd name="connsiteX3" fmla="*/ 1260572 w 1730363"/>
                  <a:gd name="connsiteY3" fmla="*/ 1483587 h 1573773"/>
                  <a:gd name="connsiteX4" fmla="*/ 1710152 w 1730363"/>
                  <a:gd name="connsiteY4" fmla="*/ 873987 h 1573773"/>
                  <a:gd name="connsiteX5" fmla="*/ 1572992 w 1730363"/>
                  <a:gd name="connsiteY5" fmla="*/ 180567 h 1573773"/>
                  <a:gd name="connsiteX6" fmla="*/ 567152 w 1730363"/>
                  <a:gd name="connsiteY6" fmla="*/ 28167 h 1573773"/>
                  <a:gd name="connsiteX0" fmla="*/ 567152 w 1730363"/>
                  <a:gd name="connsiteY0" fmla="*/ 28167 h 1573773"/>
                  <a:gd name="connsiteX1" fmla="*/ 18512 w 1730363"/>
                  <a:gd name="connsiteY1" fmla="*/ 637767 h 1573773"/>
                  <a:gd name="connsiteX2" fmla="*/ 346172 w 1730363"/>
                  <a:gd name="connsiteY2" fmla="*/ 1361667 h 1573773"/>
                  <a:gd name="connsiteX3" fmla="*/ 1260572 w 1730363"/>
                  <a:gd name="connsiteY3" fmla="*/ 1483587 h 1573773"/>
                  <a:gd name="connsiteX4" fmla="*/ 1710152 w 1730363"/>
                  <a:gd name="connsiteY4" fmla="*/ 873987 h 1573773"/>
                  <a:gd name="connsiteX5" fmla="*/ 1572992 w 1730363"/>
                  <a:gd name="connsiteY5" fmla="*/ 180567 h 1573773"/>
                  <a:gd name="connsiteX6" fmla="*/ 567152 w 1730363"/>
                  <a:gd name="connsiteY6" fmla="*/ 28167 h 1573773"/>
                  <a:gd name="connsiteX0" fmla="*/ 552057 w 1715268"/>
                  <a:gd name="connsiteY0" fmla="*/ 28167 h 1573773"/>
                  <a:gd name="connsiteX1" fmla="*/ 3417 w 1715268"/>
                  <a:gd name="connsiteY1" fmla="*/ 637767 h 1573773"/>
                  <a:gd name="connsiteX2" fmla="*/ 331077 w 1715268"/>
                  <a:gd name="connsiteY2" fmla="*/ 1361667 h 1573773"/>
                  <a:gd name="connsiteX3" fmla="*/ 1245477 w 1715268"/>
                  <a:gd name="connsiteY3" fmla="*/ 1483587 h 1573773"/>
                  <a:gd name="connsiteX4" fmla="*/ 1695057 w 1715268"/>
                  <a:gd name="connsiteY4" fmla="*/ 873987 h 1573773"/>
                  <a:gd name="connsiteX5" fmla="*/ 1557897 w 1715268"/>
                  <a:gd name="connsiteY5" fmla="*/ 180567 h 1573773"/>
                  <a:gd name="connsiteX6" fmla="*/ 552057 w 1715268"/>
                  <a:gd name="connsiteY6" fmla="*/ 28167 h 1573773"/>
                  <a:gd name="connsiteX0" fmla="*/ 552057 w 1715268"/>
                  <a:gd name="connsiteY0" fmla="*/ 28167 h 1573773"/>
                  <a:gd name="connsiteX1" fmla="*/ 3417 w 1715268"/>
                  <a:gd name="connsiteY1" fmla="*/ 637767 h 1573773"/>
                  <a:gd name="connsiteX2" fmla="*/ 331077 w 1715268"/>
                  <a:gd name="connsiteY2" fmla="*/ 1361667 h 1573773"/>
                  <a:gd name="connsiteX3" fmla="*/ 1245477 w 1715268"/>
                  <a:gd name="connsiteY3" fmla="*/ 1483587 h 1573773"/>
                  <a:gd name="connsiteX4" fmla="*/ 1695057 w 1715268"/>
                  <a:gd name="connsiteY4" fmla="*/ 873987 h 1573773"/>
                  <a:gd name="connsiteX5" fmla="*/ 1557897 w 1715268"/>
                  <a:gd name="connsiteY5" fmla="*/ 180567 h 1573773"/>
                  <a:gd name="connsiteX6" fmla="*/ 552057 w 1715268"/>
                  <a:gd name="connsiteY6" fmla="*/ 28167 h 1573773"/>
                  <a:gd name="connsiteX0" fmla="*/ 552057 w 1715268"/>
                  <a:gd name="connsiteY0" fmla="*/ 28167 h 1560249"/>
                  <a:gd name="connsiteX1" fmla="*/ 3417 w 1715268"/>
                  <a:gd name="connsiteY1" fmla="*/ 637767 h 1560249"/>
                  <a:gd name="connsiteX2" fmla="*/ 331077 w 1715268"/>
                  <a:gd name="connsiteY2" fmla="*/ 1361667 h 1560249"/>
                  <a:gd name="connsiteX3" fmla="*/ 1245477 w 1715268"/>
                  <a:gd name="connsiteY3" fmla="*/ 1483587 h 1560249"/>
                  <a:gd name="connsiteX4" fmla="*/ 1695057 w 1715268"/>
                  <a:gd name="connsiteY4" fmla="*/ 873987 h 1560249"/>
                  <a:gd name="connsiteX5" fmla="*/ 1557897 w 1715268"/>
                  <a:gd name="connsiteY5" fmla="*/ 180567 h 1560249"/>
                  <a:gd name="connsiteX6" fmla="*/ 552057 w 1715268"/>
                  <a:gd name="connsiteY6" fmla="*/ 28167 h 1560249"/>
                  <a:gd name="connsiteX0" fmla="*/ 552057 w 1715268"/>
                  <a:gd name="connsiteY0" fmla="*/ 28167 h 1560249"/>
                  <a:gd name="connsiteX1" fmla="*/ 3417 w 1715268"/>
                  <a:gd name="connsiteY1" fmla="*/ 637767 h 1560249"/>
                  <a:gd name="connsiteX2" fmla="*/ 331077 w 1715268"/>
                  <a:gd name="connsiteY2" fmla="*/ 1361667 h 1560249"/>
                  <a:gd name="connsiteX3" fmla="*/ 1245477 w 1715268"/>
                  <a:gd name="connsiteY3" fmla="*/ 1483587 h 1560249"/>
                  <a:gd name="connsiteX4" fmla="*/ 1695057 w 1715268"/>
                  <a:gd name="connsiteY4" fmla="*/ 873987 h 1560249"/>
                  <a:gd name="connsiteX5" fmla="*/ 1557897 w 1715268"/>
                  <a:gd name="connsiteY5" fmla="*/ 180567 h 1560249"/>
                  <a:gd name="connsiteX6" fmla="*/ 552057 w 1715268"/>
                  <a:gd name="connsiteY6" fmla="*/ 28167 h 1560249"/>
                  <a:gd name="connsiteX0" fmla="*/ 552057 w 1724199"/>
                  <a:gd name="connsiteY0" fmla="*/ 40227 h 1572309"/>
                  <a:gd name="connsiteX1" fmla="*/ 3417 w 1724199"/>
                  <a:gd name="connsiteY1" fmla="*/ 649827 h 1572309"/>
                  <a:gd name="connsiteX2" fmla="*/ 331077 w 1724199"/>
                  <a:gd name="connsiteY2" fmla="*/ 1373727 h 1572309"/>
                  <a:gd name="connsiteX3" fmla="*/ 1245477 w 1724199"/>
                  <a:gd name="connsiteY3" fmla="*/ 1495647 h 1572309"/>
                  <a:gd name="connsiteX4" fmla="*/ 1695057 w 1724199"/>
                  <a:gd name="connsiteY4" fmla="*/ 886047 h 1572309"/>
                  <a:gd name="connsiteX5" fmla="*/ 1557897 w 1724199"/>
                  <a:gd name="connsiteY5" fmla="*/ 192627 h 1572309"/>
                  <a:gd name="connsiteX6" fmla="*/ 552057 w 1724199"/>
                  <a:gd name="connsiteY6" fmla="*/ 40227 h 1572309"/>
                  <a:gd name="connsiteX0" fmla="*/ 714636 w 1728550"/>
                  <a:gd name="connsiteY0" fmla="*/ 19072 h 1645671"/>
                  <a:gd name="connsiteX1" fmla="*/ 12405 w 1728550"/>
                  <a:gd name="connsiteY1" fmla="*/ 723189 h 1645671"/>
                  <a:gd name="connsiteX2" fmla="*/ 340065 w 1728550"/>
                  <a:gd name="connsiteY2" fmla="*/ 1447089 h 1645671"/>
                  <a:gd name="connsiteX3" fmla="*/ 1254465 w 1728550"/>
                  <a:gd name="connsiteY3" fmla="*/ 1569009 h 1645671"/>
                  <a:gd name="connsiteX4" fmla="*/ 1704045 w 1728550"/>
                  <a:gd name="connsiteY4" fmla="*/ 959409 h 1645671"/>
                  <a:gd name="connsiteX5" fmla="*/ 1566885 w 1728550"/>
                  <a:gd name="connsiteY5" fmla="*/ 265989 h 1645671"/>
                  <a:gd name="connsiteX6" fmla="*/ 714636 w 1728550"/>
                  <a:gd name="connsiteY6" fmla="*/ 19072 h 1645671"/>
                  <a:gd name="connsiteX0" fmla="*/ 593897 w 1607810"/>
                  <a:gd name="connsiteY0" fmla="*/ 10482 h 1642595"/>
                  <a:gd name="connsiteX1" fmla="*/ 21627 w 1607810"/>
                  <a:gd name="connsiteY1" fmla="*/ 561009 h 1642595"/>
                  <a:gd name="connsiteX2" fmla="*/ 219326 w 1607810"/>
                  <a:gd name="connsiteY2" fmla="*/ 1438499 h 1642595"/>
                  <a:gd name="connsiteX3" fmla="*/ 1133726 w 1607810"/>
                  <a:gd name="connsiteY3" fmla="*/ 1560419 h 1642595"/>
                  <a:gd name="connsiteX4" fmla="*/ 1583306 w 1607810"/>
                  <a:gd name="connsiteY4" fmla="*/ 950819 h 1642595"/>
                  <a:gd name="connsiteX5" fmla="*/ 1446146 w 1607810"/>
                  <a:gd name="connsiteY5" fmla="*/ 257399 h 1642595"/>
                  <a:gd name="connsiteX6" fmla="*/ 593897 w 1607810"/>
                  <a:gd name="connsiteY6" fmla="*/ 10482 h 1642595"/>
                  <a:gd name="connsiteX0" fmla="*/ 593897 w 1596940"/>
                  <a:gd name="connsiteY0" fmla="*/ 21033 h 1653146"/>
                  <a:gd name="connsiteX1" fmla="*/ 21627 w 1596940"/>
                  <a:gd name="connsiteY1" fmla="*/ 571560 h 1653146"/>
                  <a:gd name="connsiteX2" fmla="*/ 219326 w 1596940"/>
                  <a:gd name="connsiteY2" fmla="*/ 1449050 h 1653146"/>
                  <a:gd name="connsiteX3" fmla="*/ 1133726 w 1596940"/>
                  <a:gd name="connsiteY3" fmla="*/ 1570970 h 1653146"/>
                  <a:gd name="connsiteX4" fmla="*/ 1583306 w 1596940"/>
                  <a:gd name="connsiteY4" fmla="*/ 961370 h 1653146"/>
                  <a:gd name="connsiteX5" fmla="*/ 1398888 w 1596940"/>
                  <a:gd name="connsiteY5" fmla="*/ 197062 h 1653146"/>
                  <a:gd name="connsiteX6" fmla="*/ 593897 w 1596940"/>
                  <a:gd name="connsiteY6" fmla="*/ 21033 h 1653146"/>
                  <a:gd name="connsiteX0" fmla="*/ 593897 w 1596938"/>
                  <a:gd name="connsiteY0" fmla="*/ 21033 h 1632143"/>
                  <a:gd name="connsiteX1" fmla="*/ 21627 w 1596938"/>
                  <a:gd name="connsiteY1" fmla="*/ 571560 h 1632143"/>
                  <a:gd name="connsiteX2" fmla="*/ 219326 w 1596938"/>
                  <a:gd name="connsiteY2" fmla="*/ 1449050 h 1632143"/>
                  <a:gd name="connsiteX3" fmla="*/ 1133726 w 1596938"/>
                  <a:gd name="connsiteY3" fmla="*/ 1570970 h 1632143"/>
                  <a:gd name="connsiteX4" fmla="*/ 1583306 w 1596938"/>
                  <a:gd name="connsiteY4" fmla="*/ 961370 h 1632143"/>
                  <a:gd name="connsiteX5" fmla="*/ 1398888 w 1596938"/>
                  <a:gd name="connsiteY5" fmla="*/ 197062 h 1632143"/>
                  <a:gd name="connsiteX6" fmla="*/ 593897 w 1596938"/>
                  <a:gd name="connsiteY6" fmla="*/ 21033 h 163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6938" h="1632143">
                    <a:moveTo>
                      <a:pt x="593897" y="21033"/>
                    </a:moveTo>
                    <a:cubicBezTo>
                      <a:pt x="364354" y="83449"/>
                      <a:pt x="84055" y="333557"/>
                      <a:pt x="21627" y="571560"/>
                    </a:cubicBezTo>
                    <a:cubicBezTo>
                      <a:pt x="-40801" y="809563"/>
                      <a:pt x="33976" y="1282482"/>
                      <a:pt x="219326" y="1449050"/>
                    </a:cubicBezTo>
                    <a:cubicBezTo>
                      <a:pt x="404676" y="1615618"/>
                      <a:pt x="849363" y="1696431"/>
                      <a:pt x="1133726" y="1570970"/>
                    </a:cubicBezTo>
                    <a:cubicBezTo>
                      <a:pt x="1418089" y="1445509"/>
                      <a:pt x="1539112" y="1190355"/>
                      <a:pt x="1583306" y="961370"/>
                    </a:cubicBezTo>
                    <a:cubicBezTo>
                      <a:pt x="1627500" y="732385"/>
                      <a:pt x="1563789" y="353785"/>
                      <a:pt x="1398888" y="197062"/>
                    </a:cubicBezTo>
                    <a:cubicBezTo>
                      <a:pt x="1233987" y="40339"/>
                      <a:pt x="823440" y="-41383"/>
                      <a:pt x="593897" y="21033"/>
                    </a:cubicBezTo>
                    <a:close/>
                  </a:path>
                </a:pathLst>
              </a:custGeom>
              <a:solidFill>
                <a:srgbClr val="6ED8D3"/>
              </a:solidFill>
              <a:ln w="9525">
                <a:noFill/>
                <a:round/>
                <a:headEnd/>
                <a:tailEnd type="triangle" w="med" len="med"/>
              </a:ln>
              <a:effectLst>
                <a:outerShdw blurRad="1270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04800" h="171450"/>
              </a:sp3d>
              <a:ex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" name="Group 263"/>
              <p:cNvGrpSpPr/>
              <p:nvPr/>
            </p:nvGrpSpPr>
            <p:grpSpPr>
              <a:xfrm>
                <a:off x="14542365" y="1238017"/>
                <a:ext cx="731895" cy="842217"/>
                <a:chOff x="10228679" y="3845762"/>
                <a:chExt cx="841784" cy="968671"/>
              </a:xfrm>
            </p:grpSpPr>
            <p:sp>
              <p:nvSpPr>
                <p:cNvPr id="265" name="Oval 13"/>
                <p:cNvSpPr/>
                <p:nvPr/>
              </p:nvSpPr>
              <p:spPr bwMode="auto">
                <a:xfrm rot="956724">
                  <a:off x="10304877" y="3957047"/>
                  <a:ext cx="765586" cy="750939"/>
                </a:xfrm>
                <a:custGeom>
                  <a:avLst/>
                  <a:gdLst>
                    <a:gd name="connsiteX0" fmla="*/ 0 w 833450"/>
                    <a:gd name="connsiteY0" fmla="*/ 427411 h 854821"/>
                    <a:gd name="connsiteX1" fmla="*/ 416725 w 833450"/>
                    <a:gd name="connsiteY1" fmla="*/ 0 h 854821"/>
                    <a:gd name="connsiteX2" fmla="*/ 833450 w 833450"/>
                    <a:gd name="connsiteY2" fmla="*/ 427411 h 854821"/>
                    <a:gd name="connsiteX3" fmla="*/ 416725 w 833450"/>
                    <a:gd name="connsiteY3" fmla="*/ 854822 h 854821"/>
                    <a:gd name="connsiteX4" fmla="*/ 0 w 833450"/>
                    <a:gd name="connsiteY4" fmla="*/ 427411 h 854821"/>
                    <a:gd name="connsiteX0" fmla="*/ 0 w 877411"/>
                    <a:gd name="connsiteY0" fmla="*/ 427428 h 854855"/>
                    <a:gd name="connsiteX1" fmla="*/ 416725 w 877411"/>
                    <a:gd name="connsiteY1" fmla="*/ 17 h 854855"/>
                    <a:gd name="connsiteX2" fmla="*/ 877411 w 877411"/>
                    <a:gd name="connsiteY2" fmla="*/ 414867 h 854855"/>
                    <a:gd name="connsiteX3" fmla="*/ 416725 w 877411"/>
                    <a:gd name="connsiteY3" fmla="*/ 854839 h 854855"/>
                    <a:gd name="connsiteX4" fmla="*/ 0 w 877411"/>
                    <a:gd name="connsiteY4" fmla="*/ 427428 h 854855"/>
                    <a:gd name="connsiteX0" fmla="*/ 0 w 877411"/>
                    <a:gd name="connsiteY0" fmla="*/ 433686 h 861113"/>
                    <a:gd name="connsiteX1" fmla="*/ 416725 w 877411"/>
                    <a:gd name="connsiteY1" fmla="*/ 6275 h 861113"/>
                    <a:gd name="connsiteX2" fmla="*/ 877411 w 877411"/>
                    <a:gd name="connsiteY2" fmla="*/ 421125 h 861113"/>
                    <a:gd name="connsiteX3" fmla="*/ 416725 w 877411"/>
                    <a:gd name="connsiteY3" fmla="*/ 861097 h 861113"/>
                    <a:gd name="connsiteX4" fmla="*/ 0 w 877411"/>
                    <a:gd name="connsiteY4" fmla="*/ 433686 h 861113"/>
                    <a:gd name="connsiteX0" fmla="*/ 0 w 877411"/>
                    <a:gd name="connsiteY0" fmla="*/ 433686 h 861738"/>
                    <a:gd name="connsiteX1" fmla="*/ 416725 w 877411"/>
                    <a:gd name="connsiteY1" fmla="*/ 6275 h 861738"/>
                    <a:gd name="connsiteX2" fmla="*/ 877411 w 877411"/>
                    <a:gd name="connsiteY2" fmla="*/ 421125 h 861738"/>
                    <a:gd name="connsiteX3" fmla="*/ 416725 w 877411"/>
                    <a:gd name="connsiteY3" fmla="*/ 861097 h 861738"/>
                    <a:gd name="connsiteX4" fmla="*/ 0 w 877411"/>
                    <a:gd name="connsiteY4" fmla="*/ 433686 h 861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7411" h="861738">
                      <a:moveTo>
                        <a:pt x="0" y="433686"/>
                      </a:moveTo>
                      <a:cubicBezTo>
                        <a:pt x="0" y="197633"/>
                        <a:pt x="196175" y="53376"/>
                        <a:pt x="416725" y="6275"/>
                      </a:cubicBezTo>
                      <a:cubicBezTo>
                        <a:pt x="637275" y="-40826"/>
                        <a:pt x="877411" y="185072"/>
                        <a:pt x="877411" y="421125"/>
                      </a:cubicBezTo>
                      <a:cubicBezTo>
                        <a:pt x="877411" y="657178"/>
                        <a:pt x="630995" y="847490"/>
                        <a:pt x="416725" y="861097"/>
                      </a:cubicBezTo>
                      <a:cubicBezTo>
                        <a:pt x="202455" y="874704"/>
                        <a:pt x="0" y="669739"/>
                        <a:pt x="0" y="433686"/>
                      </a:cubicBezTo>
                      <a:close/>
                    </a:path>
                  </a:pathLst>
                </a:custGeom>
                <a:solidFill>
                  <a:srgbClr val="008080">
                    <a:alpha val="61961"/>
                  </a:srgbClr>
                </a:solidFill>
                <a:ln w="9525">
                  <a:noFill/>
                  <a:round/>
                  <a:headEnd/>
                  <a:tailEnd type="triangle" w="med" len="me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27000" h="25400"/>
                  <a:contourClr>
                    <a:schemeClr val="bg1"/>
                  </a:contourClr>
                </a:sp3d>
                <a:ex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" name="Freeform 265"/>
                <p:cNvSpPr/>
                <p:nvPr/>
              </p:nvSpPr>
              <p:spPr bwMode="auto">
                <a:xfrm rot="1043594">
                  <a:off x="10228679" y="3845762"/>
                  <a:ext cx="403937" cy="968671"/>
                </a:xfrm>
                <a:custGeom>
                  <a:avLst/>
                  <a:gdLst>
                    <a:gd name="connsiteX0" fmla="*/ 0 w 601980"/>
                    <a:gd name="connsiteY0" fmla="*/ 335280 h 510540"/>
                    <a:gd name="connsiteX1" fmla="*/ 213360 w 601980"/>
                    <a:gd name="connsiteY1" fmla="*/ 30480 h 510540"/>
                    <a:gd name="connsiteX2" fmla="*/ 601980 w 601980"/>
                    <a:gd name="connsiteY2" fmla="*/ 0 h 510540"/>
                    <a:gd name="connsiteX3" fmla="*/ 586740 w 601980"/>
                    <a:gd name="connsiteY3" fmla="*/ 213360 h 510540"/>
                    <a:gd name="connsiteX4" fmla="*/ 350520 w 601980"/>
                    <a:gd name="connsiteY4" fmla="*/ 274320 h 510540"/>
                    <a:gd name="connsiteX5" fmla="*/ 53340 w 601980"/>
                    <a:gd name="connsiteY5" fmla="*/ 510540 h 510540"/>
                    <a:gd name="connsiteX6" fmla="*/ 0 w 601980"/>
                    <a:gd name="connsiteY6" fmla="*/ 335280 h 510540"/>
                    <a:gd name="connsiteX0" fmla="*/ 0 w 635591"/>
                    <a:gd name="connsiteY0" fmla="*/ 335280 h 510540"/>
                    <a:gd name="connsiteX1" fmla="*/ 213360 w 635591"/>
                    <a:gd name="connsiteY1" fmla="*/ 30480 h 510540"/>
                    <a:gd name="connsiteX2" fmla="*/ 601980 w 635591"/>
                    <a:gd name="connsiteY2" fmla="*/ 0 h 510540"/>
                    <a:gd name="connsiteX3" fmla="*/ 586740 w 635591"/>
                    <a:gd name="connsiteY3" fmla="*/ 213360 h 510540"/>
                    <a:gd name="connsiteX4" fmla="*/ 350520 w 635591"/>
                    <a:gd name="connsiteY4" fmla="*/ 274320 h 510540"/>
                    <a:gd name="connsiteX5" fmla="*/ 53340 w 635591"/>
                    <a:gd name="connsiteY5" fmla="*/ 510540 h 510540"/>
                    <a:gd name="connsiteX6" fmla="*/ 0 w 635591"/>
                    <a:gd name="connsiteY6" fmla="*/ 335280 h 510540"/>
                    <a:gd name="connsiteX0" fmla="*/ 0 w 635591"/>
                    <a:gd name="connsiteY0" fmla="*/ 335280 h 510540"/>
                    <a:gd name="connsiteX1" fmla="*/ 213360 w 635591"/>
                    <a:gd name="connsiteY1" fmla="*/ 30480 h 510540"/>
                    <a:gd name="connsiteX2" fmla="*/ 601980 w 635591"/>
                    <a:gd name="connsiteY2" fmla="*/ 0 h 510540"/>
                    <a:gd name="connsiteX3" fmla="*/ 586740 w 635591"/>
                    <a:gd name="connsiteY3" fmla="*/ 213360 h 510540"/>
                    <a:gd name="connsiteX4" fmla="*/ 350520 w 635591"/>
                    <a:gd name="connsiteY4" fmla="*/ 274320 h 510540"/>
                    <a:gd name="connsiteX5" fmla="*/ 53340 w 635591"/>
                    <a:gd name="connsiteY5" fmla="*/ 510540 h 510540"/>
                    <a:gd name="connsiteX6" fmla="*/ 0 w 635591"/>
                    <a:gd name="connsiteY6" fmla="*/ 335280 h 510540"/>
                    <a:gd name="connsiteX0" fmla="*/ 21394 w 656985"/>
                    <a:gd name="connsiteY0" fmla="*/ 335280 h 530520"/>
                    <a:gd name="connsiteX1" fmla="*/ 234754 w 656985"/>
                    <a:gd name="connsiteY1" fmla="*/ 30480 h 530520"/>
                    <a:gd name="connsiteX2" fmla="*/ 623374 w 656985"/>
                    <a:gd name="connsiteY2" fmla="*/ 0 h 530520"/>
                    <a:gd name="connsiteX3" fmla="*/ 608134 w 656985"/>
                    <a:gd name="connsiteY3" fmla="*/ 213360 h 530520"/>
                    <a:gd name="connsiteX4" fmla="*/ 371914 w 656985"/>
                    <a:gd name="connsiteY4" fmla="*/ 274320 h 530520"/>
                    <a:gd name="connsiteX5" fmla="*/ 74734 w 656985"/>
                    <a:gd name="connsiteY5" fmla="*/ 510540 h 530520"/>
                    <a:gd name="connsiteX6" fmla="*/ 21394 w 656985"/>
                    <a:gd name="connsiteY6" fmla="*/ 335280 h 530520"/>
                    <a:gd name="connsiteX0" fmla="*/ 11308 w 646899"/>
                    <a:gd name="connsiteY0" fmla="*/ 335280 h 511222"/>
                    <a:gd name="connsiteX1" fmla="*/ 224668 w 646899"/>
                    <a:gd name="connsiteY1" fmla="*/ 30480 h 511222"/>
                    <a:gd name="connsiteX2" fmla="*/ 613288 w 646899"/>
                    <a:gd name="connsiteY2" fmla="*/ 0 h 511222"/>
                    <a:gd name="connsiteX3" fmla="*/ 598048 w 646899"/>
                    <a:gd name="connsiteY3" fmla="*/ 213360 h 511222"/>
                    <a:gd name="connsiteX4" fmla="*/ 361828 w 646899"/>
                    <a:gd name="connsiteY4" fmla="*/ 274320 h 511222"/>
                    <a:gd name="connsiteX5" fmla="*/ 64648 w 646899"/>
                    <a:gd name="connsiteY5" fmla="*/ 510540 h 511222"/>
                    <a:gd name="connsiteX6" fmla="*/ 11308 w 646899"/>
                    <a:gd name="connsiteY6" fmla="*/ 335280 h 511222"/>
                    <a:gd name="connsiteX0" fmla="*/ 11308 w 646899"/>
                    <a:gd name="connsiteY0" fmla="*/ 335280 h 511222"/>
                    <a:gd name="connsiteX1" fmla="*/ 224668 w 646899"/>
                    <a:gd name="connsiteY1" fmla="*/ 30480 h 511222"/>
                    <a:gd name="connsiteX2" fmla="*/ 613288 w 646899"/>
                    <a:gd name="connsiteY2" fmla="*/ 0 h 511222"/>
                    <a:gd name="connsiteX3" fmla="*/ 598048 w 646899"/>
                    <a:gd name="connsiteY3" fmla="*/ 213360 h 511222"/>
                    <a:gd name="connsiteX4" fmla="*/ 361828 w 646899"/>
                    <a:gd name="connsiteY4" fmla="*/ 274320 h 511222"/>
                    <a:gd name="connsiteX5" fmla="*/ 64648 w 646899"/>
                    <a:gd name="connsiteY5" fmla="*/ 510540 h 511222"/>
                    <a:gd name="connsiteX6" fmla="*/ 11308 w 646899"/>
                    <a:gd name="connsiteY6" fmla="*/ 335280 h 511222"/>
                    <a:gd name="connsiteX0" fmla="*/ 11308 w 676517"/>
                    <a:gd name="connsiteY0" fmla="*/ 335698 h 511640"/>
                    <a:gd name="connsiteX1" fmla="*/ 224668 w 676517"/>
                    <a:gd name="connsiteY1" fmla="*/ 30898 h 511640"/>
                    <a:gd name="connsiteX2" fmla="*/ 613288 w 676517"/>
                    <a:gd name="connsiteY2" fmla="*/ 418 h 511640"/>
                    <a:gd name="connsiteX3" fmla="*/ 598048 w 676517"/>
                    <a:gd name="connsiteY3" fmla="*/ 213778 h 511640"/>
                    <a:gd name="connsiteX4" fmla="*/ 361828 w 676517"/>
                    <a:gd name="connsiteY4" fmla="*/ 274738 h 511640"/>
                    <a:gd name="connsiteX5" fmla="*/ 64648 w 676517"/>
                    <a:gd name="connsiteY5" fmla="*/ 510958 h 511640"/>
                    <a:gd name="connsiteX6" fmla="*/ 11308 w 676517"/>
                    <a:gd name="connsiteY6" fmla="*/ 335698 h 511640"/>
                    <a:gd name="connsiteX0" fmla="*/ 11308 w 646899"/>
                    <a:gd name="connsiteY0" fmla="*/ 335280 h 511222"/>
                    <a:gd name="connsiteX1" fmla="*/ 224668 w 646899"/>
                    <a:gd name="connsiteY1" fmla="*/ 30480 h 511222"/>
                    <a:gd name="connsiteX2" fmla="*/ 613288 w 646899"/>
                    <a:gd name="connsiteY2" fmla="*/ 0 h 511222"/>
                    <a:gd name="connsiteX3" fmla="*/ 598048 w 646899"/>
                    <a:gd name="connsiteY3" fmla="*/ 213360 h 511222"/>
                    <a:gd name="connsiteX4" fmla="*/ 361828 w 646899"/>
                    <a:gd name="connsiteY4" fmla="*/ 274320 h 511222"/>
                    <a:gd name="connsiteX5" fmla="*/ 64648 w 646899"/>
                    <a:gd name="connsiteY5" fmla="*/ 510540 h 511222"/>
                    <a:gd name="connsiteX6" fmla="*/ 11308 w 646899"/>
                    <a:gd name="connsiteY6" fmla="*/ 335280 h 511222"/>
                    <a:gd name="connsiteX0" fmla="*/ 11308 w 676517"/>
                    <a:gd name="connsiteY0" fmla="*/ 335698 h 511640"/>
                    <a:gd name="connsiteX1" fmla="*/ 224668 w 676517"/>
                    <a:gd name="connsiteY1" fmla="*/ 30898 h 511640"/>
                    <a:gd name="connsiteX2" fmla="*/ 613288 w 676517"/>
                    <a:gd name="connsiteY2" fmla="*/ 418 h 511640"/>
                    <a:gd name="connsiteX3" fmla="*/ 598048 w 676517"/>
                    <a:gd name="connsiteY3" fmla="*/ 213778 h 511640"/>
                    <a:gd name="connsiteX4" fmla="*/ 361828 w 676517"/>
                    <a:gd name="connsiteY4" fmla="*/ 274738 h 511640"/>
                    <a:gd name="connsiteX5" fmla="*/ 64648 w 676517"/>
                    <a:gd name="connsiteY5" fmla="*/ 510958 h 511640"/>
                    <a:gd name="connsiteX6" fmla="*/ 11308 w 676517"/>
                    <a:gd name="connsiteY6" fmla="*/ 335698 h 511640"/>
                    <a:gd name="connsiteX0" fmla="*/ 11308 w 700571"/>
                    <a:gd name="connsiteY0" fmla="*/ 363799 h 539741"/>
                    <a:gd name="connsiteX1" fmla="*/ 224668 w 700571"/>
                    <a:gd name="connsiteY1" fmla="*/ 58999 h 539741"/>
                    <a:gd name="connsiteX2" fmla="*/ 613288 w 700571"/>
                    <a:gd name="connsiteY2" fmla="*/ 28519 h 539741"/>
                    <a:gd name="connsiteX3" fmla="*/ 598048 w 700571"/>
                    <a:gd name="connsiteY3" fmla="*/ 241879 h 539741"/>
                    <a:gd name="connsiteX4" fmla="*/ 361828 w 700571"/>
                    <a:gd name="connsiteY4" fmla="*/ 302839 h 539741"/>
                    <a:gd name="connsiteX5" fmla="*/ 64648 w 700571"/>
                    <a:gd name="connsiteY5" fmla="*/ 539059 h 539741"/>
                    <a:gd name="connsiteX6" fmla="*/ 11308 w 700571"/>
                    <a:gd name="connsiteY6" fmla="*/ 363799 h 539741"/>
                    <a:gd name="connsiteX0" fmla="*/ 11308 w 700571"/>
                    <a:gd name="connsiteY0" fmla="*/ 365854 h 541796"/>
                    <a:gd name="connsiteX1" fmla="*/ 224668 w 700571"/>
                    <a:gd name="connsiteY1" fmla="*/ 61054 h 541796"/>
                    <a:gd name="connsiteX2" fmla="*/ 613288 w 700571"/>
                    <a:gd name="connsiteY2" fmla="*/ 30574 h 541796"/>
                    <a:gd name="connsiteX3" fmla="*/ 598048 w 700571"/>
                    <a:gd name="connsiteY3" fmla="*/ 243934 h 541796"/>
                    <a:gd name="connsiteX4" fmla="*/ 361828 w 700571"/>
                    <a:gd name="connsiteY4" fmla="*/ 304894 h 541796"/>
                    <a:gd name="connsiteX5" fmla="*/ 64648 w 700571"/>
                    <a:gd name="connsiteY5" fmla="*/ 541114 h 541796"/>
                    <a:gd name="connsiteX6" fmla="*/ 11308 w 700571"/>
                    <a:gd name="connsiteY6" fmla="*/ 365854 h 541796"/>
                    <a:gd name="connsiteX0" fmla="*/ 11308 w 690785"/>
                    <a:gd name="connsiteY0" fmla="*/ 340777 h 516719"/>
                    <a:gd name="connsiteX1" fmla="*/ 224668 w 690785"/>
                    <a:gd name="connsiteY1" fmla="*/ 35977 h 516719"/>
                    <a:gd name="connsiteX2" fmla="*/ 613288 w 690785"/>
                    <a:gd name="connsiteY2" fmla="*/ 5497 h 516719"/>
                    <a:gd name="connsiteX3" fmla="*/ 670467 w 690785"/>
                    <a:gd name="connsiteY3" fmla="*/ 137635 h 516719"/>
                    <a:gd name="connsiteX4" fmla="*/ 361828 w 690785"/>
                    <a:gd name="connsiteY4" fmla="*/ 279817 h 516719"/>
                    <a:gd name="connsiteX5" fmla="*/ 64648 w 690785"/>
                    <a:gd name="connsiteY5" fmla="*/ 516037 h 516719"/>
                    <a:gd name="connsiteX6" fmla="*/ 11308 w 690785"/>
                    <a:gd name="connsiteY6" fmla="*/ 340777 h 516719"/>
                    <a:gd name="connsiteX0" fmla="*/ 11308 w 690785"/>
                    <a:gd name="connsiteY0" fmla="*/ 340777 h 517693"/>
                    <a:gd name="connsiteX1" fmla="*/ 224668 w 690785"/>
                    <a:gd name="connsiteY1" fmla="*/ 35977 h 517693"/>
                    <a:gd name="connsiteX2" fmla="*/ 613288 w 690785"/>
                    <a:gd name="connsiteY2" fmla="*/ 5497 h 517693"/>
                    <a:gd name="connsiteX3" fmla="*/ 670467 w 690785"/>
                    <a:gd name="connsiteY3" fmla="*/ 137635 h 517693"/>
                    <a:gd name="connsiteX4" fmla="*/ 361828 w 690785"/>
                    <a:gd name="connsiteY4" fmla="*/ 241140 h 517693"/>
                    <a:gd name="connsiteX5" fmla="*/ 64648 w 690785"/>
                    <a:gd name="connsiteY5" fmla="*/ 516037 h 517693"/>
                    <a:gd name="connsiteX6" fmla="*/ 11308 w 690785"/>
                    <a:gd name="connsiteY6" fmla="*/ 340777 h 517693"/>
                    <a:gd name="connsiteX0" fmla="*/ 89 w 679566"/>
                    <a:gd name="connsiteY0" fmla="*/ 340777 h 490977"/>
                    <a:gd name="connsiteX1" fmla="*/ 213449 w 679566"/>
                    <a:gd name="connsiteY1" fmla="*/ 35977 h 490977"/>
                    <a:gd name="connsiteX2" fmla="*/ 602069 w 679566"/>
                    <a:gd name="connsiteY2" fmla="*/ 5497 h 490977"/>
                    <a:gd name="connsiteX3" fmla="*/ 659248 w 679566"/>
                    <a:gd name="connsiteY3" fmla="*/ 137635 h 490977"/>
                    <a:gd name="connsiteX4" fmla="*/ 350609 w 679566"/>
                    <a:gd name="connsiteY4" fmla="*/ 241140 h 490977"/>
                    <a:gd name="connsiteX5" fmla="*/ 189214 w 679566"/>
                    <a:gd name="connsiteY5" fmla="*/ 488963 h 490977"/>
                    <a:gd name="connsiteX6" fmla="*/ 89 w 679566"/>
                    <a:gd name="connsiteY6" fmla="*/ 340777 h 490977"/>
                    <a:gd name="connsiteX0" fmla="*/ 93 w 670518"/>
                    <a:gd name="connsiteY0" fmla="*/ 243047 h 491794"/>
                    <a:gd name="connsiteX1" fmla="*/ 204401 w 670518"/>
                    <a:gd name="connsiteY1" fmla="*/ 38808 h 491794"/>
                    <a:gd name="connsiteX2" fmla="*/ 593021 w 670518"/>
                    <a:gd name="connsiteY2" fmla="*/ 8328 h 491794"/>
                    <a:gd name="connsiteX3" fmla="*/ 650200 w 670518"/>
                    <a:gd name="connsiteY3" fmla="*/ 140466 h 491794"/>
                    <a:gd name="connsiteX4" fmla="*/ 341561 w 670518"/>
                    <a:gd name="connsiteY4" fmla="*/ 243971 h 491794"/>
                    <a:gd name="connsiteX5" fmla="*/ 180166 w 670518"/>
                    <a:gd name="connsiteY5" fmla="*/ 491794 h 491794"/>
                    <a:gd name="connsiteX6" fmla="*/ 93 w 670518"/>
                    <a:gd name="connsiteY6" fmla="*/ 243047 h 491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0518" h="491794">
                      <a:moveTo>
                        <a:pt x="93" y="243047"/>
                      </a:moveTo>
                      <a:cubicBezTo>
                        <a:pt x="4132" y="167549"/>
                        <a:pt x="105580" y="77928"/>
                        <a:pt x="204401" y="38808"/>
                      </a:cubicBezTo>
                      <a:cubicBezTo>
                        <a:pt x="303222" y="-312"/>
                        <a:pt x="518721" y="-8615"/>
                        <a:pt x="593021" y="8328"/>
                      </a:cubicBezTo>
                      <a:cubicBezTo>
                        <a:pt x="667321" y="25271"/>
                        <a:pt x="692110" y="101192"/>
                        <a:pt x="650200" y="140466"/>
                      </a:cubicBezTo>
                      <a:cubicBezTo>
                        <a:pt x="608290" y="179740"/>
                        <a:pt x="419900" y="185416"/>
                        <a:pt x="341561" y="243971"/>
                      </a:cubicBezTo>
                      <a:cubicBezTo>
                        <a:pt x="263222" y="302526"/>
                        <a:pt x="237077" y="491948"/>
                        <a:pt x="180166" y="491794"/>
                      </a:cubicBezTo>
                      <a:cubicBezTo>
                        <a:pt x="123255" y="491640"/>
                        <a:pt x="-3946" y="318545"/>
                        <a:pt x="93" y="243047"/>
                      </a:cubicBezTo>
                      <a:close/>
                    </a:path>
                  </a:pathLst>
                </a:custGeom>
                <a:solidFill>
                  <a:schemeClr val="bg1">
                    <a:alpha val="75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>
                  <a:softEdge rad="101600"/>
                </a:effectLst>
                <a:ex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67" name="TextBox 266"/>
            <p:cNvSpPr txBox="1"/>
            <p:nvPr/>
          </p:nvSpPr>
          <p:spPr>
            <a:xfrm>
              <a:off x="7975535" y="2404277"/>
              <a:ext cx="381000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B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100377"/>
          <p:cNvGrpSpPr/>
          <p:nvPr/>
        </p:nvGrpSpPr>
        <p:grpSpPr>
          <a:xfrm>
            <a:off x="6477000" y="3257234"/>
            <a:ext cx="596173" cy="592692"/>
            <a:chOff x="6744655" y="3381084"/>
            <a:chExt cx="596173" cy="592692"/>
          </a:xfrm>
        </p:grpSpPr>
        <p:grpSp>
          <p:nvGrpSpPr>
            <p:cNvPr id="7" name="Group 269"/>
            <p:cNvGrpSpPr/>
            <p:nvPr/>
          </p:nvGrpSpPr>
          <p:grpSpPr>
            <a:xfrm rot="19552751">
              <a:off x="6744655" y="3381084"/>
              <a:ext cx="596173" cy="592692"/>
              <a:chOff x="12556959" y="1357806"/>
              <a:chExt cx="1113699" cy="1107195"/>
            </a:xfrm>
          </p:grpSpPr>
          <p:sp>
            <p:nvSpPr>
              <p:cNvPr id="271" name="Freeform 270"/>
              <p:cNvSpPr/>
              <p:nvPr/>
            </p:nvSpPr>
            <p:spPr bwMode="auto">
              <a:xfrm rot="2684944">
                <a:off x="12556959" y="1387189"/>
                <a:ext cx="1113699" cy="1077812"/>
              </a:xfrm>
              <a:custGeom>
                <a:avLst/>
                <a:gdLst>
                  <a:gd name="connsiteX0" fmla="*/ 548640 w 1691640"/>
                  <a:gd name="connsiteY0" fmla="*/ 38100 h 1493520"/>
                  <a:gd name="connsiteX1" fmla="*/ 0 w 1691640"/>
                  <a:gd name="connsiteY1" fmla="*/ 647700 h 1493520"/>
                  <a:gd name="connsiteX2" fmla="*/ 327660 w 1691640"/>
                  <a:gd name="connsiteY2" fmla="*/ 1371600 h 1493520"/>
                  <a:gd name="connsiteX3" fmla="*/ 1242060 w 1691640"/>
                  <a:gd name="connsiteY3" fmla="*/ 1493520 h 1493520"/>
                  <a:gd name="connsiteX4" fmla="*/ 1691640 w 1691640"/>
                  <a:gd name="connsiteY4" fmla="*/ 883920 h 1493520"/>
                  <a:gd name="connsiteX5" fmla="*/ 1554480 w 1691640"/>
                  <a:gd name="connsiteY5" fmla="*/ 190500 h 1493520"/>
                  <a:gd name="connsiteX6" fmla="*/ 853440 w 1691640"/>
                  <a:gd name="connsiteY6" fmla="*/ 0 h 1493520"/>
                  <a:gd name="connsiteX7" fmla="*/ 548640 w 1691640"/>
                  <a:gd name="connsiteY7" fmla="*/ 38100 h 1493520"/>
                  <a:gd name="connsiteX0" fmla="*/ 548640 w 1691640"/>
                  <a:gd name="connsiteY0" fmla="*/ 69084 h 1524504"/>
                  <a:gd name="connsiteX1" fmla="*/ 0 w 1691640"/>
                  <a:gd name="connsiteY1" fmla="*/ 678684 h 1524504"/>
                  <a:gd name="connsiteX2" fmla="*/ 327660 w 1691640"/>
                  <a:gd name="connsiteY2" fmla="*/ 1402584 h 1524504"/>
                  <a:gd name="connsiteX3" fmla="*/ 1242060 w 1691640"/>
                  <a:gd name="connsiteY3" fmla="*/ 1524504 h 1524504"/>
                  <a:gd name="connsiteX4" fmla="*/ 1691640 w 1691640"/>
                  <a:gd name="connsiteY4" fmla="*/ 914904 h 1524504"/>
                  <a:gd name="connsiteX5" fmla="*/ 1554480 w 1691640"/>
                  <a:gd name="connsiteY5" fmla="*/ 221484 h 1524504"/>
                  <a:gd name="connsiteX6" fmla="*/ 853440 w 1691640"/>
                  <a:gd name="connsiteY6" fmla="*/ 30984 h 1524504"/>
                  <a:gd name="connsiteX7" fmla="*/ 548640 w 1691640"/>
                  <a:gd name="connsiteY7" fmla="*/ 69084 h 1524504"/>
                  <a:gd name="connsiteX0" fmla="*/ 548640 w 1691640"/>
                  <a:gd name="connsiteY0" fmla="*/ 69084 h 1524504"/>
                  <a:gd name="connsiteX1" fmla="*/ 0 w 1691640"/>
                  <a:gd name="connsiteY1" fmla="*/ 678684 h 1524504"/>
                  <a:gd name="connsiteX2" fmla="*/ 327660 w 1691640"/>
                  <a:gd name="connsiteY2" fmla="*/ 1402584 h 1524504"/>
                  <a:gd name="connsiteX3" fmla="*/ 1242060 w 1691640"/>
                  <a:gd name="connsiteY3" fmla="*/ 1524504 h 1524504"/>
                  <a:gd name="connsiteX4" fmla="*/ 1691640 w 1691640"/>
                  <a:gd name="connsiteY4" fmla="*/ 914904 h 1524504"/>
                  <a:gd name="connsiteX5" fmla="*/ 1554480 w 1691640"/>
                  <a:gd name="connsiteY5" fmla="*/ 221484 h 1524504"/>
                  <a:gd name="connsiteX6" fmla="*/ 853440 w 1691640"/>
                  <a:gd name="connsiteY6" fmla="*/ 30984 h 1524504"/>
                  <a:gd name="connsiteX7" fmla="*/ 548640 w 1691640"/>
                  <a:gd name="connsiteY7" fmla="*/ 69084 h 1524504"/>
                  <a:gd name="connsiteX0" fmla="*/ 563706 w 1706706"/>
                  <a:gd name="connsiteY0" fmla="*/ 69084 h 1524504"/>
                  <a:gd name="connsiteX1" fmla="*/ 15066 w 1706706"/>
                  <a:gd name="connsiteY1" fmla="*/ 678684 h 1524504"/>
                  <a:gd name="connsiteX2" fmla="*/ 342726 w 1706706"/>
                  <a:gd name="connsiteY2" fmla="*/ 1402584 h 1524504"/>
                  <a:gd name="connsiteX3" fmla="*/ 1257126 w 1706706"/>
                  <a:gd name="connsiteY3" fmla="*/ 1524504 h 1524504"/>
                  <a:gd name="connsiteX4" fmla="*/ 1706706 w 1706706"/>
                  <a:gd name="connsiteY4" fmla="*/ 914904 h 1524504"/>
                  <a:gd name="connsiteX5" fmla="*/ 1569546 w 1706706"/>
                  <a:gd name="connsiteY5" fmla="*/ 221484 h 1524504"/>
                  <a:gd name="connsiteX6" fmla="*/ 868506 w 1706706"/>
                  <a:gd name="connsiteY6" fmla="*/ 30984 h 1524504"/>
                  <a:gd name="connsiteX7" fmla="*/ 563706 w 1706706"/>
                  <a:gd name="connsiteY7" fmla="*/ 69084 h 1524504"/>
                  <a:gd name="connsiteX0" fmla="*/ 563706 w 1706706"/>
                  <a:gd name="connsiteY0" fmla="*/ 69084 h 1586623"/>
                  <a:gd name="connsiteX1" fmla="*/ 15066 w 1706706"/>
                  <a:gd name="connsiteY1" fmla="*/ 678684 h 1586623"/>
                  <a:gd name="connsiteX2" fmla="*/ 342726 w 1706706"/>
                  <a:gd name="connsiteY2" fmla="*/ 1402584 h 1586623"/>
                  <a:gd name="connsiteX3" fmla="*/ 1257126 w 1706706"/>
                  <a:gd name="connsiteY3" fmla="*/ 1524504 h 1586623"/>
                  <a:gd name="connsiteX4" fmla="*/ 1706706 w 1706706"/>
                  <a:gd name="connsiteY4" fmla="*/ 914904 h 1586623"/>
                  <a:gd name="connsiteX5" fmla="*/ 1569546 w 1706706"/>
                  <a:gd name="connsiteY5" fmla="*/ 221484 h 1586623"/>
                  <a:gd name="connsiteX6" fmla="*/ 868506 w 1706706"/>
                  <a:gd name="connsiteY6" fmla="*/ 30984 h 1586623"/>
                  <a:gd name="connsiteX7" fmla="*/ 563706 w 1706706"/>
                  <a:gd name="connsiteY7" fmla="*/ 69084 h 1586623"/>
                  <a:gd name="connsiteX0" fmla="*/ 563706 w 1706706"/>
                  <a:gd name="connsiteY0" fmla="*/ 69084 h 1614690"/>
                  <a:gd name="connsiteX1" fmla="*/ 15066 w 1706706"/>
                  <a:gd name="connsiteY1" fmla="*/ 678684 h 1614690"/>
                  <a:gd name="connsiteX2" fmla="*/ 342726 w 1706706"/>
                  <a:gd name="connsiteY2" fmla="*/ 1402584 h 1614690"/>
                  <a:gd name="connsiteX3" fmla="*/ 1257126 w 1706706"/>
                  <a:gd name="connsiteY3" fmla="*/ 1524504 h 1614690"/>
                  <a:gd name="connsiteX4" fmla="*/ 1706706 w 1706706"/>
                  <a:gd name="connsiteY4" fmla="*/ 914904 h 1614690"/>
                  <a:gd name="connsiteX5" fmla="*/ 1569546 w 1706706"/>
                  <a:gd name="connsiteY5" fmla="*/ 221484 h 1614690"/>
                  <a:gd name="connsiteX6" fmla="*/ 868506 w 1706706"/>
                  <a:gd name="connsiteY6" fmla="*/ 30984 h 1614690"/>
                  <a:gd name="connsiteX7" fmla="*/ 563706 w 1706706"/>
                  <a:gd name="connsiteY7" fmla="*/ 69084 h 1614690"/>
                  <a:gd name="connsiteX0" fmla="*/ 563706 w 1769574"/>
                  <a:gd name="connsiteY0" fmla="*/ 69084 h 1614690"/>
                  <a:gd name="connsiteX1" fmla="*/ 15066 w 1769574"/>
                  <a:gd name="connsiteY1" fmla="*/ 678684 h 1614690"/>
                  <a:gd name="connsiteX2" fmla="*/ 342726 w 1769574"/>
                  <a:gd name="connsiteY2" fmla="*/ 1402584 h 1614690"/>
                  <a:gd name="connsiteX3" fmla="*/ 1257126 w 1769574"/>
                  <a:gd name="connsiteY3" fmla="*/ 1524504 h 1614690"/>
                  <a:gd name="connsiteX4" fmla="*/ 1706706 w 1769574"/>
                  <a:gd name="connsiteY4" fmla="*/ 914904 h 1614690"/>
                  <a:gd name="connsiteX5" fmla="*/ 1569546 w 1769574"/>
                  <a:gd name="connsiteY5" fmla="*/ 221484 h 1614690"/>
                  <a:gd name="connsiteX6" fmla="*/ 868506 w 1769574"/>
                  <a:gd name="connsiteY6" fmla="*/ 30984 h 1614690"/>
                  <a:gd name="connsiteX7" fmla="*/ 563706 w 1769574"/>
                  <a:gd name="connsiteY7" fmla="*/ 69084 h 1614690"/>
                  <a:gd name="connsiteX0" fmla="*/ 563706 w 1726917"/>
                  <a:gd name="connsiteY0" fmla="*/ 69084 h 1614690"/>
                  <a:gd name="connsiteX1" fmla="*/ 15066 w 1726917"/>
                  <a:gd name="connsiteY1" fmla="*/ 678684 h 1614690"/>
                  <a:gd name="connsiteX2" fmla="*/ 342726 w 1726917"/>
                  <a:gd name="connsiteY2" fmla="*/ 1402584 h 1614690"/>
                  <a:gd name="connsiteX3" fmla="*/ 1257126 w 1726917"/>
                  <a:gd name="connsiteY3" fmla="*/ 1524504 h 1614690"/>
                  <a:gd name="connsiteX4" fmla="*/ 1706706 w 1726917"/>
                  <a:gd name="connsiteY4" fmla="*/ 914904 h 1614690"/>
                  <a:gd name="connsiteX5" fmla="*/ 1569546 w 1726917"/>
                  <a:gd name="connsiteY5" fmla="*/ 221484 h 1614690"/>
                  <a:gd name="connsiteX6" fmla="*/ 868506 w 1726917"/>
                  <a:gd name="connsiteY6" fmla="*/ 30984 h 1614690"/>
                  <a:gd name="connsiteX7" fmla="*/ 563706 w 1726917"/>
                  <a:gd name="connsiteY7" fmla="*/ 69084 h 1614690"/>
                  <a:gd name="connsiteX0" fmla="*/ 567152 w 1730363"/>
                  <a:gd name="connsiteY0" fmla="*/ 28167 h 1573773"/>
                  <a:gd name="connsiteX1" fmla="*/ 18512 w 1730363"/>
                  <a:gd name="connsiteY1" fmla="*/ 637767 h 1573773"/>
                  <a:gd name="connsiteX2" fmla="*/ 346172 w 1730363"/>
                  <a:gd name="connsiteY2" fmla="*/ 1361667 h 1573773"/>
                  <a:gd name="connsiteX3" fmla="*/ 1260572 w 1730363"/>
                  <a:gd name="connsiteY3" fmla="*/ 1483587 h 1573773"/>
                  <a:gd name="connsiteX4" fmla="*/ 1710152 w 1730363"/>
                  <a:gd name="connsiteY4" fmla="*/ 873987 h 1573773"/>
                  <a:gd name="connsiteX5" fmla="*/ 1572992 w 1730363"/>
                  <a:gd name="connsiteY5" fmla="*/ 180567 h 1573773"/>
                  <a:gd name="connsiteX6" fmla="*/ 567152 w 1730363"/>
                  <a:gd name="connsiteY6" fmla="*/ 28167 h 1573773"/>
                  <a:gd name="connsiteX0" fmla="*/ 567152 w 1730363"/>
                  <a:gd name="connsiteY0" fmla="*/ 28167 h 1573773"/>
                  <a:gd name="connsiteX1" fmla="*/ 18512 w 1730363"/>
                  <a:gd name="connsiteY1" fmla="*/ 637767 h 1573773"/>
                  <a:gd name="connsiteX2" fmla="*/ 346172 w 1730363"/>
                  <a:gd name="connsiteY2" fmla="*/ 1361667 h 1573773"/>
                  <a:gd name="connsiteX3" fmla="*/ 1260572 w 1730363"/>
                  <a:gd name="connsiteY3" fmla="*/ 1483587 h 1573773"/>
                  <a:gd name="connsiteX4" fmla="*/ 1710152 w 1730363"/>
                  <a:gd name="connsiteY4" fmla="*/ 873987 h 1573773"/>
                  <a:gd name="connsiteX5" fmla="*/ 1572992 w 1730363"/>
                  <a:gd name="connsiteY5" fmla="*/ 180567 h 1573773"/>
                  <a:gd name="connsiteX6" fmla="*/ 567152 w 1730363"/>
                  <a:gd name="connsiteY6" fmla="*/ 28167 h 1573773"/>
                  <a:gd name="connsiteX0" fmla="*/ 552057 w 1715268"/>
                  <a:gd name="connsiteY0" fmla="*/ 28167 h 1573773"/>
                  <a:gd name="connsiteX1" fmla="*/ 3417 w 1715268"/>
                  <a:gd name="connsiteY1" fmla="*/ 637767 h 1573773"/>
                  <a:gd name="connsiteX2" fmla="*/ 331077 w 1715268"/>
                  <a:gd name="connsiteY2" fmla="*/ 1361667 h 1573773"/>
                  <a:gd name="connsiteX3" fmla="*/ 1245477 w 1715268"/>
                  <a:gd name="connsiteY3" fmla="*/ 1483587 h 1573773"/>
                  <a:gd name="connsiteX4" fmla="*/ 1695057 w 1715268"/>
                  <a:gd name="connsiteY4" fmla="*/ 873987 h 1573773"/>
                  <a:gd name="connsiteX5" fmla="*/ 1557897 w 1715268"/>
                  <a:gd name="connsiteY5" fmla="*/ 180567 h 1573773"/>
                  <a:gd name="connsiteX6" fmla="*/ 552057 w 1715268"/>
                  <a:gd name="connsiteY6" fmla="*/ 28167 h 1573773"/>
                  <a:gd name="connsiteX0" fmla="*/ 552057 w 1715268"/>
                  <a:gd name="connsiteY0" fmla="*/ 28167 h 1573773"/>
                  <a:gd name="connsiteX1" fmla="*/ 3417 w 1715268"/>
                  <a:gd name="connsiteY1" fmla="*/ 637767 h 1573773"/>
                  <a:gd name="connsiteX2" fmla="*/ 331077 w 1715268"/>
                  <a:gd name="connsiteY2" fmla="*/ 1361667 h 1573773"/>
                  <a:gd name="connsiteX3" fmla="*/ 1245477 w 1715268"/>
                  <a:gd name="connsiteY3" fmla="*/ 1483587 h 1573773"/>
                  <a:gd name="connsiteX4" fmla="*/ 1695057 w 1715268"/>
                  <a:gd name="connsiteY4" fmla="*/ 873987 h 1573773"/>
                  <a:gd name="connsiteX5" fmla="*/ 1557897 w 1715268"/>
                  <a:gd name="connsiteY5" fmla="*/ 180567 h 1573773"/>
                  <a:gd name="connsiteX6" fmla="*/ 552057 w 1715268"/>
                  <a:gd name="connsiteY6" fmla="*/ 28167 h 1573773"/>
                  <a:gd name="connsiteX0" fmla="*/ 552057 w 1715268"/>
                  <a:gd name="connsiteY0" fmla="*/ 28167 h 1560249"/>
                  <a:gd name="connsiteX1" fmla="*/ 3417 w 1715268"/>
                  <a:gd name="connsiteY1" fmla="*/ 637767 h 1560249"/>
                  <a:gd name="connsiteX2" fmla="*/ 331077 w 1715268"/>
                  <a:gd name="connsiteY2" fmla="*/ 1361667 h 1560249"/>
                  <a:gd name="connsiteX3" fmla="*/ 1245477 w 1715268"/>
                  <a:gd name="connsiteY3" fmla="*/ 1483587 h 1560249"/>
                  <a:gd name="connsiteX4" fmla="*/ 1695057 w 1715268"/>
                  <a:gd name="connsiteY4" fmla="*/ 873987 h 1560249"/>
                  <a:gd name="connsiteX5" fmla="*/ 1557897 w 1715268"/>
                  <a:gd name="connsiteY5" fmla="*/ 180567 h 1560249"/>
                  <a:gd name="connsiteX6" fmla="*/ 552057 w 1715268"/>
                  <a:gd name="connsiteY6" fmla="*/ 28167 h 1560249"/>
                  <a:gd name="connsiteX0" fmla="*/ 552057 w 1715268"/>
                  <a:gd name="connsiteY0" fmla="*/ 28167 h 1560249"/>
                  <a:gd name="connsiteX1" fmla="*/ 3417 w 1715268"/>
                  <a:gd name="connsiteY1" fmla="*/ 637767 h 1560249"/>
                  <a:gd name="connsiteX2" fmla="*/ 331077 w 1715268"/>
                  <a:gd name="connsiteY2" fmla="*/ 1361667 h 1560249"/>
                  <a:gd name="connsiteX3" fmla="*/ 1245477 w 1715268"/>
                  <a:gd name="connsiteY3" fmla="*/ 1483587 h 1560249"/>
                  <a:gd name="connsiteX4" fmla="*/ 1695057 w 1715268"/>
                  <a:gd name="connsiteY4" fmla="*/ 873987 h 1560249"/>
                  <a:gd name="connsiteX5" fmla="*/ 1557897 w 1715268"/>
                  <a:gd name="connsiteY5" fmla="*/ 180567 h 1560249"/>
                  <a:gd name="connsiteX6" fmla="*/ 552057 w 1715268"/>
                  <a:gd name="connsiteY6" fmla="*/ 28167 h 1560249"/>
                  <a:gd name="connsiteX0" fmla="*/ 552057 w 1724199"/>
                  <a:gd name="connsiteY0" fmla="*/ 40227 h 1572309"/>
                  <a:gd name="connsiteX1" fmla="*/ 3417 w 1724199"/>
                  <a:gd name="connsiteY1" fmla="*/ 649827 h 1572309"/>
                  <a:gd name="connsiteX2" fmla="*/ 331077 w 1724199"/>
                  <a:gd name="connsiteY2" fmla="*/ 1373727 h 1572309"/>
                  <a:gd name="connsiteX3" fmla="*/ 1245477 w 1724199"/>
                  <a:gd name="connsiteY3" fmla="*/ 1495647 h 1572309"/>
                  <a:gd name="connsiteX4" fmla="*/ 1695057 w 1724199"/>
                  <a:gd name="connsiteY4" fmla="*/ 886047 h 1572309"/>
                  <a:gd name="connsiteX5" fmla="*/ 1557897 w 1724199"/>
                  <a:gd name="connsiteY5" fmla="*/ 192627 h 1572309"/>
                  <a:gd name="connsiteX6" fmla="*/ 552057 w 1724199"/>
                  <a:gd name="connsiteY6" fmla="*/ 40227 h 1572309"/>
                  <a:gd name="connsiteX0" fmla="*/ 621314 w 1727297"/>
                  <a:gd name="connsiteY0" fmla="*/ 17078 h 1676888"/>
                  <a:gd name="connsiteX1" fmla="*/ 8124 w 1727297"/>
                  <a:gd name="connsiteY1" fmla="*/ 754406 h 1676888"/>
                  <a:gd name="connsiteX2" fmla="*/ 335784 w 1727297"/>
                  <a:gd name="connsiteY2" fmla="*/ 1478306 h 1676888"/>
                  <a:gd name="connsiteX3" fmla="*/ 1250184 w 1727297"/>
                  <a:gd name="connsiteY3" fmla="*/ 1600226 h 1676888"/>
                  <a:gd name="connsiteX4" fmla="*/ 1699764 w 1727297"/>
                  <a:gd name="connsiteY4" fmla="*/ 990626 h 1676888"/>
                  <a:gd name="connsiteX5" fmla="*/ 1562604 w 1727297"/>
                  <a:gd name="connsiteY5" fmla="*/ 297206 h 1676888"/>
                  <a:gd name="connsiteX6" fmla="*/ 621314 w 1727297"/>
                  <a:gd name="connsiteY6" fmla="*/ 17078 h 1676888"/>
                  <a:gd name="connsiteX0" fmla="*/ 621314 w 1727297"/>
                  <a:gd name="connsiteY0" fmla="*/ 35940 h 1695750"/>
                  <a:gd name="connsiteX1" fmla="*/ 8124 w 1727297"/>
                  <a:gd name="connsiteY1" fmla="*/ 773268 h 1695750"/>
                  <a:gd name="connsiteX2" fmla="*/ 335784 w 1727297"/>
                  <a:gd name="connsiteY2" fmla="*/ 1497168 h 1695750"/>
                  <a:gd name="connsiteX3" fmla="*/ 1250184 w 1727297"/>
                  <a:gd name="connsiteY3" fmla="*/ 1619088 h 1695750"/>
                  <a:gd name="connsiteX4" fmla="*/ 1699764 w 1727297"/>
                  <a:gd name="connsiteY4" fmla="*/ 1009488 h 1695750"/>
                  <a:gd name="connsiteX5" fmla="*/ 1562604 w 1727297"/>
                  <a:gd name="connsiteY5" fmla="*/ 316068 h 1695750"/>
                  <a:gd name="connsiteX6" fmla="*/ 621314 w 1727297"/>
                  <a:gd name="connsiteY6" fmla="*/ 35940 h 1695750"/>
                  <a:gd name="connsiteX0" fmla="*/ 621314 w 1727297"/>
                  <a:gd name="connsiteY0" fmla="*/ 35940 h 1666304"/>
                  <a:gd name="connsiteX1" fmla="*/ 8124 w 1727297"/>
                  <a:gd name="connsiteY1" fmla="*/ 773268 h 1666304"/>
                  <a:gd name="connsiteX2" fmla="*/ 335784 w 1727297"/>
                  <a:gd name="connsiteY2" fmla="*/ 1497168 h 1666304"/>
                  <a:gd name="connsiteX3" fmla="*/ 1250184 w 1727297"/>
                  <a:gd name="connsiteY3" fmla="*/ 1619088 h 1666304"/>
                  <a:gd name="connsiteX4" fmla="*/ 1699764 w 1727297"/>
                  <a:gd name="connsiteY4" fmla="*/ 1009488 h 1666304"/>
                  <a:gd name="connsiteX5" fmla="*/ 1562604 w 1727297"/>
                  <a:gd name="connsiteY5" fmla="*/ 316068 h 1666304"/>
                  <a:gd name="connsiteX6" fmla="*/ 621314 w 1727297"/>
                  <a:gd name="connsiteY6" fmla="*/ 35940 h 1666304"/>
                  <a:gd name="connsiteX0" fmla="*/ 620790 w 1726773"/>
                  <a:gd name="connsiteY0" fmla="*/ 35940 h 1671530"/>
                  <a:gd name="connsiteX1" fmla="*/ 7600 w 1726773"/>
                  <a:gd name="connsiteY1" fmla="*/ 773268 h 1671530"/>
                  <a:gd name="connsiteX2" fmla="*/ 335260 w 1726773"/>
                  <a:gd name="connsiteY2" fmla="*/ 1497168 h 1671530"/>
                  <a:gd name="connsiteX3" fmla="*/ 1155433 w 1726773"/>
                  <a:gd name="connsiteY3" fmla="*/ 1625541 h 1671530"/>
                  <a:gd name="connsiteX4" fmla="*/ 1699240 w 1726773"/>
                  <a:gd name="connsiteY4" fmla="*/ 1009488 h 1671530"/>
                  <a:gd name="connsiteX5" fmla="*/ 1562080 w 1726773"/>
                  <a:gd name="connsiteY5" fmla="*/ 316068 h 1671530"/>
                  <a:gd name="connsiteX6" fmla="*/ 620790 w 1726773"/>
                  <a:gd name="connsiteY6" fmla="*/ 35940 h 167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6773" h="1671530">
                    <a:moveTo>
                      <a:pt x="620790" y="35940"/>
                    </a:moveTo>
                    <a:cubicBezTo>
                      <a:pt x="201503" y="164776"/>
                      <a:pt x="55188" y="529730"/>
                      <a:pt x="7600" y="773268"/>
                    </a:cubicBezTo>
                    <a:cubicBezTo>
                      <a:pt x="-39988" y="1016806"/>
                      <a:pt x="143955" y="1355123"/>
                      <a:pt x="335260" y="1497168"/>
                    </a:cubicBezTo>
                    <a:cubicBezTo>
                      <a:pt x="526565" y="1639213"/>
                      <a:pt x="781769" y="1731822"/>
                      <a:pt x="1155433" y="1625541"/>
                    </a:cubicBezTo>
                    <a:cubicBezTo>
                      <a:pt x="1529097" y="1519260"/>
                      <a:pt x="1647170" y="1226658"/>
                      <a:pt x="1699240" y="1009488"/>
                    </a:cubicBezTo>
                    <a:cubicBezTo>
                      <a:pt x="1751310" y="792318"/>
                      <a:pt x="1741822" y="478326"/>
                      <a:pt x="1562080" y="316068"/>
                    </a:cubicBezTo>
                    <a:cubicBezTo>
                      <a:pt x="1382338" y="153810"/>
                      <a:pt x="1040077" y="-92896"/>
                      <a:pt x="620790" y="3594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 type="triangle" w="med" len="med"/>
              </a:ln>
              <a:effectLst>
                <a:outerShdw blurRad="1270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04800" h="171450"/>
              </a:sp3d>
              <a:ex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9" name="Group 18438"/>
              <p:cNvGrpSpPr>
                <a:grpSpLocks/>
              </p:cNvGrpSpPr>
              <p:nvPr/>
            </p:nvGrpSpPr>
            <p:grpSpPr bwMode="auto">
              <a:xfrm rot="2684944">
                <a:off x="12718573" y="1605190"/>
                <a:ext cx="662524" cy="679351"/>
                <a:chOff x="4565008" y="3532172"/>
                <a:chExt cx="594361" cy="609602"/>
              </a:xfrm>
            </p:grpSpPr>
            <p:sp>
              <p:nvSpPr>
                <p:cNvPr id="274" name="Oval 273"/>
                <p:cNvSpPr/>
                <p:nvPr/>
              </p:nvSpPr>
              <p:spPr bwMode="auto">
                <a:xfrm rot="956724">
                  <a:off x="4565008" y="3532174"/>
                  <a:ext cx="594360" cy="60960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 type="triangle" w="med" len="med"/>
                </a:ln>
                <a:effectLst>
                  <a:innerShdw blurRad="381000">
                    <a:schemeClr val="bg1"/>
                  </a:innerShdw>
                </a:effectLst>
                <a:ex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5" name="Oval 274"/>
                <p:cNvSpPr/>
                <p:nvPr/>
              </p:nvSpPr>
              <p:spPr bwMode="auto">
                <a:xfrm rot="956724">
                  <a:off x="4565009" y="3532172"/>
                  <a:ext cx="594360" cy="609600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round/>
                  <a:headEnd/>
                  <a:tailEnd type="triangl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209550"/>
                </a:sp3d>
                <a:ex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3" name="Freeform 272"/>
              <p:cNvSpPr/>
              <p:nvPr/>
            </p:nvSpPr>
            <p:spPr bwMode="auto">
              <a:xfrm rot="2684944">
                <a:off x="12681119" y="1357806"/>
                <a:ext cx="403937" cy="968670"/>
              </a:xfrm>
              <a:custGeom>
                <a:avLst/>
                <a:gdLst>
                  <a:gd name="connsiteX0" fmla="*/ 0 w 601980"/>
                  <a:gd name="connsiteY0" fmla="*/ 335280 h 510540"/>
                  <a:gd name="connsiteX1" fmla="*/ 213360 w 601980"/>
                  <a:gd name="connsiteY1" fmla="*/ 30480 h 510540"/>
                  <a:gd name="connsiteX2" fmla="*/ 601980 w 601980"/>
                  <a:gd name="connsiteY2" fmla="*/ 0 h 510540"/>
                  <a:gd name="connsiteX3" fmla="*/ 586740 w 601980"/>
                  <a:gd name="connsiteY3" fmla="*/ 213360 h 510540"/>
                  <a:gd name="connsiteX4" fmla="*/ 350520 w 601980"/>
                  <a:gd name="connsiteY4" fmla="*/ 274320 h 510540"/>
                  <a:gd name="connsiteX5" fmla="*/ 53340 w 601980"/>
                  <a:gd name="connsiteY5" fmla="*/ 510540 h 510540"/>
                  <a:gd name="connsiteX6" fmla="*/ 0 w 601980"/>
                  <a:gd name="connsiteY6" fmla="*/ 335280 h 510540"/>
                  <a:gd name="connsiteX0" fmla="*/ 0 w 635591"/>
                  <a:gd name="connsiteY0" fmla="*/ 335280 h 510540"/>
                  <a:gd name="connsiteX1" fmla="*/ 213360 w 635591"/>
                  <a:gd name="connsiteY1" fmla="*/ 30480 h 510540"/>
                  <a:gd name="connsiteX2" fmla="*/ 601980 w 635591"/>
                  <a:gd name="connsiteY2" fmla="*/ 0 h 510540"/>
                  <a:gd name="connsiteX3" fmla="*/ 586740 w 635591"/>
                  <a:gd name="connsiteY3" fmla="*/ 213360 h 510540"/>
                  <a:gd name="connsiteX4" fmla="*/ 350520 w 635591"/>
                  <a:gd name="connsiteY4" fmla="*/ 274320 h 510540"/>
                  <a:gd name="connsiteX5" fmla="*/ 53340 w 635591"/>
                  <a:gd name="connsiteY5" fmla="*/ 510540 h 510540"/>
                  <a:gd name="connsiteX6" fmla="*/ 0 w 635591"/>
                  <a:gd name="connsiteY6" fmla="*/ 335280 h 510540"/>
                  <a:gd name="connsiteX0" fmla="*/ 0 w 635591"/>
                  <a:gd name="connsiteY0" fmla="*/ 335280 h 510540"/>
                  <a:gd name="connsiteX1" fmla="*/ 213360 w 635591"/>
                  <a:gd name="connsiteY1" fmla="*/ 30480 h 510540"/>
                  <a:gd name="connsiteX2" fmla="*/ 601980 w 635591"/>
                  <a:gd name="connsiteY2" fmla="*/ 0 h 510540"/>
                  <a:gd name="connsiteX3" fmla="*/ 586740 w 635591"/>
                  <a:gd name="connsiteY3" fmla="*/ 213360 h 510540"/>
                  <a:gd name="connsiteX4" fmla="*/ 350520 w 635591"/>
                  <a:gd name="connsiteY4" fmla="*/ 274320 h 510540"/>
                  <a:gd name="connsiteX5" fmla="*/ 53340 w 635591"/>
                  <a:gd name="connsiteY5" fmla="*/ 510540 h 510540"/>
                  <a:gd name="connsiteX6" fmla="*/ 0 w 635591"/>
                  <a:gd name="connsiteY6" fmla="*/ 335280 h 510540"/>
                  <a:gd name="connsiteX0" fmla="*/ 21394 w 656985"/>
                  <a:gd name="connsiteY0" fmla="*/ 335280 h 530520"/>
                  <a:gd name="connsiteX1" fmla="*/ 234754 w 656985"/>
                  <a:gd name="connsiteY1" fmla="*/ 30480 h 530520"/>
                  <a:gd name="connsiteX2" fmla="*/ 623374 w 656985"/>
                  <a:gd name="connsiteY2" fmla="*/ 0 h 530520"/>
                  <a:gd name="connsiteX3" fmla="*/ 608134 w 656985"/>
                  <a:gd name="connsiteY3" fmla="*/ 213360 h 530520"/>
                  <a:gd name="connsiteX4" fmla="*/ 371914 w 656985"/>
                  <a:gd name="connsiteY4" fmla="*/ 274320 h 530520"/>
                  <a:gd name="connsiteX5" fmla="*/ 74734 w 656985"/>
                  <a:gd name="connsiteY5" fmla="*/ 510540 h 530520"/>
                  <a:gd name="connsiteX6" fmla="*/ 21394 w 656985"/>
                  <a:gd name="connsiteY6" fmla="*/ 335280 h 530520"/>
                  <a:gd name="connsiteX0" fmla="*/ 11308 w 646899"/>
                  <a:gd name="connsiteY0" fmla="*/ 335280 h 511222"/>
                  <a:gd name="connsiteX1" fmla="*/ 224668 w 646899"/>
                  <a:gd name="connsiteY1" fmla="*/ 30480 h 511222"/>
                  <a:gd name="connsiteX2" fmla="*/ 613288 w 646899"/>
                  <a:gd name="connsiteY2" fmla="*/ 0 h 511222"/>
                  <a:gd name="connsiteX3" fmla="*/ 598048 w 646899"/>
                  <a:gd name="connsiteY3" fmla="*/ 213360 h 511222"/>
                  <a:gd name="connsiteX4" fmla="*/ 361828 w 646899"/>
                  <a:gd name="connsiteY4" fmla="*/ 274320 h 511222"/>
                  <a:gd name="connsiteX5" fmla="*/ 64648 w 646899"/>
                  <a:gd name="connsiteY5" fmla="*/ 510540 h 511222"/>
                  <a:gd name="connsiteX6" fmla="*/ 11308 w 646899"/>
                  <a:gd name="connsiteY6" fmla="*/ 335280 h 511222"/>
                  <a:gd name="connsiteX0" fmla="*/ 11308 w 646899"/>
                  <a:gd name="connsiteY0" fmla="*/ 335280 h 511222"/>
                  <a:gd name="connsiteX1" fmla="*/ 224668 w 646899"/>
                  <a:gd name="connsiteY1" fmla="*/ 30480 h 511222"/>
                  <a:gd name="connsiteX2" fmla="*/ 613288 w 646899"/>
                  <a:gd name="connsiteY2" fmla="*/ 0 h 511222"/>
                  <a:gd name="connsiteX3" fmla="*/ 598048 w 646899"/>
                  <a:gd name="connsiteY3" fmla="*/ 213360 h 511222"/>
                  <a:gd name="connsiteX4" fmla="*/ 361828 w 646899"/>
                  <a:gd name="connsiteY4" fmla="*/ 274320 h 511222"/>
                  <a:gd name="connsiteX5" fmla="*/ 64648 w 646899"/>
                  <a:gd name="connsiteY5" fmla="*/ 510540 h 511222"/>
                  <a:gd name="connsiteX6" fmla="*/ 11308 w 646899"/>
                  <a:gd name="connsiteY6" fmla="*/ 335280 h 511222"/>
                  <a:gd name="connsiteX0" fmla="*/ 11308 w 676517"/>
                  <a:gd name="connsiteY0" fmla="*/ 335698 h 511640"/>
                  <a:gd name="connsiteX1" fmla="*/ 224668 w 676517"/>
                  <a:gd name="connsiteY1" fmla="*/ 30898 h 511640"/>
                  <a:gd name="connsiteX2" fmla="*/ 613288 w 676517"/>
                  <a:gd name="connsiteY2" fmla="*/ 418 h 511640"/>
                  <a:gd name="connsiteX3" fmla="*/ 598048 w 676517"/>
                  <a:gd name="connsiteY3" fmla="*/ 213778 h 511640"/>
                  <a:gd name="connsiteX4" fmla="*/ 361828 w 676517"/>
                  <a:gd name="connsiteY4" fmla="*/ 274738 h 511640"/>
                  <a:gd name="connsiteX5" fmla="*/ 64648 w 676517"/>
                  <a:gd name="connsiteY5" fmla="*/ 510958 h 511640"/>
                  <a:gd name="connsiteX6" fmla="*/ 11308 w 676517"/>
                  <a:gd name="connsiteY6" fmla="*/ 335698 h 511640"/>
                  <a:gd name="connsiteX0" fmla="*/ 11308 w 646899"/>
                  <a:gd name="connsiteY0" fmla="*/ 335280 h 511222"/>
                  <a:gd name="connsiteX1" fmla="*/ 224668 w 646899"/>
                  <a:gd name="connsiteY1" fmla="*/ 30480 h 511222"/>
                  <a:gd name="connsiteX2" fmla="*/ 613288 w 646899"/>
                  <a:gd name="connsiteY2" fmla="*/ 0 h 511222"/>
                  <a:gd name="connsiteX3" fmla="*/ 598048 w 646899"/>
                  <a:gd name="connsiteY3" fmla="*/ 213360 h 511222"/>
                  <a:gd name="connsiteX4" fmla="*/ 361828 w 646899"/>
                  <a:gd name="connsiteY4" fmla="*/ 274320 h 511222"/>
                  <a:gd name="connsiteX5" fmla="*/ 64648 w 646899"/>
                  <a:gd name="connsiteY5" fmla="*/ 510540 h 511222"/>
                  <a:gd name="connsiteX6" fmla="*/ 11308 w 646899"/>
                  <a:gd name="connsiteY6" fmla="*/ 335280 h 511222"/>
                  <a:gd name="connsiteX0" fmla="*/ 11308 w 676517"/>
                  <a:gd name="connsiteY0" fmla="*/ 335698 h 511640"/>
                  <a:gd name="connsiteX1" fmla="*/ 224668 w 676517"/>
                  <a:gd name="connsiteY1" fmla="*/ 30898 h 511640"/>
                  <a:gd name="connsiteX2" fmla="*/ 613288 w 676517"/>
                  <a:gd name="connsiteY2" fmla="*/ 418 h 511640"/>
                  <a:gd name="connsiteX3" fmla="*/ 598048 w 676517"/>
                  <a:gd name="connsiteY3" fmla="*/ 213778 h 511640"/>
                  <a:gd name="connsiteX4" fmla="*/ 361828 w 676517"/>
                  <a:gd name="connsiteY4" fmla="*/ 274738 h 511640"/>
                  <a:gd name="connsiteX5" fmla="*/ 64648 w 676517"/>
                  <a:gd name="connsiteY5" fmla="*/ 510958 h 511640"/>
                  <a:gd name="connsiteX6" fmla="*/ 11308 w 676517"/>
                  <a:gd name="connsiteY6" fmla="*/ 335698 h 511640"/>
                  <a:gd name="connsiteX0" fmla="*/ 11308 w 700571"/>
                  <a:gd name="connsiteY0" fmla="*/ 363799 h 539741"/>
                  <a:gd name="connsiteX1" fmla="*/ 224668 w 700571"/>
                  <a:gd name="connsiteY1" fmla="*/ 58999 h 539741"/>
                  <a:gd name="connsiteX2" fmla="*/ 613288 w 700571"/>
                  <a:gd name="connsiteY2" fmla="*/ 28519 h 539741"/>
                  <a:gd name="connsiteX3" fmla="*/ 598048 w 700571"/>
                  <a:gd name="connsiteY3" fmla="*/ 241879 h 539741"/>
                  <a:gd name="connsiteX4" fmla="*/ 361828 w 700571"/>
                  <a:gd name="connsiteY4" fmla="*/ 302839 h 539741"/>
                  <a:gd name="connsiteX5" fmla="*/ 64648 w 700571"/>
                  <a:gd name="connsiteY5" fmla="*/ 539059 h 539741"/>
                  <a:gd name="connsiteX6" fmla="*/ 11308 w 700571"/>
                  <a:gd name="connsiteY6" fmla="*/ 363799 h 539741"/>
                  <a:gd name="connsiteX0" fmla="*/ 11308 w 700571"/>
                  <a:gd name="connsiteY0" fmla="*/ 365854 h 541796"/>
                  <a:gd name="connsiteX1" fmla="*/ 224668 w 700571"/>
                  <a:gd name="connsiteY1" fmla="*/ 61054 h 541796"/>
                  <a:gd name="connsiteX2" fmla="*/ 613288 w 700571"/>
                  <a:gd name="connsiteY2" fmla="*/ 30574 h 541796"/>
                  <a:gd name="connsiteX3" fmla="*/ 598048 w 700571"/>
                  <a:gd name="connsiteY3" fmla="*/ 243934 h 541796"/>
                  <a:gd name="connsiteX4" fmla="*/ 361828 w 700571"/>
                  <a:gd name="connsiteY4" fmla="*/ 304894 h 541796"/>
                  <a:gd name="connsiteX5" fmla="*/ 64648 w 700571"/>
                  <a:gd name="connsiteY5" fmla="*/ 541114 h 541796"/>
                  <a:gd name="connsiteX6" fmla="*/ 11308 w 700571"/>
                  <a:gd name="connsiteY6" fmla="*/ 365854 h 541796"/>
                  <a:gd name="connsiteX0" fmla="*/ 11308 w 690785"/>
                  <a:gd name="connsiteY0" fmla="*/ 340777 h 516719"/>
                  <a:gd name="connsiteX1" fmla="*/ 224668 w 690785"/>
                  <a:gd name="connsiteY1" fmla="*/ 35977 h 516719"/>
                  <a:gd name="connsiteX2" fmla="*/ 613288 w 690785"/>
                  <a:gd name="connsiteY2" fmla="*/ 5497 h 516719"/>
                  <a:gd name="connsiteX3" fmla="*/ 670467 w 690785"/>
                  <a:gd name="connsiteY3" fmla="*/ 137635 h 516719"/>
                  <a:gd name="connsiteX4" fmla="*/ 361828 w 690785"/>
                  <a:gd name="connsiteY4" fmla="*/ 279817 h 516719"/>
                  <a:gd name="connsiteX5" fmla="*/ 64648 w 690785"/>
                  <a:gd name="connsiteY5" fmla="*/ 516037 h 516719"/>
                  <a:gd name="connsiteX6" fmla="*/ 11308 w 690785"/>
                  <a:gd name="connsiteY6" fmla="*/ 340777 h 516719"/>
                  <a:gd name="connsiteX0" fmla="*/ 11308 w 690785"/>
                  <a:gd name="connsiteY0" fmla="*/ 340777 h 517693"/>
                  <a:gd name="connsiteX1" fmla="*/ 224668 w 690785"/>
                  <a:gd name="connsiteY1" fmla="*/ 35977 h 517693"/>
                  <a:gd name="connsiteX2" fmla="*/ 613288 w 690785"/>
                  <a:gd name="connsiteY2" fmla="*/ 5497 h 517693"/>
                  <a:gd name="connsiteX3" fmla="*/ 670467 w 690785"/>
                  <a:gd name="connsiteY3" fmla="*/ 137635 h 517693"/>
                  <a:gd name="connsiteX4" fmla="*/ 361828 w 690785"/>
                  <a:gd name="connsiteY4" fmla="*/ 241140 h 517693"/>
                  <a:gd name="connsiteX5" fmla="*/ 64648 w 690785"/>
                  <a:gd name="connsiteY5" fmla="*/ 516037 h 517693"/>
                  <a:gd name="connsiteX6" fmla="*/ 11308 w 690785"/>
                  <a:gd name="connsiteY6" fmla="*/ 340777 h 517693"/>
                  <a:gd name="connsiteX0" fmla="*/ 89 w 679566"/>
                  <a:gd name="connsiteY0" fmla="*/ 340777 h 490977"/>
                  <a:gd name="connsiteX1" fmla="*/ 213449 w 679566"/>
                  <a:gd name="connsiteY1" fmla="*/ 35977 h 490977"/>
                  <a:gd name="connsiteX2" fmla="*/ 602069 w 679566"/>
                  <a:gd name="connsiteY2" fmla="*/ 5497 h 490977"/>
                  <a:gd name="connsiteX3" fmla="*/ 659248 w 679566"/>
                  <a:gd name="connsiteY3" fmla="*/ 137635 h 490977"/>
                  <a:gd name="connsiteX4" fmla="*/ 350609 w 679566"/>
                  <a:gd name="connsiteY4" fmla="*/ 241140 h 490977"/>
                  <a:gd name="connsiteX5" fmla="*/ 189214 w 679566"/>
                  <a:gd name="connsiteY5" fmla="*/ 488963 h 490977"/>
                  <a:gd name="connsiteX6" fmla="*/ 89 w 679566"/>
                  <a:gd name="connsiteY6" fmla="*/ 340777 h 490977"/>
                  <a:gd name="connsiteX0" fmla="*/ 93 w 670518"/>
                  <a:gd name="connsiteY0" fmla="*/ 243047 h 491794"/>
                  <a:gd name="connsiteX1" fmla="*/ 204401 w 670518"/>
                  <a:gd name="connsiteY1" fmla="*/ 38808 h 491794"/>
                  <a:gd name="connsiteX2" fmla="*/ 593021 w 670518"/>
                  <a:gd name="connsiteY2" fmla="*/ 8328 h 491794"/>
                  <a:gd name="connsiteX3" fmla="*/ 650200 w 670518"/>
                  <a:gd name="connsiteY3" fmla="*/ 140466 h 491794"/>
                  <a:gd name="connsiteX4" fmla="*/ 341561 w 670518"/>
                  <a:gd name="connsiteY4" fmla="*/ 243971 h 491794"/>
                  <a:gd name="connsiteX5" fmla="*/ 180166 w 670518"/>
                  <a:gd name="connsiteY5" fmla="*/ 491794 h 491794"/>
                  <a:gd name="connsiteX6" fmla="*/ 93 w 670518"/>
                  <a:gd name="connsiteY6" fmla="*/ 243047 h 491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0518" h="491794">
                    <a:moveTo>
                      <a:pt x="93" y="243047"/>
                    </a:moveTo>
                    <a:cubicBezTo>
                      <a:pt x="4132" y="167549"/>
                      <a:pt x="105580" y="77928"/>
                      <a:pt x="204401" y="38808"/>
                    </a:cubicBezTo>
                    <a:cubicBezTo>
                      <a:pt x="303222" y="-312"/>
                      <a:pt x="518721" y="-8615"/>
                      <a:pt x="593021" y="8328"/>
                    </a:cubicBezTo>
                    <a:cubicBezTo>
                      <a:pt x="667321" y="25271"/>
                      <a:pt x="692110" y="101192"/>
                      <a:pt x="650200" y="140466"/>
                    </a:cubicBezTo>
                    <a:cubicBezTo>
                      <a:pt x="608290" y="179740"/>
                      <a:pt x="419900" y="185416"/>
                      <a:pt x="341561" y="243971"/>
                    </a:cubicBezTo>
                    <a:cubicBezTo>
                      <a:pt x="263222" y="302526"/>
                      <a:pt x="237077" y="491948"/>
                      <a:pt x="180166" y="491794"/>
                    </a:cubicBezTo>
                    <a:cubicBezTo>
                      <a:pt x="123255" y="491640"/>
                      <a:pt x="-3946" y="318545"/>
                      <a:pt x="93" y="243047"/>
                    </a:cubicBezTo>
                    <a:close/>
                  </a:path>
                </a:pathLst>
              </a:custGeom>
              <a:solidFill>
                <a:schemeClr val="bg1">
                  <a:alpha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softEdge rad="101600"/>
              </a:effectLst>
              <a:ex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4" name="TextBox 293"/>
            <p:cNvSpPr txBox="1"/>
            <p:nvPr/>
          </p:nvSpPr>
          <p:spPr>
            <a:xfrm>
              <a:off x="6865716" y="3535209"/>
              <a:ext cx="381000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T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100375"/>
          <p:cNvGrpSpPr/>
          <p:nvPr/>
        </p:nvGrpSpPr>
        <p:grpSpPr>
          <a:xfrm>
            <a:off x="3516745" y="1566683"/>
            <a:ext cx="1531353" cy="770055"/>
            <a:chOff x="3780566" y="2251449"/>
            <a:chExt cx="1280977" cy="644151"/>
          </a:xfrm>
        </p:grpSpPr>
        <p:sp>
          <p:nvSpPr>
            <p:cNvPr id="323" name="Pentagon 322"/>
            <p:cNvSpPr/>
            <p:nvPr/>
          </p:nvSpPr>
          <p:spPr bwMode="auto">
            <a:xfrm>
              <a:off x="4528460" y="2467842"/>
              <a:ext cx="269145" cy="203909"/>
            </a:xfrm>
            <a:prstGeom prst="homePlat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 type="triangl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sz="10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03" name="Pentagon 202"/>
            <p:cNvSpPr/>
            <p:nvPr/>
          </p:nvSpPr>
          <p:spPr bwMode="auto">
            <a:xfrm rot="10800000">
              <a:off x="3993469" y="2467842"/>
              <a:ext cx="538291" cy="203909"/>
            </a:xfrm>
            <a:prstGeom prst="homePlat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 type="triangl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sz="10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4044260" y="2461499"/>
              <a:ext cx="49935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FFFFFF"/>
                  </a:solidFill>
                </a:rPr>
                <a:t>CD52</a:t>
              </a:r>
              <a:endParaRPr lang="en-US" sz="900" b="1" dirty="0">
                <a:solidFill>
                  <a:srgbClr val="FFFFFF"/>
                </a:solidFill>
              </a:endParaRPr>
            </a:p>
          </p:txBody>
        </p:sp>
        <p:grpSp>
          <p:nvGrpSpPr>
            <p:cNvPr id="11" name="Group 201"/>
            <p:cNvGrpSpPr/>
            <p:nvPr/>
          </p:nvGrpSpPr>
          <p:grpSpPr bwMode="auto">
            <a:xfrm rot="5400000">
              <a:off x="3761469" y="2367612"/>
              <a:ext cx="442563" cy="404370"/>
              <a:chOff x="7707829" y="3341289"/>
              <a:chExt cx="2273173" cy="2076500"/>
            </a:xfrm>
            <a:solidFill>
              <a:schemeClr val="accent6">
                <a:lumMod val="60000"/>
                <a:lumOff val="40000"/>
              </a:schemeClr>
            </a:solidFill>
          </p:grpSpPr>
          <p:grpSp>
            <p:nvGrpSpPr>
              <p:cNvPr id="12" name="Group 210"/>
              <p:cNvGrpSpPr/>
              <p:nvPr/>
            </p:nvGrpSpPr>
            <p:grpSpPr>
              <a:xfrm>
                <a:off x="8572500" y="4152627"/>
                <a:ext cx="487680" cy="1265162"/>
                <a:chOff x="8572500" y="3489960"/>
                <a:chExt cx="487680" cy="1148715"/>
              </a:xfrm>
              <a:grpFill/>
            </p:grpSpPr>
            <p:sp>
              <p:nvSpPr>
                <p:cNvPr id="226" name="Rounded Rectangle 225"/>
                <p:cNvSpPr/>
                <p:nvPr/>
              </p:nvSpPr>
              <p:spPr bwMode="auto">
                <a:xfrm>
                  <a:off x="8572500" y="3489960"/>
                  <a:ext cx="205740" cy="1148715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noFill/>
                  <a:round/>
                  <a:headEnd/>
                  <a:tailEnd type="triangl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 w="38100" h="25400"/>
                </a:sp3d>
                <a:ex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7" name="Rounded Rectangle 226"/>
                <p:cNvSpPr/>
                <p:nvPr/>
              </p:nvSpPr>
              <p:spPr bwMode="auto">
                <a:xfrm>
                  <a:off x="8854440" y="3489960"/>
                  <a:ext cx="205740" cy="1148715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noFill/>
                  <a:round/>
                  <a:headEnd/>
                  <a:tailEnd type="triangl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 w="38100" h="25400"/>
                </a:sp3d>
                <a:ex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211"/>
              <p:cNvGrpSpPr/>
              <p:nvPr/>
            </p:nvGrpSpPr>
            <p:grpSpPr>
              <a:xfrm>
                <a:off x="9004329" y="3403761"/>
                <a:ext cx="976673" cy="889830"/>
                <a:chOff x="9004329" y="2649654"/>
                <a:chExt cx="976673" cy="889830"/>
              </a:xfrm>
              <a:grpFill/>
            </p:grpSpPr>
            <p:grpSp>
              <p:nvGrpSpPr>
                <p:cNvPr id="14" name="Group 219"/>
                <p:cNvGrpSpPr/>
                <p:nvPr/>
              </p:nvGrpSpPr>
              <p:grpSpPr>
                <a:xfrm rot="2700000">
                  <a:off x="9047668" y="3008465"/>
                  <a:ext cx="487680" cy="574358"/>
                  <a:chOff x="8572500" y="2721286"/>
                  <a:chExt cx="487680" cy="574358"/>
                </a:xfrm>
                <a:grpFill/>
              </p:grpSpPr>
              <p:sp>
                <p:nvSpPr>
                  <p:cNvPr id="224" name="Rounded Rectangle 223"/>
                  <p:cNvSpPr/>
                  <p:nvPr/>
                </p:nvSpPr>
                <p:spPr bwMode="auto">
                  <a:xfrm>
                    <a:off x="8572500" y="2721286"/>
                    <a:ext cx="205740" cy="57435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9525">
                    <a:noFill/>
                    <a:round/>
                    <a:headEnd/>
                    <a:tailEnd type="triangl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 w="38100" h="25400"/>
                  </a:sp3d>
                  <a:ex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" name="Rounded Rectangle 224"/>
                  <p:cNvSpPr/>
                  <p:nvPr/>
                </p:nvSpPr>
                <p:spPr bwMode="auto">
                  <a:xfrm>
                    <a:off x="8854440" y="2721286"/>
                    <a:ext cx="205740" cy="57435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9525">
                    <a:noFill/>
                    <a:round/>
                    <a:headEnd/>
                    <a:tailEnd type="triangl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 w="38100" h="25400"/>
                  </a:sp3d>
                  <a:ex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5" name="Group 220"/>
                <p:cNvGrpSpPr/>
                <p:nvPr/>
              </p:nvGrpSpPr>
              <p:grpSpPr>
                <a:xfrm rot="2700000">
                  <a:off x="9449983" y="2606315"/>
                  <a:ext cx="487680" cy="574358"/>
                  <a:chOff x="8588664" y="2802106"/>
                  <a:chExt cx="487680" cy="574358"/>
                </a:xfrm>
                <a:grpFill/>
              </p:grpSpPr>
              <p:sp>
                <p:nvSpPr>
                  <p:cNvPr id="222" name="Rounded Rectangle 221"/>
                  <p:cNvSpPr/>
                  <p:nvPr/>
                </p:nvSpPr>
                <p:spPr bwMode="auto">
                  <a:xfrm>
                    <a:off x="8588664" y="2802106"/>
                    <a:ext cx="205740" cy="57435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9525">
                    <a:noFill/>
                    <a:round/>
                    <a:headEnd/>
                    <a:tailEnd type="triangl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 w="38100" h="25400"/>
                  </a:sp3d>
                  <a:ex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3" name="Rounded Rectangle 222"/>
                  <p:cNvSpPr/>
                  <p:nvPr/>
                </p:nvSpPr>
                <p:spPr bwMode="auto">
                  <a:xfrm>
                    <a:off x="8870604" y="2802106"/>
                    <a:ext cx="205740" cy="57435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9525">
                    <a:noFill/>
                    <a:round/>
                    <a:headEnd/>
                    <a:tailEnd type="triangl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 w="38100" h="25400"/>
                  </a:sp3d>
                  <a:ex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6" name="Group 212"/>
              <p:cNvGrpSpPr/>
              <p:nvPr/>
            </p:nvGrpSpPr>
            <p:grpSpPr>
              <a:xfrm rot="16200000">
                <a:off x="7664407" y="3384711"/>
                <a:ext cx="984293" cy="897450"/>
                <a:chOff x="9004329" y="2642034"/>
                <a:chExt cx="984293" cy="897450"/>
              </a:xfrm>
              <a:grpFill/>
            </p:grpSpPr>
            <p:grpSp>
              <p:nvGrpSpPr>
                <p:cNvPr id="17" name="Group 213"/>
                <p:cNvGrpSpPr/>
                <p:nvPr/>
              </p:nvGrpSpPr>
              <p:grpSpPr>
                <a:xfrm rot="2700000">
                  <a:off x="9047668" y="3008465"/>
                  <a:ext cx="487680" cy="574358"/>
                  <a:chOff x="8572500" y="2721286"/>
                  <a:chExt cx="487680" cy="574358"/>
                </a:xfrm>
                <a:grpFill/>
              </p:grpSpPr>
              <p:sp>
                <p:nvSpPr>
                  <p:cNvPr id="218" name="Rounded Rectangle 217"/>
                  <p:cNvSpPr/>
                  <p:nvPr/>
                </p:nvSpPr>
                <p:spPr bwMode="auto">
                  <a:xfrm>
                    <a:off x="8572500" y="2721286"/>
                    <a:ext cx="205740" cy="57435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9525">
                    <a:noFill/>
                    <a:round/>
                    <a:headEnd/>
                    <a:tailEnd type="triangl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 w="38100" h="25400"/>
                  </a:sp3d>
                  <a:ex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" name="Rounded Rectangle 218"/>
                  <p:cNvSpPr/>
                  <p:nvPr/>
                </p:nvSpPr>
                <p:spPr bwMode="auto">
                  <a:xfrm>
                    <a:off x="8854440" y="2721286"/>
                    <a:ext cx="205740" cy="57435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9525">
                    <a:noFill/>
                    <a:round/>
                    <a:headEnd/>
                    <a:tailEnd type="triangl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 w="38100" h="25400"/>
                  </a:sp3d>
                  <a:ex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8" name="Group 214"/>
                <p:cNvGrpSpPr/>
                <p:nvPr/>
              </p:nvGrpSpPr>
              <p:grpSpPr>
                <a:xfrm rot="2700000">
                  <a:off x="9457603" y="2598695"/>
                  <a:ext cx="487680" cy="574358"/>
                  <a:chOff x="8588664" y="2791330"/>
                  <a:chExt cx="487680" cy="574358"/>
                </a:xfrm>
                <a:grpFill/>
              </p:grpSpPr>
              <p:sp>
                <p:nvSpPr>
                  <p:cNvPr id="216" name="Rounded Rectangle 215"/>
                  <p:cNvSpPr/>
                  <p:nvPr/>
                </p:nvSpPr>
                <p:spPr bwMode="auto">
                  <a:xfrm>
                    <a:off x="8588664" y="2791330"/>
                    <a:ext cx="205740" cy="57435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9525">
                    <a:noFill/>
                    <a:round/>
                    <a:headEnd/>
                    <a:tailEnd type="triangl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 w="38100" h="25400"/>
                  </a:sp3d>
                  <a:ex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" name="Rounded Rectangle 216"/>
                  <p:cNvSpPr/>
                  <p:nvPr/>
                </p:nvSpPr>
                <p:spPr bwMode="auto">
                  <a:xfrm>
                    <a:off x="8870604" y="2791330"/>
                    <a:ext cx="205740" cy="57435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9525">
                    <a:noFill/>
                    <a:round/>
                    <a:headEnd/>
                    <a:tailEnd type="triangl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 w="38100" h="25400"/>
                  </a:sp3d>
                  <a:ex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9" name="Group 100368"/>
            <p:cNvGrpSpPr/>
            <p:nvPr/>
          </p:nvGrpSpPr>
          <p:grpSpPr>
            <a:xfrm>
              <a:off x="4396247" y="2251449"/>
              <a:ext cx="665296" cy="644151"/>
              <a:chOff x="5129484" y="2374202"/>
              <a:chExt cx="665296" cy="644151"/>
            </a:xfrm>
          </p:grpSpPr>
          <p:sp>
            <p:nvSpPr>
              <p:cNvPr id="100" name="Freeform 99"/>
              <p:cNvSpPr/>
              <p:nvPr/>
            </p:nvSpPr>
            <p:spPr bwMode="auto">
              <a:xfrm>
                <a:off x="5223219" y="2374202"/>
                <a:ext cx="452832" cy="644151"/>
              </a:xfrm>
              <a:custGeom>
                <a:avLst/>
                <a:gdLst>
                  <a:gd name="connsiteX0" fmla="*/ 213360 w 1280160"/>
                  <a:gd name="connsiteY0" fmla="*/ 0 h 1577340"/>
                  <a:gd name="connsiteX1" fmla="*/ 960120 w 1280160"/>
                  <a:gd name="connsiteY1" fmla="*/ 121920 h 1577340"/>
                  <a:gd name="connsiteX2" fmla="*/ 922020 w 1280160"/>
                  <a:gd name="connsiteY2" fmla="*/ 434340 h 1577340"/>
                  <a:gd name="connsiteX3" fmla="*/ 1280160 w 1280160"/>
                  <a:gd name="connsiteY3" fmla="*/ 693420 h 1577340"/>
                  <a:gd name="connsiteX4" fmla="*/ 838200 w 1280160"/>
                  <a:gd name="connsiteY4" fmla="*/ 1021080 h 1577340"/>
                  <a:gd name="connsiteX5" fmla="*/ 1074420 w 1280160"/>
                  <a:gd name="connsiteY5" fmla="*/ 1417320 h 1577340"/>
                  <a:gd name="connsiteX6" fmla="*/ 502920 w 1280160"/>
                  <a:gd name="connsiteY6" fmla="*/ 1577340 h 1577340"/>
                  <a:gd name="connsiteX7" fmla="*/ 137160 w 1280160"/>
                  <a:gd name="connsiteY7" fmla="*/ 1371600 h 1577340"/>
                  <a:gd name="connsiteX8" fmla="*/ 396240 w 1280160"/>
                  <a:gd name="connsiteY8" fmla="*/ 1158240 h 1577340"/>
                  <a:gd name="connsiteX9" fmla="*/ 0 w 1280160"/>
                  <a:gd name="connsiteY9" fmla="*/ 746760 h 1577340"/>
                  <a:gd name="connsiteX10" fmla="*/ 449580 w 1280160"/>
                  <a:gd name="connsiteY10" fmla="*/ 495300 h 1577340"/>
                  <a:gd name="connsiteX11" fmla="*/ 213360 w 1280160"/>
                  <a:gd name="connsiteY11" fmla="*/ 0 h 1577340"/>
                  <a:gd name="connsiteX0" fmla="*/ 213360 w 1280160"/>
                  <a:gd name="connsiteY0" fmla="*/ 18173 h 1595513"/>
                  <a:gd name="connsiteX1" fmla="*/ 960120 w 1280160"/>
                  <a:gd name="connsiteY1" fmla="*/ 140093 h 1595513"/>
                  <a:gd name="connsiteX2" fmla="*/ 922020 w 1280160"/>
                  <a:gd name="connsiteY2" fmla="*/ 452513 h 1595513"/>
                  <a:gd name="connsiteX3" fmla="*/ 1280160 w 1280160"/>
                  <a:gd name="connsiteY3" fmla="*/ 711593 h 1595513"/>
                  <a:gd name="connsiteX4" fmla="*/ 838200 w 1280160"/>
                  <a:gd name="connsiteY4" fmla="*/ 1039253 h 1595513"/>
                  <a:gd name="connsiteX5" fmla="*/ 1074420 w 1280160"/>
                  <a:gd name="connsiteY5" fmla="*/ 1435493 h 1595513"/>
                  <a:gd name="connsiteX6" fmla="*/ 502920 w 1280160"/>
                  <a:gd name="connsiteY6" fmla="*/ 1595513 h 1595513"/>
                  <a:gd name="connsiteX7" fmla="*/ 137160 w 1280160"/>
                  <a:gd name="connsiteY7" fmla="*/ 1389773 h 1595513"/>
                  <a:gd name="connsiteX8" fmla="*/ 396240 w 1280160"/>
                  <a:gd name="connsiteY8" fmla="*/ 1176413 h 1595513"/>
                  <a:gd name="connsiteX9" fmla="*/ 0 w 1280160"/>
                  <a:gd name="connsiteY9" fmla="*/ 764933 h 1595513"/>
                  <a:gd name="connsiteX10" fmla="*/ 449580 w 1280160"/>
                  <a:gd name="connsiteY10" fmla="*/ 513473 h 1595513"/>
                  <a:gd name="connsiteX11" fmla="*/ 213360 w 1280160"/>
                  <a:gd name="connsiteY11" fmla="*/ 18173 h 1595513"/>
                  <a:gd name="connsiteX0" fmla="*/ 213360 w 1280160"/>
                  <a:gd name="connsiteY0" fmla="*/ 18173 h 1595513"/>
                  <a:gd name="connsiteX1" fmla="*/ 960120 w 1280160"/>
                  <a:gd name="connsiteY1" fmla="*/ 140093 h 1595513"/>
                  <a:gd name="connsiteX2" fmla="*/ 922020 w 1280160"/>
                  <a:gd name="connsiteY2" fmla="*/ 452513 h 1595513"/>
                  <a:gd name="connsiteX3" fmla="*/ 1280160 w 1280160"/>
                  <a:gd name="connsiteY3" fmla="*/ 711593 h 1595513"/>
                  <a:gd name="connsiteX4" fmla="*/ 838200 w 1280160"/>
                  <a:gd name="connsiteY4" fmla="*/ 1039253 h 1595513"/>
                  <a:gd name="connsiteX5" fmla="*/ 1074420 w 1280160"/>
                  <a:gd name="connsiteY5" fmla="*/ 1435493 h 1595513"/>
                  <a:gd name="connsiteX6" fmla="*/ 502920 w 1280160"/>
                  <a:gd name="connsiteY6" fmla="*/ 1595513 h 1595513"/>
                  <a:gd name="connsiteX7" fmla="*/ 137160 w 1280160"/>
                  <a:gd name="connsiteY7" fmla="*/ 1389773 h 1595513"/>
                  <a:gd name="connsiteX8" fmla="*/ 396240 w 1280160"/>
                  <a:gd name="connsiteY8" fmla="*/ 1176413 h 1595513"/>
                  <a:gd name="connsiteX9" fmla="*/ 0 w 1280160"/>
                  <a:gd name="connsiteY9" fmla="*/ 764933 h 1595513"/>
                  <a:gd name="connsiteX10" fmla="*/ 449580 w 1280160"/>
                  <a:gd name="connsiteY10" fmla="*/ 513473 h 1595513"/>
                  <a:gd name="connsiteX11" fmla="*/ 213360 w 1280160"/>
                  <a:gd name="connsiteY11" fmla="*/ 18173 h 1595513"/>
                  <a:gd name="connsiteX0" fmla="*/ 213360 w 1280160"/>
                  <a:gd name="connsiteY0" fmla="*/ 18173 h 1595513"/>
                  <a:gd name="connsiteX1" fmla="*/ 960120 w 1280160"/>
                  <a:gd name="connsiteY1" fmla="*/ 140093 h 1595513"/>
                  <a:gd name="connsiteX2" fmla="*/ 922020 w 1280160"/>
                  <a:gd name="connsiteY2" fmla="*/ 452513 h 1595513"/>
                  <a:gd name="connsiteX3" fmla="*/ 1280160 w 1280160"/>
                  <a:gd name="connsiteY3" fmla="*/ 711593 h 1595513"/>
                  <a:gd name="connsiteX4" fmla="*/ 838200 w 1280160"/>
                  <a:gd name="connsiteY4" fmla="*/ 1039253 h 1595513"/>
                  <a:gd name="connsiteX5" fmla="*/ 1074420 w 1280160"/>
                  <a:gd name="connsiteY5" fmla="*/ 1435493 h 1595513"/>
                  <a:gd name="connsiteX6" fmla="*/ 502920 w 1280160"/>
                  <a:gd name="connsiteY6" fmla="*/ 1595513 h 1595513"/>
                  <a:gd name="connsiteX7" fmla="*/ 137160 w 1280160"/>
                  <a:gd name="connsiteY7" fmla="*/ 1389773 h 1595513"/>
                  <a:gd name="connsiteX8" fmla="*/ 396240 w 1280160"/>
                  <a:gd name="connsiteY8" fmla="*/ 1176413 h 1595513"/>
                  <a:gd name="connsiteX9" fmla="*/ 0 w 1280160"/>
                  <a:gd name="connsiteY9" fmla="*/ 764933 h 1595513"/>
                  <a:gd name="connsiteX10" fmla="*/ 449580 w 1280160"/>
                  <a:gd name="connsiteY10" fmla="*/ 513473 h 1595513"/>
                  <a:gd name="connsiteX11" fmla="*/ 213360 w 1280160"/>
                  <a:gd name="connsiteY11" fmla="*/ 18173 h 1595513"/>
                  <a:gd name="connsiteX0" fmla="*/ 213360 w 1280160"/>
                  <a:gd name="connsiteY0" fmla="*/ 18173 h 1595513"/>
                  <a:gd name="connsiteX1" fmla="*/ 960120 w 1280160"/>
                  <a:gd name="connsiteY1" fmla="*/ 140093 h 1595513"/>
                  <a:gd name="connsiteX2" fmla="*/ 922020 w 1280160"/>
                  <a:gd name="connsiteY2" fmla="*/ 452513 h 1595513"/>
                  <a:gd name="connsiteX3" fmla="*/ 1280160 w 1280160"/>
                  <a:gd name="connsiteY3" fmla="*/ 711593 h 1595513"/>
                  <a:gd name="connsiteX4" fmla="*/ 838200 w 1280160"/>
                  <a:gd name="connsiteY4" fmla="*/ 1039253 h 1595513"/>
                  <a:gd name="connsiteX5" fmla="*/ 1074420 w 1280160"/>
                  <a:gd name="connsiteY5" fmla="*/ 1435493 h 1595513"/>
                  <a:gd name="connsiteX6" fmla="*/ 502920 w 1280160"/>
                  <a:gd name="connsiteY6" fmla="*/ 1595513 h 1595513"/>
                  <a:gd name="connsiteX7" fmla="*/ 137160 w 1280160"/>
                  <a:gd name="connsiteY7" fmla="*/ 1389773 h 1595513"/>
                  <a:gd name="connsiteX8" fmla="*/ 396240 w 1280160"/>
                  <a:gd name="connsiteY8" fmla="*/ 1176413 h 1595513"/>
                  <a:gd name="connsiteX9" fmla="*/ 0 w 1280160"/>
                  <a:gd name="connsiteY9" fmla="*/ 764933 h 1595513"/>
                  <a:gd name="connsiteX10" fmla="*/ 449580 w 1280160"/>
                  <a:gd name="connsiteY10" fmla="*/ 513473 h 1595513"/>
                  <a:gd name="connsiteX11" fmla="*/ 213360 w 1280160"/>
                  <a:gd name="connsiteY11" fmla="*/ 18173 h 1595513"/>
                  <a:gd name="connsiteX0" fmla="*/ 213360 w 1297723"/>
                  <a:gd name="connsiteY0" fmla="*/ 18173 h 1595513"/>
                  <a:gd name="connsiteX1" fmla="*/ 960120 w 1297723"/>
                  <a:gd name="connsiteY1" fmla="*/ 140093 h 1595513"/>
                  <a:gd name="connsiteX2" fmla="*/ 922020 w 1297723"/>
                  <a:gd name="connsiteY2" fmla="*/ 452513 h 1595513"/>
                  <a:gd name="connsiteX3" fmla="*/ 1280160 w 1297723"/>
                  <a:gd name="connsiteY3" fmla="*/ 711593 h 1595513"/>
                  <a:gd name="connsiteX4" fmla="*/ 838200 w 1297723"/>
                  <a:gd name="connsiteY4" fmla="*/ 1039253 h 1595513"/>
                  <a:gd name="connsiteX5" fmla="*/ 1074420 w 1297723"/>
                  <a:gd name="connsiteY5" fmla="*/ 1435493 h 1595513"/>
                  <a:gd name="connsiteX6" fmla="*/ 502920 w 1297723"/>
                  <a:gd name="connsiteY6" fmla="*/ 1595513 h 1595513"/>
                  <a:gd name="connsiteX7" fmla="*/ 137160 w 1297723"/>
                  <a:gd name="connsiteY7" fmla="*/ 1389773 h 1595513"/>
                  <a:gd name="connsiteX8" fmla="*/ 396240 w 1297723"/>
                  <a:gd name="connsiteY8" fmla="*/ 1176413 h 1595513"/>
                  <a:gd name="connsiteX9" fmla="*/ 0 w 1297723"/>
                  <a:gd name="connsiteY9" fmla="*/ 764933 h 1595513"/>
                  <a:gd name="connsiteX10" fmla="*/ 449580 w 1297723"/>
                  <a:gd name="connsiteY10" fmla="*/ 513473 h 1595513"/>
                  <a:gd name="connsiteX11" fmla="*/ 213360 w 1297723"/>
                  <a:gd name="connsiteY11" fmla="*/ 18173 h 1595513"/>
                  <a:gd name="connsiteX0" fmla="*/ 213360 w 1280160"/>
                  <a:gd name="connsiteY0" fmla="*/ 18173 h 1595513"/>
                  <a:gd name="connsiteX1" fmla="*/ 960120 w 1280160"/>
                  <a:gd name="connsiteY1" fmla="*/ 140093 h 1595513"/>
                  <a:gd name="connsiteX2" fmla="*/ 922020 w 1280160"/>
                  <a:gd name="connsiteY2" fmla="*/ 452513 h 1595513"/>
                  <a:gd name="connsiteX3" fmla="*/ 1280160 w 1280160"/>
                  <a:gd name="connsiteY3" fmla="*/ 711593 h 1595513"/>
                  <a:gd name="connsiteX4" fmla="*/ 838200 w 1280160"/>
                  <a:gd name="connsiteY4" fmla="*/ 1039253 h 1595513"/>
                  <a:gd name="connsiteX5" fmla="*/ 1074420 w 1280160"/>
                  <a:gd name="connsiteY5" fmla="*/ 1435493 h 1595513"/>
                  <a:gd name="connsiteX6" fmla="*/ 502920 w 1280160"/>
                  <a:gd name="connsiteY6" fmla="*/ 1595513 h 1595513"/>
                  <a:gd name="connsiteX7" fmla="*/ 137160 w 1280160"/>
                  <a:gd name="connsiteY7" fmla="*/ 1389773 h 1595513"/>
                  <a:gd name="connsiteX8" fmla="*/ 396240 w 1280160"/>
                  <a:gd name="connsiteY8" fmla="*/ 1176413 h 1595513"/>
                  <a:gd name="connsiteX9" fmla="*/ 0 w 1280160"/>
                  <a:gd name="connsiteY9" fmla="*/ 764933 h 1595513"/>
                  <a:gd name="connsiteX10" fmla="*/ 449580 w 1280160"/>
                  <a:gd name="connsiteY10" fmla="*/ 513473 h 1595513"/>
                  <a:gd name="connsiteX11" fmla="*/ 213360 w 1280160"/>
                  <a:gd name="connsiteY11" fmla="*/ 18173 h 1595513"/>
                  <a:gd name="connsiteX0" fmla="*/ 213360 w 1280160"/>
                  <a:gd name="connsiteY0" fmla="*/ 18173 h 1596487"/>
                  <a:gd name="connsiteX1" fmla="*/ 960120 w 1280160"/>
                  <a:gd name="connsiteY1" fmla="*/ 140093 h 1596487"/>
                  <a:gd name="connsiteX2" fmla="*/ 922020 w 1280160"/>
                  <a:gd name="connsiteY2" fmla="*/ 452513 h 1596487"/>
                  <a:gd name="connsiteX3" fmla="*/ 1280160 w 1280160"/>
                  <a:gd name="connsiteY3" fmla="*/ 711593 h 1596487"/>
                  <a:gd name="connsiteX4" fmla="*/ 838200 w 1280160"/>
                  <a:gd name="connsiteY4" fmla="*/ 1039253 h 1596487"/>
                  <a:gd name="connsiteX5" fmla="*/ 1074420 w 1280160"/>
                  <a:gd name="connsiteY5" fmla="*/ 1435493 h 1596487"/>
                  <a:gd name="connsiteX6" fmla="*/ 502920 w 1280160"/>
                  <a:gd name="connsiteY6" fmla="*/ 1595513 h 1596487"/>
                  <a:gd name="connsiteX7" fmla="*/ 137160 w 1280160"/>
                  <a:gd name="connsiteY7" fmla="*/ 1389773 h 1596487"/>
                  <a:gd name="connsiteX8" fmla="*/ 396240 w 1280160"/>
                  <a:gd name="connsiteY8" fmla="*/ 1176413 h 1596487"/>
                  <a:gd name="connsiteX9" fmla="*/ 0 w 1280160"/>
                  <a:gd name="connsiteY9" fmla="*/ 764933 h 1596487"/>
                  <a:gd name="connsiteX10" fmla="*/ 449580 w 1280160"/>
                  <a:gd name="connsiteY10" fmla="*/ 513473 h 1596487"/>
                  <a:gd name="connsiteX11" fmla="*/ 213360 w 1280160"/>
                  <a:gd name="connsiteY11" fmla="*/ 18173 h 1596487"/>
                  <a:gd name="connsiteX0" fmla="*/ 213360 w 1280160"/>
                  <a:gd name="connsiteY0" fmla="*/ 18173 h 1614158"/>
                  <a:gd name="connsiteX1" fmla="*/ 960120 w 1280160"/>
                  <a:gd name="connsiteY1" fmla="*/ 140093 h 1614158"/>
                  <a:gd name="connsiteX2" fmla="*/ 922020 w 1280160"/>
                  <a:gd name="connsiteY2" fmla="*/ 452513 h 1614158"/>
                  <a:gd name="connsiteX3" fmla="*/ 1280160 w 1280160"/>
                  <a:gd name="connsiteY3" fmla="*/ 711593 h 1614158"/>
                  <a:gd name="connsiteX4" fmla="*/ 838200 w 1280160"/>
                  <a:gd name="connsiteY4" fmla="*/ 1039253 h 1614158"/>
                  <a:gd name="connsiteX5" fmla="*/ 1074420 w 1280160"/>
                  <a:gd name="connsiteY5" fmla="*/ 1435493 h 1614158"/>
                  <a:gd name="connsiteX6" fmla="*/ 502920 w 1280160"/>
                  <a:gd name="connsiteY6" fmla="*/ 1595513 h 1614158"/>
                  <a:gd name="connsiteX7" fmla="*/ 137160 w 1280160"/>
                  <a:gd name="connsiteY7" fmla="*/ 1389773 h 1614158"/>
                  <a:gd name="connsiteX8" fmla="*/ 396240 w 1280160"/>
                  <a:gd name="connsiteY8" fmla="*/ 1176413 h 1614158"/>
                  <a:gd name="connsiteX9" fmla="*/ 0 w 1280160"/>
                  <a:gd name="connsiteY9" fmla="*/ 764933 h 1614158"/>
                  <a:gd name="connsiteX10" fmla="*/ 449580 w 1280160"/>
                  <a:gd name="connsiteY10" fmla="*/ 513473 h 1614158"/>
                  <a:gd name="connsiteX11" fmla="*/ 213360 w 1280160"/>
                  <a:gd name="connsiteY11" fmla="*/ 18173 h 1614158"/>
                  <a:gd name="connsiteX0" fmla="*/ 213360 w 1280160"/>
                  <a:gd name="connsiteY0" fmla="*/ 18173 h 1614158"/>
                  <a:gd name="connsiteX1" fmla="*/ 960120 w 1280160"/>
                  <a:gd name="connsiteY1" fmla="*/ 140093 h 1614158"/>
                  <a:gd name="connsiteX2" fmla="*/ 922020 w 1280160"/>
                  <a:gd name="connsiteY2" fmla="*/ 452513 h 1614158"/>
                  <a:gd name="connsiteX3" fmla="*/ 1280160 w 1280160"/>
                  <a:gd name="connsiteY3" fmla="*/ 711593 h 1614158"/>
                  <a:gd name="connsiteX4" fmla="*/ 838200 w 1280160"/>
                  <a:gd name="connsiteY4" fmla="*/ 1039253 h 1614158"/>
                  <a:gd name="connsiteX5" fmla="*/ 1074420 w 1280160"/>
                  <a:gd name="connsiteY5" fmla="*/ 1435493 h 1614158"/>
                  <a:gd name="connsiteX6" fmla="*/ 502920 w 1280160"/>
                  <a:gd name="connsiteY6" fmla="*/ 1595513 h 1614158"/>
                  <a:gd name="connsiteX7" fmla="*/ 137160 w 1280160"/>
                  <a:gd name="connsiteY7" fmla="*/ 1389773 h 1614158"/>
                  <a:gd name="connsiteX8" fmla="*/ 396240 w 1280160"/>
                  <a:gd name="connsiteY8" fmla="*/ 1176413 h 1614158"/>
                  <a:gd name="connsiteX9" fmla="*/ 0 w 1280160"/>
                  <a:gd name="connsiteY9" fmla="*/ 764933 h 1614158"/>
                  <a:gd name="connsiteX10" fmla="*/ 449580 w 1280160"/>
                  <a:gd name="connsiteY10" fmla="*/ 513473 h 1614158"/>
                  <a:gd name="connsiteX11" fmla="*/ 213360 w 1280160"/>
                  <a:gd name="connsiteY11" fmla="*/ 18173 h 1614158"/>
                  <a:gd name="connsiteX0" fmla="*/ 213360 w 1280160"/>
                  <a:gd name="connsiteY0" fmla="*/ 18173 h 1614158"/>
                  <a:gd name="connsiteX1" fmla="*/ 960120 w 1280160"/>
                  <a:gd name="connsiteY1" fmla="*/ 140093 h 1614158"/>
                  <a:gd name="connsiteX2" fmla="*/ 922020 w 1280160"/>
                  <a:gd name="connsiteY2" fmla="*/ 452513 h 1614158"/>
                  <a:gd name="connsiteX3" fmla="*/ 1280160 w 1280160"/>
                  <a:gd name="connsiteY3" fmla="*/ 711593 h 1614158"/>
                  <a:gd name="connsiteX4" fmla="*/ 838200 w 1280160"/>
                  <a:gd name="connsiteY4" fmla="*/ 1039253 h 1614158"/>
                  <a:gd name="connsiteX5" fmla="*/ 1074420 w 1280160"/>
                  <a:gd name="connsiteY5" fmla="*/ 1435493 h 1614158"/>
                  <a:gd name="connsiteX6" fmla="*/ 502920 w 1280160"/>
                  <a:gd name="connsiteY6" fmla="*/ 1595513 h 1614158"/>
                  <a:gd name="connsiteX7" fmla="*/ 137160 w 1280160"/>
                  <a:gd name="connsiteY7" fmla="*/ 1389773 h 1614158"/>
                  <a:gd name="connsiteX8" fmla="*/ 396240 w 1280160"/>
                  <a:gd name="connsiteY8" fmla="*/ 1176413 h 1614158"/>
                  <a:gd name="connsiteX9" fmla="*/ 0 w 1280160"/>
                  <a:gd name="connsiteY9" fmla="*/ 764933 h 1614158"/>
                  <a:gd name="connsiteX10" fmla="*/ 449580 w 1280160"/>
                  <a:gd name="connsiteY10" fmla="*/ 513473 h 1614158"/>
                  <a:gd name="connsiteX11" fmla="*/ 213360 w 1280160"/>
                  <a:gd name="connsiteY11" fmla="*/ 18173 h 1614158"/>
                  <a:gd name="connsiteX0" fmla="*/ 233920 w 1300720"/>
                  <a:gd name="connsiteY0" fmla="*/ 18173 h 1614158"/>
                  <a:gd name="connsiteX1" fmla="*/ 980680 w 1300720"/>
                  <a:gd name="connsiteY1" fmla="*/ 140093 h 1614158"/>
                  <a:gd name="connsiteX2" fmla="*/ 942580 w 1300720"/>
                  <a:gd name="connsiteY2" fmla="*/ 452513 h 1614158"/>
                  <a:gd name="connsiteX3" fmla="*/ 1300720 w 1300720"/>
                  <a:gd name="connsiteY3" fmla="*/ 711593 h 1614158"/>
                  <a:gd name="connsiteX4" fmla="*/ 858760 w 1300720"/>
                  <a:gd name="connsiteY4" fmla="*/ 1039253 h 1614158"/>
                  <a:gd name="connsiteX5" fmla="*/ 1094980 w 1300720"/>
                  <a:gd name="connsiteY5" fmla="*/ 1435493 h 1614158"/>
                  <a:gd name="connsiteX6" fmla="*/ 523480 w 1300720"/>
                  <a:gd name="connsiteY6" fmla="*/ 1595513 h 1614158"/>
                  <a:gd name="connsiteX7" fmla="*/ 157720 w 1300720"/>
                  <a:gd name="connsiteY7" fmla="*/ 1389773 h 1614158"/>
                  <a:gd name="connsiteX8" fmla="*/ 416800 w 1300720"/>
                  <a:gd name="connsiteY8" fmla="*/ 1176413 h 1614158"/>
                  <a:gd name="connsiteX9" fmla="*/ 20560 w 1300720"/>
                  <a:gd name="connsiteY9" fmla="*/ 764933 h 1614158"/>
                  <a:gd name="connsiteX10" fmla="*/ 470140 w 1300720"/>
                  <a:gd name="connsiteY10" fmla="*/ 513473 h 1614158"/>
                  <a:gd name="connsiteX11" fmla="*/ 233920 w 1300720"/>
                  <a:gd name="connsiteY11" fmla="*/ 18173 h 1614158"/>
                  <a:gd name="connsiteX0" fmla="*/ 233920 w 1300720"/>
                  <a:gd name="connsiteY0" fmla="*/ 18173 h 1601192"/>
                  <a:gd name="connsiteX1" fmla="*/ 980680 w 1300720"/>
                  <a:gd name="connsiteY1" fmla="*/ 140093 h 1601192"/>
                  <a:gd name="connsiteX2" fmla="*/ 942580 w 1300720"/>
                  <a:gd name="connsiteY2" fmla="*/ 452513 h 1601192"/>
                  <a:gd name="connsiteX3" fmla="*/ 1300720 w 1300720"/>
                  <a:gd name="connsiteY3" fmla="*/ 711593 h 1601192"/>
                  <a:gd name="connsiteX4" fmla="*/ 858760 w 1300720"/>
                  <a:gd name="connsiteY4" fmla="*/ 1039253 h 1601192"/>
                  <a:gd name="connsiteX5" fmla="*/ 1094980 w 1300720"/>
                  <a:gd name="connsiteY5" fmla="*/ 1435493 h 1601192"/>
                  <a:gd name="connsiteX6" fmla="*/ 523480 w 1300720"/>
                  <a:gd name="connsiteY6" fmla="*/ 1595513 h 1601192"/>
                  <a:gd name="connsiteX7" fmla="*/ 157720 w 1300720"/>
                  <a:gd name="connsiteY7" fmla="*/ 1389773 h 1601192"/>
                  <a:gd name="connsiteX8" fmla="*/ 416800 w 1300720"/>
                  <a:gd name="connsiteY8" fmla="*/ 1176413 h 1601192"/>
                  <a:gd name="connsiteX9" fmla="*/ 20560 w 1300720"/>
                  <a:gd name="connsiteY9" fmla="*/ 764933 h 1601192"/>
                  <a:gd name="connsiteX10" fmla="*/ 470140 w 1300720"/>
                  <a:gd name="connsiteY10" fmla="*/ 513473 h 1601192"/>
                  <a:gd name="connsiteX11" fmla="*/ 233920 w 1300720"/>
                  <a:gd name="connsiteY11" fmla="*/ 18173 h 1601192"/>
                  <a:gd name="connsiteX0" fmla="*/ 233920 w 1300720"/>
                  <a:gd name="connsiteY0" fmla="*/ 18173 h 1653047"/>
                  <a:gd name="connsiteX1" fmla="*/ 980680 w 1300720"/>
                  <a:gd name="connsiteY1" fmla="*/ 140093 h 1653047"/>
                  <a:gd name="connsiteX2" fmla="*/ 942580 w 1300720"/>
                  <a:gd name="connsiteY2" fmla="*/ 452513 h 1653047"/>
                  <a:gd name="connsiteX3" fmla="*/ 1300720 w 1300720"/>
                  <a:gd name="connsiteY3" fmla="*/ 711593 h 1653047"/>
                  <a:gd name="connsiteX4" fmla="*/ 858760 w 1300720"/>
                  <a:gd name="connsiteY4" fmla="*/ 1039253 h 1653047"/>
                  <a:gd name="connsiteX5" fmla="*/ 1094980 w 1300720"/>
                  <a:gd name="connsiteY5" fmla="*/ 1435493 h 1653047"/>
                  <a:gd name="connsiteX6" fmla="*/ 607300 w 1300720"/>
                  <a:gd name="connsiteY6" fmla="*/ 1648853 h 1653047"/>
                  <a:gd name="connsiteX7" fmla="*/ 157720 w 1300720"/>
                  <a:gd name="connsiteY7" fmla="*/ 1389773 h 1653047"/>
                  <a:gd name="connsiteX8" fmla="*/ 416800 w 1300720"/>
                  <a:gd name="connsiteY8" fmla="*/ 1176413 h 1653047"/>
                  <a:gd name="connsiteX9" fmla="*/ 20560 w 1300720"/>
                  <a:gd name="connsiteY9" fmla="*/ 764933 h 1653047"/>
                  <a:gd name="connsiteX10" fmla="*/ 470140 w 1300720"/>
                  <a:gd name="connsiteY10" fmla="*/ 513473 h 1653047"/>
                  <a:gd name="connsiteX11" fmla="*/ 233920 w 1300720"/>
                  <a:gd name="connsiteY11" fmla="*/ 18173 h 1653047"/>
                  <a:gd name="connsiteX0" fmla="*/ 233920 w 1300720"/>
                  <a:gd name="connsiteY0" fmla="*/ 18173 h 1653047"/>
                  <a:gd name="connsiteX1" fmla="*/ 980680 w 1300720"/>
                  <a:gd name="connsiteY1" fmla="*/ 140093 h 1653047"/>
                  <a:gd name="connsiteX2" fmla="*/ 942580 w 1300720"/>
                  <a:gd name="connsiteY2" fmla="*/ 452513 h 1653047"/>
                  <a:gd name="connsiteX3" fmla="*/ 1300720 w 1300720"/>
                  <a:gd name="connsiteY3" fmla="*/ 711593 h 1653047"/>
                  <a:gd name="connsiteX4" fmla="*/ 858760 w 1300720"/>
                  <a:gd name="connsiteY4" fmla="*/ 1039253 h 1653047"/>
                  <a:gd name="connsiteX5" fmla="*/ 1094980 w 1300720"/>
                  <a:gd name="connsiteY5" fmla="*/ 1435493 h 1653047"/>
                  <a:gd name="connsiteX6" fmla="*/ 607300 w 1300720"/>
                  <a:gd name="connsiteY6" fmla="*/ 1648853 h 1653047"/>
                  <a:gd name="connsiteX7" fmla="*/ 157720 w 1300720"/>
                  <a:gd name="connsiteY7" fmla="*/ 1389773 h 1653047"/>
                  <a:gd name="connsiteX8" fmla="*/ 416800 w 1300720"/>
                  <a:gd name="connsiteY8" fmla="*/ 1176413 h 1653047"/>
                  <a:gd name="connsiteX9" fmla="*/ 20560 w 1300720"/>
                  <a:gd name="connsiteY9" fmla="*/ 764933 h 1653047"/>
                  <a:gd name="connsiteX10" fmla="*/ 470140 w 1300720"/>
                  <a:gd name="connsiteY10" fmla="*/ 513473 h 1653047"/>
                  <a:gd name="connsiteX11" fmla="*/ 233920 w 1300720"/>
                  <a:gd name="connsiteY11" fmla="*/ 18173 h 1653047"/>
                  <a:gd name="connsiteX0" fmla="*/ 213906 w 1280706"/>
                  <a:gd name="connsiteY0" fmla="*/ 18173 h 1653047"/>
                  <a:gd name="connsiteX1" fmla="*/ 960666 w 1280706"/>
                  <a:gd name="connsiteY1" fmla="*/ 140093 h 1653047"/>
                  <a:gd name="connsiteX2" fmla="*/ 922566 w 1280706"/>
                  <a:gd name="connsiteY2" fmla="*/ 452513 h 1653047"/>
                  <a:gd name="connsiteX3" fmla="*/ 1280706 w 1280706"/>
                  <a:gd name="connsiteY3" fmla="*/ 711593 h 1653047"/>
                  <a:gd name="connsiteX4" fmla="*/ 838746 w 1280706"/>
                  <a:gd name="connsiteY4" fmla="*/ 1039253 h 1653047"/>
                  <a:gd name="connsiteX5" fmla="*/ 1074966 w 1280706"/>
                  <a:gd name="connsiteY5" fmla="*/ 1435493 h 1653047"/>
                  <a:gd name="connsiteX6" fmla="*/ 587286 w 1280706"/>
                  <a:gd name="connsiteY6" fmla="*/ 1648853 h 1653047"/>
                  <a:gd name="connsiteX7" fmla="*/ 137706 w 1280706"/>
                  <a:gd name="connsiteY7" fmla="*/ 1389773 h 1653047"/>
                  <a:gd name="connsiteX8" fmla="*/ 366306 w 1280706"/>
                  <a:gd name="connsiteY8" fmla="*/ 1130693 h 1653047"/>
                  <a:gd name="connsiteX9" fmla="*/ 546 w 1280706"/>
                  <a:gd name="connsiteY9" fmla="*/ 764933 h 1653047"/>
                  <a:gd name="connsiteX10" fmla="*/ 450126 w 1280706"/>
                  <a:gd name="connsiteY10" fmla="*/ 513473 h 1653047"/>
                  <a:gd name="connsiteX11" fmla="*/ 213906 w 1280706"/>
                  <a:gd name="connsiteY11" fmla="*/ 18173 h 1653047"/>
                  <a:gd name="connsiteX0" fmla="*/ 214601 w 1281401"/>
                  <a:gd name="connsiteY0" fmla="*/ 18173 h 1653047"/>
                  <a:gd name="connsiteX1" fmla="*/ 961361 w 1281401"/>
                  <a:gd name="connsiteY1" fmla="*/ 140093 h 1653047"/>
                  <a:gd name="connsiteX2" fmla="*/ 923261 w 1281401"/>
                  <a:gd name="connsiteY2" fmla="*/ 452513 h 1653047"/>
                  <a:gd name="connsiteX3" fmla="*/ 1281401 w 1281401"/>
                  <a:gd name="connsiteY3" fmla="*/ 711593 h 1653047"/>
                  <a:gd name="connsiteX4" fmla="*/ 839441 w 1281401"/>
                  <a:gd name="connsiteY4" fmla="*/ 1039253 h 1653047"/>
                  <a:gd name="connsiteX5" fmla="*/ 1075661 w 1281401"/>
                  <a:gd name="connsiteY5" fmla="*/ 1435493 h 1653047"/>
                  <a:gd name="connsiteX6" fmla="*/ 587981 w 1281401"/>
                  <a:gd name="connsiteY6" fmla="*/ 1648853 h 1653047"/>
                  <a:gd name="connsiteX7" fmla="*/ 138401 w 1281401"/>
                  <a:gd name="connsiteY7" fmla="*/ 1389773 h 1653047"/>
                  <a:gd name="connsiteX8" fmla="*/ 367001 w 1281401"/>
                  <a:gd name="connsiteY8" fmla="*/ 1130693 h 1653047"/>
                  <a:gd name="connsiteX9" fmla="*/ 1241 w 1281401"/>
                  <a:gd name="connsiteY9" fmla="*/ 764933 h 1653047"/>
                  <a:gd name="connsiteX10" fmla="*/ 450821 w 1281401"/>
                  <a:gd name="connsiteY10" fmla="*/ 513473 h 1653047"/>
                  <a:gd name="connsiteX11" fmla="*/ 214601 w 1281401"/>
                  <a:gd name="connsiteY11" fmla="*/ 18173 h 1653047"/>
                  <a:gd name="connsiteX0" fmla="*/ 412721 w 1281401"/>
                  <a:gd name="connsiteY0" fmla="*/ 27483 h 1593777"/>
                  <a:gd name="connsiteX1" fmla="*/ 961361 w 1281401"/>
                  <a:gd name="connsiteY1" fmla="*/ 80823 h 1593777"/>
                  <a:gd name="connsiteX2" fmla="*/ 923261 w 1281401"/>
                  <a:gd name="connsiteY2" fmla="*/ 393243 h 1593777"/>
                  <a:gd name="connsiteX3" fmla="*/ 1281401 w 1281401"/>
                  <a:gd name="connsiteY3" fmla="*/ 652323 h 1593777"/>
                  <a:gd name="connsiteX4" fmla="*/ 839441 w 1281401"/>
                  <a:gd name="connsiteY4" fmla="*/ 979983 h 1593777"/>
                  <a:gd name="connsiteX5" fmla="*/ 1075661 w 1281401"/>
                  <a:gd name="connsiteY5" fmla="*/ 1376223 h 1593777"/>
                  <a:gd name="connsiteX6" fmla="*/ 587981 w 1281401"/>
                  <a:gd name="connsiteY6" fmla="*/ 1589583 h 1593777"/>
                  <a:gd name="connsiteX7" fmla="*/ 138401 w 1281401"/>
                  <a:gd name="connsiteY7" fmla="*/ 1330503 h 1593777"/>
                  <a:gd name="connsiteX8" fmla="*/ 367001 w 1281401"/>
                  <a:gd name="connsiteY8" fmla="*/ 1071423 h 1593777"/>
                  <a:gd name="connsiteX9" fmla="*/ 1241 w 1281401"/>
                  <a:gd name="connsiteY9" fmla="*/ 705663 h 1593777"/>
                  <a:gd name="connsiteX10" fmla="*/ 450821 w 1281401"/>
                  <a:gd name="connsiteY10" fmla="*/ 454203 h 1593777"/>
                  <a:gd name="connsiteX11" fmla="*/ 412721 w 1281401"/>
                  <a:gd name="connsiteY11" fmla="*/ 27483 h 1593777"/>
                  <a:gd name="connsiteX0" fmla="*/ 412721 w 1281401"/>
                  <a:gd name="connsiteY0" fmla="*/ 38841 h 1605135"/>
                  <a:gd name="connsiteX1" fmla="*/ 961361 w 1281401"/>
                  <a:gd name="connsiteY1" fmla="*/ 92181 h 1605135"/>
                  <a:gd name="connsiteX2" fmla="*/ 923261 w 1281401"/>
                  <a:gd name="connsiteY2" fmla="*/ 404601 h 1605135"/>
                  <a:gd name="connsiteX3" fmla="*/ 1281401 w 1281401"/>
                  <a:gd name="connsiteY3" fmla="*/ 663681 h 1605135"/>
                  <a:gd name="connsiteX4" fmla="*/ 839441 w 1281401"/>
                  <a:gd name="connsiteY4" fmla="*/ 991341 h 1605135"/>
                  <a:gd name="connsiteX5" fmla="*/ 1075661 w 1281401"/>
                  <a:gd name="connsiteY5" fmla="*/ 1387581 h 1605135"/>
                  <a:gd name="connsiteX6" fmla="*/ 587981 w 1281401"/>
                  <a:gd name="connsiteY6" fmla="*/ 1600941 h 1605135"/>
                  <a:gd name="connsiteX7" fmla="*/ 138401 w 1281401"/>
                  <a:gd name="connsiteY7" fmla="*/ 1341861 h 1605135"/>
                  <a:gd name="connsiteX8" fmla="*/ 367001 w 1281401"/>
                  <a:gd name="connsiteY8" fmla="*/ 1082781 h 1605135"/>
                  <a:gd name="connsiteX9" fmla="*/ 1241 w 1281401"/>
                  <a:gd name="connsiteY9" fmla="*/ 717021 h 1605135"/>
                  <a:gd name="connsiteX10" fmla="*/ 450821 w 1281401"/>
                  <a:gd name="connsiteY10" fmla="*/ 465561 h 1605135"/>
                  <a:gd name="connsiteX11" fmla="*/ 412721 w 1281401"/>
                  <a:gd name="connsiteY11" fmla="*/ 38841 h 1605135"/>
                  <a:gd name="connsiteX0" fmla="*/ 412721 w 1281401"/>
                  <a:gd name="connsiteY0" fmla="*/ 35655 h 1601949"/>
                  <a:gd name="connsiteX1" fmla="*/ 862301 w 1281401"/>
                  <a:gd name="connsiteY1" fmla="*/ 96615 h 1601949"/>
                  <a:gd name="connsiteX2" fmla="*/ 923261 w 1281401"/>
                  <a:gd name="connsiteY2" fmla="*/ 401415 h 1601949"/>
                  <a:gd name="connsiteX3" fmla="*/ 1281401 w 1281401"/>
                  <a:gd name="connsiteY3" fmla="*/ 660495 h 1601949"/>
                  <a:gd name="connsiteX4" fmla="*/ 839441 w 1281401"/>
                  <a:gd name="connsiteY4" fmla="*/ 988155 h 1601949"/>
                  <a:gd name="connsiteX5" fmla="*/ 1075661 w 1281401"/>
                  <a:gd name="connsiteY5" fmla="*/ 1384395 h 1601949"/>
                  <a:gd name="connsiteX6" fmla="*/ 587981 w 1281401"/>
                  <a:gd name="connsiteY6" fmla="*/ 1597755 h 1601949"/>
                  <a:gd name="connsiteX7" fmla="*/ 138401 w 1281401"/>
                  <a:gd name="connsiteY7" fmla="*/ 1338675 h 1601949"/>
                  <a:gd name="connsiteX8" fmla="*/ 367001 w 1281401"/>
                  <a:gd name="connsiteY8" fmla="*/ 1079595 h 1601949"/>
                  <a:gd name="connsiteX9" fmla="*/ 1241 w 1281401"/>
                  <a:gd name="connsiteY9" fmla="*/ 713835 h 1601949"/>
                  <a:gd name="connsiteX10" fmla="*/ 450821 w 1281401"/>
                  <a:gd name="connsiteY10" fmla="*/ 462375 h 1601949"/>
                  <a:gd name="connsiteX11" fmla="*/ 412721 w 1281401"/>
                  <a:gd name="connsiteY11" fmla="*/ 35655 h 1601949"/>
                  <a:gd name="connsiteX0" fmla="*/ 412721 w 1281869"/>
                  <a:gd name="connsiteY0" fmla="*/ 35655 h 1601949"/>
                  <a:gd name="connsiteX1" fmla="*/ 862301 w 1281869"/>
                  <a:gd name="connsiteY1" fmla="*/ 96615 h 1601949"/>
                  <a:gd name="connsiteX2" fmla="*/ 923261 w 1281869"/>
                  <a:gd name="connsiteY2" fmla="*/ 401415 h 1601949"/>
                  <a:gd name="connsiteX3" fmla="*/ 1281401 w 1281869"/>
                  <a:gd name="connsiteY3" fmla="*/ 660495 h 1601949"/>
                  <a:gd name="connsiteX4" fmla="*/ 839441 w 1281869"/>
                  <a:gd name="connsiteY4" fmla="*/ 988155 h 1601949"/>
                  <a:gd name="connsiteX5" fmla="*/ 1075661 w 1281869"/>
                  <a:gd name="connsiteY5" fmla="*/ 1384395 h 1601949"/>
                  <a:gd name="connsiteX6" fmla="*/ 587981 w 1281869"/>
                  <a:gd name="connsiteY6" fmla="*/ 1597755 h 1601949"/>
                  <a:gd name="connsiteX7" fmla="*/ 138401 w 1281869"/>
                  <a:gd name="connsiteY7" fmla="*/ 1338675 h 1601949"/>
                  <a:gd name="connsiteX8" fmla="*/ 367001 w 1281869"/>
                  <a:gd name="connsiteY8" fmla="*/ 1079595 h 1601949"/>
                  <a:gd name="connsiteX9" fmla="*/ 1241 w 1281869"/>
                  <a:gd name="connsiteY9" fmla="*/ 713835 h 1601949"/>
                  <a:gd name="connsiteX10" fmla="*/ 450821 w 1281869"/>
                  <a:gd name="connsiteY10" fmla="*/ 462375 h 1601949"/>
                  <a:gd name="connsiteX11" fmla="*/ 412721 w 1281869"/>
                  <a:gd name="connsiteY11" fmla="*/ 35655 h 1601949"/>
                  <a:gd name="connsiteX0" fmla="*/ 412721 w 1283386"/>
                  <a:gd name="connsiteY0" fmla="*/ 35655 h 1601949"/>
                  <a:gd name="connsiteX1" fmla="*/ 862301 w 1283386"/>
                  <a:gd name="connsiteY1" fmla="*/ 96615 h 1601949"/>
                  <a:gd name="connsiteX2" fmla="*/ 923261 w 1283386"/>
                  <a:gd name="connsiteY2" fmla="*/ 401415 h 1601949"/>
                  <a:gd name="connsiteX3" fmla="*/ 1281401 w 1283386"/>
                  <a:gd name="connsiteY3" fmla="*/ 660495 h 1601949"/>
                  <a:gd name="connsiteX4" fmla="*/ 839441 w 1283386"/>
                  <a:gd name="connsiteY4" fmla="*/ 988155 h 1601949"/>
                  <a:gd name="connsiteX5" fmla="*/ 1075661 w 1283386"/>
                  <a:gd name="connsiteY5" fmla="*/ 1384395 h 1601949"/>
                  <a:gd name="connsiteX6" fmla="*/ 587981 w 1283386"/>
                  <a:gd name="connsiteY6" fmla="*/ 1597755 h 1601949"/>
                  <a:gd name="connsiteX7" fmla="*/ 138401 w 1283386"/>
                  <a:gd name="connsiteY7" fmla="*/ 1338675 h 1601949"/>
                  <a:gd name="connsiteX8" fmla="*/ 367001 w 1283386"/>
                  <a:gd name="connsiteY8" fmla="*/ 1079595 h 1601949"/>
                  <a:gd name="connsiteX9" fmla="*/ 1241 w 1283386"/>
                  <a:gd name="connsiteY9" fmla="*/ 713835 h 1601949"/>
                  <a:gd name="connsiteX10" fmla="*/ 450821 w 1283386"/>
                  <a:gd name="connsiteY10" fmla="*/ 462375 h 1601949"/>
                  <a:gd name="connsiteX11" fmla="*/ 412721 w 1283386"/>
                  <a:gd name="connsiteY11" fmla="*/ 35655 h 1601949"/>
                  <a:gd name="connsiteX0" fmla="*/ 412721 w 1170172"/>
                  <a:gd name="connsiteY0" fmla="*/ 35655 h 1601949"/>
                  <a:gd name="connsiteX1" fmla="*/ 862301 w 1170172"/>
                  <a:gd name="connsiteY1" fmla="*/ 96615 h 1601949"/>
                  <a:gd name="connsiteX2" fmla="*/ 923261 w 1170172"/>
                  <a:gd name="connsiteY2" fmla="*/ 401415 h 1601949"/>
                  <a:gd name="connsiteX3" fmla="*/ 1167101 w 1170172"/>
                  <a:gd name="connsiteY3" fmla="*/ 706215 h 1601949"/>
                  <a:gd name="connsiteX4" fmla="*/ 839441 w 1170172"/>
                  <a:gd name="connsiteY4" fmla="*/ 988155 h 1601949"/>
                  <a:gd name="connsiteX5" fmla="*/ 1075661 w 1170172"/>
                  <a:gd name="connsiteY5" fmla="*/ 1384395 h 1601949"/>
                  <a:gd name="connsiteX6" fmla="*/ 587981 w 1170172"/>
                  <a:gd name="connsiteY6" fmla="*/ 1597755 h 1601949"/>
                  <a:gd name="connsiteX7" fmla="*/ 138401 w 1170172"/>
                  <a:gd name="connsiteY7" fmla="*/ 1338675 h 1601949"/>
                  <a:gd name="connsiteX8" fmla="*/ 367001 w 1170172"/>
                  <a:gd name="connsiteY8" fmla="*/ 1079595 h 1601949"/>
                  <a:gd name="connsiteX9" fmla="*/ 1241 w 1170172"/>
                  <a:gd name="connsiteY9" fmla="*/ 713835 h 1601949"/>
                  <a:gd name="connsiteX10" fmla="*/ 450821 w 1170172"/>
                  <a:gd name="connsiteY10" fmla="*/ 462375 h 1601949"/>
                  <a:gd name="connsiteX11" fmla="*/ 412721 w 1170172"/>
                  <a:gd name="connsiteY11" fmla="*/ 35655 h 1601949"/>
                  <a:gd name="connsiteX0" fmla="*/ 412721 w 1167896"/>
                  <a:gd name="connsiteY0" fmla="*/ 35655 h 1601487"/>
                  <a:gd name="connsiteX1" fmla="*/ 862301 w 1167896"/>
                  <a:gd name="connsiteY1" fmla="*/ 96615 h 1601487"/>
                  <a:gd name="connsiteX2" fmla="*/ 923261 w 1167896"/>
                  <a:gd name="connsiteY2" fmla="*/ 401415 h 1601487"/>
                  <a:gd name="connsiteX3" fmla="*/ 1167101 w 1167896"/>
                  <a:gd name="connsiteY3" fmla="*/ 706215 h 1601487"/>
                  <a:gd name="connsiteX4" fmla="*/ 831821 w 1167896"/>
                  <a:gd name="connsiteY4" fmla="*/ 1117695 h 1601487"/>
                  <a:gd name="connsiteX5" fmla="*/ 1075661 w 1167896"/>
                  <a:gd name="connsiteY5" fmla="*/ 1384395 h 1601487"/>
                  <a:gd name="connsiteX6" fmla="*/ 587981 w 1167896"/>
                  <a:gd name="connsiteY6" fmla="*/ 1597755 h 1601487"/>
                  <a:gd name="connsiteX7" fmla="*/ 138401 w 1167896"/>
                  <a:gd name="connsiteY7" fmla="*/ 1338675 h 1601487"/>
                  <a:gd name="connsiteX8" fmla="*/ 367001 w 1167896"/>
                  <a:gd name="connsiteY8" fmla="*/ 1079595 h 1601487"/>
                  <a:gd name="connsiteX9" fmla="*/ 1241 w 1167896"/>
                  <a:gd name="connsiteY9" fmla="*/ 713835 h 1601487"/>
                  <a:gd name="connsiteX10" fmla="*/ 450821 w 1167896"/>
                  <a:gd name="connsiteY10" fmla="*/ 462375 h 1601487"/>
                  <a:gd name="connsiteX11" fmla="*/ 412721 w 1167896"/>
                  <a:gd name="connsiteY11" fmla="*/ 35655 h 1601487"/>
                  <a:gd name="connsiteX0" fmla="*/ 412721 w 1167896"/>
                  <a:gd name="connsiteY0" fmla="*/ 35655 h 1599617"/>
                  <a:gd name="connsiteX1" fmla="*/ 862301 w 1167896"/>
                  <a:gd name="connsiteY1" fmla="*/ 96615 h 1599617"/>
                  <a:gd name="connsiteX2" fmla="*/ 923261 w 1167896"/>
                  <a:gd name="connsiteY2" fmla="*/ 401415 h 1599617"/>
                  <a:gd name="connsiteX3" fmla="*/ 1167101 w 1167896"/>
                  <a:gd name="connsiteY3" fmla="*/ 706215 h 1599617"/>
                  <a:gd name="connsiteX4" fmla="*/ 831821 w 1167896"/>
                  <a:gd name="connsiteY4" fmla="*/ 1117695 h 1599617"/>
                  <a:gd name="connsiteX5" fmla="*/ 946121 w 1167896"/>
                  <a:gd name="connsiteY5" fmla="*/ 1437735 h 1599617"/>
                  <a:gd name="connsiteX6" fmla="*/ 587981 w 1167896"/>
                  <a:gd name="connsiteY6" fmla="*/ 1597755 h 1599617"/>
                  <a:gd name="connsiteX7" fmla="*/ 138401 w 1167896"/>
                  <a:gd name="connsiteY7" fmla="*/ 1338675 h 1599617"/>
                  <a:gd name="connsiteX8" fmla="*/ 367001 w 1167896"/>
                  <a:gd name="connsiteY8" fmla="*/ 1079595 h 1599617"/>
                  <a:gd name="connsiteX9" fmla="*/ 1241 w 1167896"/>
                  <a:gd name="connsiteY9" fmla="*/ 713835 h 1599617"/>
                  <a:gd name="connsiteX10" fmla="*/ 450821 w 1167896"/>
                  <a:gd name="connsiteY10" fmla="*/ 462375 h 1599617"/>
                  <a:gd name="connsiteX11" fmla="*/ 412721 w 1167896"/>
                  <a:gd name="connsiteY11" fmla="*/ 35655 h 1599617"/>
                  <a:gd name="connsiteX0" fmla="*/ 412721 w 1167896"/>
                  <a:gd name="connsiteY0" fmla="*/ 26944 h 1590906"/>
                  <a:gd name="connsiteX1" fmla="*/ 862301 w 1167896"/>
                  <a:gd name="connsiteY1" fmla="*/ 87904 h 1590906"/>
                  <a:gd name="connsiteX2" fmla="*/ 923261 w 1167896"/>
                  <a:gd name="connsiteY2" fmla="*/ 446044 h 1590906"/>
                  <a:gd name="connsiteX3" fmla="*/ 1167101 w 1167896"/>
                  <a:gd name="connsiteY3" fmla="*/ 697504 h 1590906"/>
                  <a:gd name="connsiteX4" fmla="*/ 831821 w 1167896"/>
                  <a:gd name="connsiteY4" fmla="*/ 1108984 h 1590906"/>
                  <a:gd name="connsiteX5" fmla="*/ 946121 w 1167896"/>
                  <a:gd name="connsiteY5" fmla="*/ 1429024 h 1590906"/>
                  <a:gd name="connsiteX6" fmla="*/ 587981 w 1167896"/>
                  <a:gd name="connsiteY6" fmla="*/ 1589044 h 1590906"/>
                  <a:gd name="connsiteX7" fmla="*/ 138401 w 1167896"/>
                  <a:gd name="connsiteY7" fmla="*/ 1329964 h 1590906"/>
                  <a:gd name="connsiteX8" fmla="*/ 367001 w 1167896"/>
                  <a:gd name="connsiteY8" fmla="*/ 1070884 h 1590906"/>
                  <a:gd name="connsiteX9" fmla="*/ 1241 w 1167896"/>
                  <a:gd name="connsiteY9" fmla="*/ 705124 h 1590906"/>
                  <a:gd name="connsiteX10" fmla="*/ 450821 w 1167896"/>
                  <a:gd name="connsiteY10" fmla="*/ 453664 h 1590906"/>
                  <a:gd name="connsiteX11" fmla="*/ 412721 w 1167896"/>
                  <a:gd name="connsiteY11" fmla="*/ 26944 h 1590906"/>
                  <a:gd name="connsiteX0" fmla="*/ 412721 w 1167896"/>
                  <a:gd name="connsiteY0" fmla="*/ 26944 h 1590906"/>
                  <a:gd name="connsiteX1" fmla="*/ 862301 w 1167896"/>
                  <a:gd name="connsiteY1" fmla="*/ 87904 h 1590906"/>
                  <a:gd name="connsiteX2" fmla="*/ 923261 w 1167896"/>
                  <a:gd name="connsiteY2" fmla="*/ 446044 h 1590906"/>
                  <a:gd name="connsiteX3" fmla="*/ 1167101 w 1167896"/>
                  <a:gd name="connsiteY3" fmla="*/ 697504 h 1590906"/>
                  <a:gd name="connsiteX4" fmla="*/ 831821 w 1167896"/>
                  <a:gd name="connsiteY4" fmla="*/ 1108984 h 1590906"/>
                  <a:gd name="connsiteX5" fmla="*/ 946121 w 1167896"/>
                  <a:gd name="connsiteY5" fmla="*/ 1429024 h 1590906"/>
                  <a:gd name="connsiteX6" fmla="*/ 587981 w 1167896"/>
                  <a:gd name="connsiteY6" fmla="*/ 1589044 h 1590906"/>
                  <a:gd name="connsiteX7" fmla="*/ 138401 w 1167896"/>
                  <a:gd name="connsiteY7" fmla="*/ 1329964 h 1590906"/>
                  <a:gd name="connsiteX8" fmla="*/ 367001 w 1167896"/>
                  <a:gd name="connsiteY8" fmla="*/ 1070884 h 1590906"/>
                  <a:gd name="connsiteX9" fmla="*/ 1241 w 1167896"/>
                  <a:gd name="connsiteY9" fmla="*/ 705124 h 1590906"/>
                  <a:gd name="connsiteX10" fmla="*/ 450821 w 1167896"/>
                  <a:gd name="connsiteY10" fmla="*/ 453664 h 1590906"/>
                  <a:gd name="connsiteX11" fmla="*/ 412721 w 1167896"/>
                  <a:gd name="connsiteY11" fmla="*/ 26944 h 1590906"/>
                  <a:gd name="connsiteX0" fmla="*/ 411650 w 1166825"/>
                  <a:gd name="connsiteY0" fmla="*/ 32570 h 1596532"/>
                  <a:gd name="connsiteX1" fmla="*/ 861230 w 1166825"/>
                  <a:gd name="connsiteY1" fmla="*/ 93530 h 1596532"/>
                  <a:gd name="connsiteX2" fmla="*/ 922190 w 1166825"/>
                  <a:gd name="connsiteY2" fmla="*/ 451670 h 1596532"/>
                  <a:gd name="connsiteX3" fmla="*/ 1166030 w 1166825"/>
                  <a:gd name="connsiteY3" fmla="*/ 703130 h 1596532"/>
                  <a:gd name="connsiteX4" fmla="*/ 830750 w 1166825"/>
                  <a:gd name="connsiteY4" fmla="*/ 1114610 h 1596532"/>
                  <a:gd name="connsiteX5" fmla="*/ 945050 w 1166825"/>
                  <a:gd name="connsiteY5" fmla="*/ 1434650 h 1596532"/>
                  <a:gd name="connsiteX6" fmla="*/ 586910 w 1166825"/>
                  <a:gd name="connsiteY6" fmla="*/ 1594670 h 1596532"/>
                  <a:gd name="connsiteX7" fmla="*/ 137330 w 1166825"/>
                  <a:gd name="connsiteY7" fmla="*/ 1335590 h 1596532"/>
                  <a:gd name="connsiteX8" fmla="*/ 365930 w 1166825"/>
                  <a:gd name="connsiteY8" fmla="*/ 1076510 h 1596532"/>
                  <a:gd name="connsiteX9" fmla="*/ 170 w 1166825"/>
                  <a:gd name="connsiteY9" fmla="*/ 710750 h 1596532"/>
                  <a:gd name="connsiteX10" fmla="*/ 411650 w 1166825"/>
                  <a:gd name="connsiteY10" fmla="*/ 535490 h 1596532"/>
                  <a:gd name="connsiteX11" fmla="*/ 411650 w 1166825"/>
                  <a:gd name="connsiteY11" fmla="*/ 32570 h 1596532"/>
                  <a:gd name="connsiteX0" fmla="*/ 412861 w 1168036"/>
                  <a:gd name="connsiteY0" fmla="*/ 32570 h 1596532"/>
                  <a:gd name="connsiteX1" fmla="*/ 862441 w 1168036"/>
                  <a:gd name="connsiteY1" fmla="*/ 93530 h 1596532"/>
                  <a:gd name="connsiteX2" fmla="*/ 923401 w 1168036"/>
                  <a:gd name="connsiteY2" fmla="*/ 451670 h 1596532"/>
                  <a:gd name="connsiteX3" fmla="*/ 1167241 w 1168036"/>
                  <a:gd name="connsiteY3" fmla="*/ 703130 h 1596532"/>
                  <a:gd name="connsiteX4" fmla="*/ 831961 w 1168036"/>
                  <a:gd name="connsiteY4" fmla="*/ 1114610 h 1596532"/>
                  <a:gd name="connsiteX5" fmla="*/ 946261 w 1168036"/>
                  <a:gd name="connsiteY5" fmla="*/ 1434650 h 1596532"/>
                  <a:gd name="connsiteX6" fmla="*/ 588121 w 1168036"/>
                  <a:gd name="connsiteY6" fmla="*/ 1594670 h 1596532"/>
                  <a:gd name="connsiteX7" fmla="*/ 138541 w 1168036"/>
                  <a:gd name="connsiteY7" fmla="*/ 1335590 h 1596532"/>
                  <a:gd name="connsiteX8" fmla="*/ 367141 w 1168036"/>
                  <a:gd name="connsiteY8" fmla="*/ 1076510 h 1596532"/>
                  <a:gd name="connsiteX9" fmla="*/ 1381 w 1168036"/>
                  <a:gd name="connsiteY9" fmla="*/ 710750 h 1596532"/>
                  <a:gd name="connsiteX10" fmla="*/ 412861 w 1168036"/>
                  <a:gd name="connsiteY10" fmla="*/ 535490 h 1596532"/>
                  <a:gd name="connsiteX11" fmla="*/ 412861 w 1168036"/>
                  <a:gd name="connsiteY11" fmla="*/ 32570 h 1596532"/>
                  <a:gd name="connsiteX0" fmla="*/ 366903 w 1122078"/>
                  <a:gd name="connsiteY0" fmla="*/ 32570 h 1596532"/>
                  <a:gd name="connsiteX1" fmla="*/ 816483 w 1122078"/>
                  <a:gd name="connsiteY1" fmla="*/ 93530 h 1596532"/>
                  <a:gd name="connsiteX2" fmla="*/ 877443 w 1122078"/>
                  <a:gd name="connsiteY2" fmla="*/ 451670 h 1596532"/>
                  <a:gd name="connsiteX3" fmla="*/ 1121283 w 1122078"/>
                  <a:gd name="connsiteY3" fmla="*/ 703130 h 1596532"/>
                  <a:gd name="connsiteX4" fmla="*/ 786003 w 1122078"/>
                  <a:gd name="connsiteY4" fmla="*/ 1114610 h 1596532"/>
                  <a:gd name="connsiteX5" fmla="*/ 900303 w 1122078"/>
                  <a:gd name="connsiteY5" fmla="*/ 1434650 h 1596532"/>
                  <a:gd name="connsiteX6" fmla="*/ 542163 w 1122078"/>
                  <a:gd name="connsiteY6" fmla="*/ 1594670 h 1596532"/>
                  <a:gd name="connsiteX7" fmla="*/ 92583 w 1122078"/>
                  <a:gd name="connsiteY7" fmla="*/ 1335590 h 1596532"/>
                  <a:gd name="connsiteX8" fmla="*/ 321183 w 1122078"/>
                  <a:gd name="connsiteY8" fmla="*/ 1076510 h 1596532"/>
                  <a:gd name="connsiteX9" fmla="*/ 1143 w 1122078"/>
                  <a:gd name="connsiteY9" fmla="*/ 687890 h 1596532"/>
                  <a:gd name="connsiteX10" fmla="*/ 366903 w 1122078"/>
                  <a:gd name="connsiteY10" fmla="*/ 535490 h 1596532"/>
                  <a:gd name="connsiteX11" fmla="*/ 366903 w 1122078"/>
                  <a:gd name="connsiteY11" fmla="*/ 32570 h 159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22078" h="1596532">
                    <a:moveTo>
                      <a:pt x="366903" y="32570"/>
                    </a:moveTo>
                    <a:cubicBezTo>
                      <a:pt x="441833" y="-41090"/>
                      <a:pt x="731393" y="23680"/>
                      <a:pt x="816483" y="93530"/>
                    </a:cubicBezTo>
                    <a:cubicBezTo>
                      <a:pt x="901573" y="163380"/>
                      <a:pt x="826643" y="350070"/>
                      <a:pt x="877443" y="451670"/>
                    </a:cubicBezTo>
                    <a:cubicBezTo>
                      <a:pt x="928243" y="553270"/>
                      <a:pt x="1136523" y="592640"/>
                      <a:pt x="1121283" y="703130"/>
                    </a:cubicBezTo>
                    <a:cubicBezTo>
                      <a:pt x="1106043" y="813620"/>
                      <a:pt x="822833" y="992690"/>
                      <a:pt x="786003" y="1114610"/>
                    </a:cubicBezTo>
                    <a:cubicBezTo>
                      <a:pt x="749173" y="1236530"/>
                      <a:pt x="940943" y="1354640"/>
                      <a:pt x="900303" y="1434650"/>
                    </a:cubicBezTo>
                    <a:cubicBezTo>
                      <a:pt x="859663" y="1514660"/>
                      <a:pt x="676783" y="1611180"/>
                      <a:pt x="542163" y="1594670"/>
                    </a:cubicBezTo>
                    <a:cubicBezTo>
                      <a:pt x="407543" y="1578160"/>
                      <a:pt x="129413" y="1421950"/>
                      <a:pt x="92583" y="1335590"/>
                    </a:cubicBezTo>
                    <a:cubicBezTo>
                      <a:pt x="55753" y="1249230"/>
                      <a:pt x="336423" y="1184460"/>
                      <a:pt x="321183" y="1076510"/>
                    </a:cubicBezTo>
                    <a:cubicBezTo>
                      <a:pt x="305943" y="968560"/>
                      <a:pt x="-21717" y="907600"/>
                      <a:pt x="1143" y="687890"/>
                    </a:cubicBezTo>
                    <a:cubicBezTo>
                      <a:pt x="24003" y="468180"/>
                      <a:pt x="305943" y="644710"/>
                      <a:pt x="366903" y="535490"/>
                    </a:cubicBezTo>
                    <a:cubicBezTo>
                      <a:pt x="427863" y="426270"/>
                      <a:pt x="291973" y="106230"/>
                      <a:pt x="366903" y="32570"/>
                    </a:cubicBezTo>
                    <a:close/>
                  </a:path>
                </a:pathLst>
              </a:custGeom>
              <a:solidFill>
                <a:srgbClr val="6ED8D3"/>
              </a:solidFill>
              <a:ln w="9525">
                <a:noFill/>
                <a:round/>
                <a:headEnd/>
                <a:tailEnd type="triangle" w="med" len="med"/>
              </a:ln>
              <a:effectLst>
                <a:outerShdw blurRad="762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114300" h="50800"/>
                <a:bevelB w="63500" h="50800"/>
              </a:sp3d>
              <a:ex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Oval 13"/>
              <p:cNvSpPr/>
              <p:nvPr/>
            </p:nvSpPr>
            <p:spPr bwMode="auto">
              <a:xfrm rot="956724">
                <a:off x="5375704" y="2604580"/>
                <a:ext cx="172076" cy="166630"/>
              </a:xfrm>
              <a:custGeom>
                <a:avLst/>
                <a:gdLst>
                  <a:gd name="connsiteX0" fmla="*/ 0 w 833450"/>
                  <a:gd name="connsiteY0" fmla="*/ 427411 h 854821"/>
                  <a:gd name="connsiteX1" fmla="*/ 416725 w 833450"/>
                  <a:gd name="connsiteY1" fmla="*/ 0 h 854821"/>
                  <a:gd name="connsiteX2" fmla="*/ 833450 w 833450"/>
                  <a:gd name="connsiteY2" fmla="*/ 427411 h 854821"/>
                  <a:gd name="connsiteX3" fmla="*/ 416725 w 833450"/>
                  <a:gd name="connsiteY3" fmla="*/ 854822 h 854821"/>
                  <a:gd name="connsiteX4" fmla="*/ 0 w 833450"/>
                  <a:gd name="connsiteY4" fmla="*/ 427411 h 854821"/>
                  <a:gd name="connsiteX0" fmla="*/ 0 w 877411"/>
                  <a:gd name="connsiteY0" fmla="*/ 427428 h 854855"/>
                  <a:gd name="connsiteX1" fmla="*/ 416725 w 877411"/>
                  <a:gd name="connsiteY1" fmla="*/ 17 h 854855"/>
                  <a:gd name="connsiteX2" fmla="*/ 877411 w 877411"/>
                  <a:gd name="connsiteY2" fmla="*/ 414867 h 854855"/>
                  <a:gd name="connsiteX3" fmla="*/ 416725 w 877411"/>
                  <a:gd name="connsiteY3" fmla="*/ 854839 h 854855"/>
                  <a:gd name="connsiteX4" fmla="*/ 0 w 877411"/>
                  <a:gd name="connsiteY4" fmla="*/ 427428 h 854855"/>
                  <a:gd name="connsiteX0" fmla="*/ 0 w 877411"/>
                  <a:gd name="connsiteY0" fmla="*/ 433686 h 861113"/>
                  <a:gd name="connsiteX1" fmla="*/ 416725 w 877411"/>
                  <a:gd name="connsiteY1" fmla="*/ 6275 h 861113"/>
                  <a:gd name="connsiteX2" fmla="*/ 877411 w 877411"/>
                  <a:gd name="connsiteY2" fmla="*/ 421125 h 861113"/>
                  <a:gd name="connsiteX3" fmla="*/ 416725 w 877411"/>
                  <a:gd name="connsiteY3" fmla="*/ 861097 h 861113"/>
                  <a:gd name="connsiteX4" fmla="*/ 0 w 877411"/>
                  <a:gd name="connsiteY4" fmla="*/ 433686 h 861113"/>
                  <a:gd name="connsiteX0" fmla="*/ 0 w 877411"/>
                  <a:gd name="connsiteY0" fmla="*/ 433686 h 861738"/>
                  <a:gd name="connsiteX1" fmla="*/ 416725 w 877411"/>
                  <a:gd name="connsiteY1" fmla="*/ 6275 h 861738"/>
                  <a:gd name="connsiteX2" fmla="*/ 877411 w 877411"/>
                  <a:gd name="connsiteY2" fmla="*/ 421125 h 861738"/>
                  <a:gd name="connsiteX3" fmla="*/ 416725 w 877411"/>
                  <a:gd name="connsiteY3" fmla="*/ 861097 h 861738"/>
                  <a:gd name="connsiteX4" fmla="*/ 0 w 877411"/>
                  <a:gd name="connsiteY4" fmla="*/ 433686 h 861738"/>
                  <a:gd name="connsiteX0" fmla="*/ 0 w 890304"/>
                  <a:gd name="connsiteY0" fmla="*/ 447255 h 875307"/>
                  <a:gd name="connsiteX1" fmla="*/ 416725 w 890304"/>
                  <a:gd name="connsiteY1" fmla="*/ 19844 h 875307"/>
                  <a:gd name="connsiteX2" fmla="*/ 732632 w 890304"/>
                  <a:gd name="connsiteY2" fmla="*/ 107837 h 875307"/>
                  <a:gd name="connsiteX3" fmla="*/ 877411 w 890304"/>
                  <a:gd name="connsiteY3" fmla="*/ 434694 h 875307"/>
                  <a:gd name="connsiteX4" fmla="*/ 416725 w 890304"/>
                  <a:gd name="connsiteY4" fmla="*/ 874666 h 875307"/>
                  <a:gd name="connsiteX5" fmla="*/ 0 w 890304"/>
                  <a:gd name="connsiteY5" fmla="*/ 447255 h 875307"/>
                  <a:gd name="connsiteX0" fmla="*/ 0 w 821142"/>
                  <a:gd name="connsiteY0" fmla="*/ 447255 h 878485"/>
                  <a:gd name="connsiteX1" fmla="*/ 416725 w 821142"/>
                  <a:gd name="connsiteY1" fmla="*/ 19844 h 878485"/>
                  <a:gd name="connsiteX2" fmla="*/ 732632 w 821142"/>
                  <a:gd name="connsiteY2" fmla="*/ 107837 h 878485"/>
                  <a:gd name="connsiteX3" fmla="*/ 797360 w 821142"/>
                  <a:gd name="connsiteY3" fmla="*/ 626127 h 878485"/>
                  <a:gd name="connsiteX4" fmla="*/ 416725 w 821142"/>
                  <a:gd name="connsiteY4" fmla="*/ 874666 h 878485"/>
                  <a:gd name="connsiteX5" fmla="*/ 0 w 821142"/>
                  <a:gd name="connsiteY5" fmla="*/ 447255 h 878485"/>
                  <a:gd name="connsiteX0" fmla="*/ 0 w 839883"/>
                  <a:gd name="connsiteY0" fmla="*/ 447255 h 878485"/>
                  <a:gd name="connsiteX1" fmla="*/ 416725 w 839883"/>
                  <a:gd name="connsiteY1" fmla="*/ 19844 h 878485"/>
                  <a:gd name="connsiteX2" fmla="*/ 732632 w 839883"/>
                  <a:gd name="connsiteY2" fmla="*/ 107837 h 878485"/>
                  <a:gd name="connsiteX3" fmla="*/ 797360 w 839883"/>
                  <a:gd name="connsiteY3" fmla="*/ 626127 h 878485"/>
                  <a:gd name="connsiteX4" fmla="*/ 416725 w 839883"/>
                  <a:gd name="connsiteY4" fmla="*/ 874666 h 878485"/>
                  <a:gd name="connsiteX5" fmla="*/ 0 w 839883"/>
                  <a:gd name="connsiteY5" fmla="*/ 447255 h 878485"/>
                  <a:gd name="connsiteX0" fmla="*/ 0 w 869487"/>
                  <a:gd name="connsiteY0" fmla="*/ 433489 h 864719"/>
                  <a:gd name="connsiteX1" fmla="*/ 416725 w 869487"/>
                  <a:gd name="connsiteY1" fmla="*/ 6078 h 864719"/>
                  <a:gd name="connsiteX2" fmla="*/ 812683 w 869487"/>
                  <a:gd name="connsiteY2" fmla="*/ 197578 h 864719"/>
                  <a:gd name="connsiteX3" fmla="*/ 797360 w 869487"/>
                  <a:gd name="connsiteY3" fmla="*/ 612361 h 864719"/>
                  <a:gd name="connsiteX4" fmla="*/ 416725 w 869487"/>
                  <a:gd name="connsiteY4" fmla="*/ 860900 h 864719"/>
                  <a:gd name="connsiteX5" fmla="*/ 0 w 869487"/>
                  <a:gd name="connsiteY5" fmla="*/ 433489 h 864719"/>
                  <a:gd name="connsiteX0" fmla="*/ 0 w 869487"/>
                  <a:gd name="connsiteY0" fmla="*/ 436168 h 867398"/>
                  <a:gd name="connsiteX1" fmla="*/ 416725 w 869487"/>
                  <a:gd name="connsiteY1" fmla="*/ 8757 h 867398"/>
                  <a:gd name="connsiteX2" fmla="*/ 812683 w 869487"/>
                  <a:gd name="connsiteY2" fmla="*/ 200257 h 867398"/>
                  <a:gd name="connsiteX3" fmla="*/ 797360 w 869487"/>
                  <a:gd name="connsiteY3" fmla="*/ 615040 h 867398"/>
                  <a:gd name="connsiteX4" fmla="*/ 416725 w 869487"/>
                  <a:gd name="connsiteY4" fmla="*/ 863579 h 867398"/>
                  <a:gd name="connsiteX5" fmla="*/ 0 w 869487"/>
                  <a:gd name="connsiteY5" fmla="*/ 436168 h 867398"/>
                  <a:gd name="connsiteX0" fmla="*/ 0 w 869487"/>
                  <a:gd name="connsiteY0" fmla="*/ 433489 h 864719"/>
                  <a:gd name="connsiteX1" fmla="*/ 416725 w 869487"/>
                  <a:gd name="connsiteY1" fmla="*/ 6078 h 864719"/>
                  <a:gd name="connsiteX2" fmla="*/ 812683 w 869487"/>
                  <a:gd name="connsiteY2" fmla="*/ 197578 h 864719"/>
                  <a:gd name="connsiteX3" fmla="*/ 797360 w 869487"/>
                  <a:gd name="connsiteY3" fmla="*/ 612361 h 864719"/>
                  <a:gd name="connsiteX4" fmla="*/ 416725 w 869487"/>
                  <a:gd name="connsiteY4" fmla="*/ 860900 h 864719"/>
                  <a:gd name="connsiteX5" fmla="*/ 0 w 869487"/>
                  <a:gd name="connsiteY5" fmla="*/ 433489 h 864719"/>
                  <a:gd name="connsiteX0" fmla="*/ 0 w 876078"/>
                  <a:gd name="connsiteY0" fmla="*/ 437827 h 869057"/>
                  <a:gd name="connsiteX1" fmla="*/ 416725 w 876078"/>
                  <a:gd name="connsiteY1" fmla="*/ 10416 h 869057"/>
                  <a:gd name="connsiteX2" fmla="*/ 812683 w 876078"/>
                  <a:gd name="connsiteY2" fmla="*/ 201916 h 869057"/>
                  <a:gd name="connsiteX3" fmla="*/ 797360 w 876078"/>
                  <a:gd name="connsiteY3" fmla="*/ 616699 h 869057"/>
                  <a:gd name="connsiteX4" fmla="*/ 416725 w 876078"/>
                  <a:gd name="connsiteY4" fmla="*/ 865238 h 869057"/>
                  <a:gd name="connsiteX5" fmla="*/ 0 w 876078"/>
                  <a:gd name="connsiteY5" fmla="*/ 437827 h 869057"/>
                  <a:gd name="connsiteX0" fmla="*/ 0 w 901954"/>
                  <a:gd name="connsiteY0" fmla="*/ 434985 h 870249"/>
                  <a:gd name="connsiteX1" fmla="*/ 416725 w 901954"/>
                  <a:gd name="connsiteY1" fmla="*/ 7574 h 870249"/>
                  <a:gd name="connsiteX2" fmla="*/ 812683 w 901954"/>
                  <a:gd name="connsiteY2" fmla="*/ 199074 h 870249"/>
                  <a:gd name="connsiteX3" fmla="*/ 854063 w 901954"/>
                  <a:gd name="connsiteY3" fmla="*/ 665054 h 870249"/>
                  <a:gd name="connsiteX4" fmla="*/ 416725 w 901954"/>
                  <a:gd name="connsiteY4" fmla="*/ 862396 h 870249"/>
                  <a:gd name="connsiteX5" fmla="*/ 0 w 901954"/>
                  <a:gd name="connsiteY5" fmla="*/ 434985 h 870249"/>
                  <a:gd name="connsiteX0" fmla="*/ 0 w 916151"/>
                  <a:gd name="connsiteY0" fmla="*/ 436136 h 871400"/>
                  <a:gd name="connsiteX1" fmla="*/ 416725 w 916151"/>
                  <a:gd name="connsiteY1" fmla="*/ 8725 h 871400"/>
                  <a:gd name="connsiteX2" fmla="*/ 851596 w 916151"/>
                  <a:gd name="connsiteY2" fmla="*/ 189096 h 871400"/>
                  <a:gd name="connsiteX3" fmla="*/ 854063 w 916151"/>
                  <a:gd name="connsiteY3" fmla="*/ 666205 h 871400"/>
                  <a:gd name="connsiteX4" fmla="*/ 416725 w 916151"/>
                  <a:gd name="connsiteY4" fmla="*/ 863547 h 871400"/>
                  <a:gd name="connsiteX5" fmla="*/ 0 w 916151"/>
                  <a:gd name="connsiteY5" fmla="*/ 436136 h 871400"/>
                  <a:gd name="connsiteX0" fmla="*/ 0 w 916151"/>
                  <a:gd name="connsiteY0" fmla="*/ 436136 h 864150"/>
                  <a:gd name="connsiteX1" fmla="*/ 416725 w 916151"/>
                  <a:gd name="connsiteY1" fmla="*/ 8725 h 864150"/>
                  <a:gd name="connsiteX2" fmla="*/ 851596 w 916151"/>
                  <a:gd name="connsiteY2" fmla="*/ 189096 h 864150"/>
                  <a:gd name="connsiteX3" fmla="*/ 854063 w 916151"/>
                  <a:gd name="connsiteY3" fmla="*/ 666205 h 864150"/>
                  <a:gd name="connsiteX4" fmla="*/ 416725 w 916151"/>
                  <a:gd name="connsiteY4" fmla="*/ 863547 h 864150"/>
                  <a:gd name="connsiteX5" fmla="*/ 0 w 916151"/>
                  <a:gd name="connsiteY5" fmla="*/ 436136 h 864150"/>
                  <a:gd name="connsiteX0" fmla="*/ 13 w 916164"/>
                  <a:gd name="connsiteY0" fmla="*/ 436136 h 884071"/>
                  <a:gd name="connsiteX1" fmla="*/ 416738 w 916164"/>
                  <a:gd name="connsiteY1" fmla="*/ 8725 h 884071"/>
                  <a:gd name="connsiteX2" fmla="*/ 851609 w 916164"/>
                  <a:gd name="connsiteY2" fmla="*/ 189096 h 884071"/>
                  <a:gd name="connsiteX3" fmla="*/ 854076 w 916164"/>
                  <a:gd name="connsiteY3" fmla="*/ 666205 h 884071"/>
                  <a:gd name="connsiteX4" fmla="*/ 405621 w 916164"/>
                  <a:gd name="connsiteY4" fmla="*/ 883581 h 884071"/>
                  <a:gd name="connsiteX5" fmla="*/ 13 w 916164"/>
                  <a:gd name="connsiteY5" fmla="*/ 436136 h 884071"/>
                  <a:gd name="connsiteX0" fmla="*/ 1574 w 917725"/>
                  <a:gd name="connsiteY0" fmla="*/ 436136 h 884071"/>
                  <a:gd name="connsiteX1" fmla="*/ 418299 w 917725"/>
                  <a:gd name="connsiteY1" fmla="*/ 8725 h 884071"/>
                  <a:gd name="connsiteX2" fmla="*/ 853170 w 917725"/>
                  <a:gd name="connsiteY2" fmla="*/ 189096 h 884071"/>
                  <a:gd name="connsiteX3" fmla="*/ 855637 w 917725"/>
                  <a:gd name="connsiteY3" fmla="*/ 666205 h 884071"/>
                  <a:gd name="connsiteX4" fmla="*/ 407182 w 917725"/>
                  <a:gd name="connsiteY4" fmla="*/ 883581 h 884071"/>
                  <a:gd name="connsiteX5" fmla="*/ 1574 w 917725"/>
                  <a:gd name="connsiteY5" fmla="*/ 436136 h 884071"/>
                  <a:gd name="connsiteX0" fmla="*/ 1574 w 1057110"/>
                  <a:gd name="connsiteY0" fmla="*/ 451354 h 899289"/>
                  <a:gd name="connsiteX1" fmla="*/ 418299 w 1057110"/>
                  <a:gd name="connsiteY1" fmla="*/ 23943 h 899289"/>
                  <a:gd name="connsiteX2" fmla="*/ 1038730 w 1057110"/>
                  <a:gd name="connsiteY2" fmla="*/ 121316 h 899289"/>
                  <a:gd name="connsiteX3" fmla="*/ 855637 w 1057110"/>
                  <a:gd name="connsiteY3" fmla="*/ 681423 h 899289"/>
                  <a:gd name="connsiteX4" fmla="*/ 407182 w 1057110"/>
                  <a:gd name="connsiteY4" fmla="*/ 898799 h 899289"/>
                  <a:gd name="connsiteX5" fmla="*/ 1574 w 1057110"/>
                  <a:gd name="connsiteY5" fmla="*/ 451354 h 899289"/>
                  <a:gd name="connsiteX0" fmla="*/ 1574 w 1068924"/>
                  <a:gd name="connsiteY0" fmla="*/ 482247 h 930182"/>
                  <a:gd name="connsiteX1" fmla="*/ 418299 w 1068924"/>
                  <a:gd name="connsiteY1" fmla="*/ 54836 h 930182"/>
                  <a:gd name="connsiteX2" fmla="*/ 1038730 w 1068924"/>
                  <a:gd name="connsiteY2" fmla="*/ 152209 h 930182"/>
                  <a:gd name="connsiteX3" fmla="*/ 855637 w 1068924"/>
                  <a:gd name="connsiteY3" fmla="*/ 712316 h 930182"/>
                  <a:gd name="connsiteX4" fmla="*/ 407182 w 1068924"/>
                  <a:gd name="connsiteY4" fmla="*/ 929692 h 930182"/>
                  <a:gd name="connsiteX5" fmla="*/ 1574 w 1068924"/>
                  <a:gd name="connsiteY5" fmla="*/ 482247 h 930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924" h="930182">
                    <a:moveTo>
                      <a:pt x="1574" y="482247"/>
                    </a:moveTo>
                    <a:cubicBezTo>
                      <a:pt x="23440" y="229592"/>
                      <a:pt x="245440" y="109842"/>
                      <a:pt x="418299" y="54836"/>
                    </a:cubicBezTo>
                    <a:cubicBezTo>
                      <a:pt x="591158" y="-170"/>
                      <a:pt x="934254" y="-68035"/>
                      <a:pt x="1038730" y="152209"/>
                    </a:cubicBezTo>
                    <a:cubicBezTo>
                      <a:pt x="1143206" y="372453"/>
                      <a:pt x="950537" y="614561"/>
                      <a:pt x="855637" y="712316"/>
                    </a:cubicBezTo>
                    <a:cubicBezTo>
                      <a:pt x="802986" y="840121"/>
                      <a:pt x="625129" y="937987"/>
                      <a:pt x="407182" y="929692"/>
                    </a:cubicBezTo>
                    <a:cubicBezTo>
                      <a:pt x="189235" y="921397"/>
                      <a:pt x="-20292" y="734902"/>
                      <a:pt x="1574" y="482247"/>
                    </a:cubicBezTo>
                    <a:close/>
                  </a:path>
                </a:pathLst>
              </a:custGeom>
              <a:solidFill>
                <a:srgbClr val="008080">
                  <a:alpha val="61961"/>
                </a:srgbClr>
              </a:solidFill>
              <a:ln w="9525">
                <a:noFill/>
                <a:round/>
                <a:headEnd/>
                <a:tailEnd type="triangl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25400"/>
                <a:contourClr>
                  <a:schemeClr val="bg1"/>
                </a:contourClr>
              </a:sp3d>
              <a:ex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" name="Group 100365"/>
              <p:cNvGrpSpPr/>
              <p:nvPr/>
            </p:nvGrpSpPr>
            <p:grpSpPr>
              <a:xfrm>
                <a:off x="5557322" y="2739874"/>
                <a:ext cx="237458" cy="137939"/>
                <a:chOff x="5590618" y="2765268"/>
                <a:chExt cx="237458" cy="137939"/>
              </a:xfrm>
            </p:grpSpPr>
            <p:sp>
              <p:nvSpPr>
                <p:cNvPr id="103" name="Freeform 102"/>
                <p:cNvSpPr/>
                <p:nvPr/>
              </p:nvSpPr>
              <p:spPr bwMode="auto">
                <a:xfrm rot="20278324">
                  <a:off x="5590618" y="2765268"/>
                  <a:ext cx="237458" cy="137939"/>
                </a:xfrm>
                <a:custGeom>
                  <a:avLst/>
                  <a:gdLst>
                    <a:gd name="connsiteX0" fmla="*/ 281940 w 327660"/>
                    <a:gd name="connsiteY0" fmla="*/ 7620 h 297180"/>
                    <a:gd name="connsiteX1" fmla="*/ 327660 w 327660"/>
                    <a:gd name="connsiteY1" fmla="*/ 297180 h 297180"/>
                    <a:gd name="connsiteX2" fmla="*/ 0 w 327660"/>
                    <a:gd name="connsiteY2" fmla="*/ 205740 h 297180"/>
                    <a:gd name="connsiteX3" fmla="*/ 7620 w 327660"/>
                    <a:gd name="connsiteY3" fmla="*/ 0 h 297180"/>
                    <a:gd name="connsiteX4" fmla="*/ 281940 w 327660"/>
                    <a:gd name="connsiteY4" fmla="*/ 7620 h 297180"/>
                    <a:gd name="connsiteX0" fmla="*/ 281940 w 348621"/>
                    <a:gd name="connsiteY0" fmla="*/ 34768 h 324328"/>
                    <a:gd name="connsiteX1" fmla="*/ 327660 w 348621"/>
                    <a:gd name="connsiteY1" fmla="*/ 324328 h 324328"/>
                    <a:gd name="connsiteX2" fmla="*/ 0 w 348621"/>
                    <a:gd name="connsiteY2" fmla="*/ 232888 h 324328"/>
                    <a:gd name="connsiteX3" fmla="*/ 7620 w 348621"/>
                    <a:gd name="connsiteY3" fmla="*/ 27148 h 324328"/>
                    <a:gd name="connsiteX4" fmla="*/ 281940 w 348621"/>
                    <a:gd name="connsiteY4" fmla="*/ 34768 h 324328"/>
                    <a:gd name="connsiteX0" fmla="*/ 281940 w 376240"/>
                    <a:gd name="connsiteY0" fmla="*/ 34768 h 326715"/>
                    <a:gd name="connsiteX1" fmla="*/ 327660 w 376240"/>
                    <a:gd name="connsiteY1" fmla="*/ 324328 h 326715"/>
                    <a:gd name="connsiteX2" fmla="*/ 0 w 376240"/>
                    <a:gd name="connsiteY2" fmla="*/ 232888 h 326715"/>
                    <a:gd name="connsiteX3" fmla="*/ 7620 w 376240"/>
                    <a:gd name="connsiteY3" fmla="*/ 27148 h 326715"/>
                    <a:gd name="connsiteX4" fmla="*/ 281940 w 376240"/>
                    <a:gd name="connsiteY4" fmla="*/ 34768 h 326715"/>
                    <a:gd name="connsiteX0" fmla="*/ 339996 w 434296"/>
                    <a:gd name="connsiteY0" fmla="*/ 34768 h 326715"/>
                    <a:gd name="connsiteX1" fmla="*/ 385716 w 434296"/>
                    <a:gd name="connsiteY1" fmla="*/ 324328 h 326715"/>
                    <a:gd name="connsiteX2" fmla="*/ 58056 w 434296"/>
                    <a:gd name="connsiteY2" fmla="*/ 232888 h 326715"/>
                    <a:gd name="connsiteX3" fmla="*/ 65676 w 434296"/>
                    <a:gd name="connsiteY3" fmla="*/ 27148 h 326715"/>
                    <a:gd name="connsiteX4" fmla="*/ 339996 w 434296"/>
                    <a:gd name="connsiteY4" fmla="*/ 34768 h 326715"/>
                    <a:gd name="connsiteX0" fmla="*/ 316185 w 410485"/>
                    <a:gd name="connsiteY0" fmla="*/ 34768 h 326715"/>
                    <a:gd name="connsiteX1" fmla="*/ 361905 w 410485"/>
                    <a:gd name="connsiteY1" fmla="*/ 324328 h 326715"/>
                    <a:gd name="connsiteX2" fmla="*/ 34245 w 410485"/>
                    <a:gd name="connsiteY2" fmla="*/ 232888 h 326715"/>
                    <a:gd name="connsiteX3" fmla="*/ 41865 w 410485"/>
                    <a:gd name="connsiteY3" fmla="*/ 27148 h 326715"/>
                    <a:gd name="connsiteX4" fmla="*/ 316185 w 410485"/>
                    <a:gd name="connsiteY4" fmla="*/ 34768 h 326715"/>
                    <a:gd name="connsiteX0" fmla="*/ 316185 w 427410"/>
                    <a:gd name="connsiteY0" fmla="*/ 34768 h 326320"/>
                    <a:gd name="connsiteX1" fmla="*/ 361905 w 427410"/>
                    <a:gd name="connsiteY1" fmla="*/ 324328 h 326320"/>
                    <a:gd name="connsiteX2" fmla="*/ 34245 w 427410"/>
                    <a:gd name="connsiteY2" fmla="*/ 232888 h 326320"/>
                    <a:gd name="connsiteX3" fmla="*/ 41865 w 427410"/>
                    <a:gd name="connsiteY3" fmla="*/ 27148 h 326320"/>
                    <a:gd name="connsiteX4" fmla="*/ 316185 w 427410"/>
                    <a:gd name="connsiteY4" fmla="*/ 34768 h 326320"/>
                    <a:gd name="connsiteX0" fmla="*/ 316185 w 427410"/>
                    <a:gd name="connsiteY0" fmla="*/ 34768 h 326836"/>
                    <a:gd name="connsiteX1" fmla="*/ 361905 w 427410"/>
                    <a:gd name="connsiteY1" fmla="*/ 324328 h 326836"/>
                    <a:gd name="connsiteX2" fmla="*/ 34245 w 427410"/>
                    <a:gd name="connsiteY2" fmla="*/ 232888 h 326836"/>
                    <a:gd name="connsiteX3" fmla="*/ 41865 w 427410"/>
                    <a:gd name="connsiteY3" fmla="*/ 27148 h 326836"/>
                    <a:gd name="connsiteX4" fmla="*/ 316185 w 427410"/>
                    <a:gd name="connsiteY4" fmla="*/ 34768 h 326836"/>
                    <a:gd name="connsiteX0" fmla="*/ 309203 w 375024"/>
                    <a:gd name="connsiteY0" fmla="*/ 40703 h 367235"/>
                    <a:gd name="connsiteX1" fmla="*/ 354923 w 375024"/>
                    <a:gd name="connsiteY1" fmla="*/ 330263 h 367235"/>
                    <a:gd name="connsiteX2" fmla="*/ 38910 w 375024"/>
                    <a:gd name="connsiteY2" fmla="*/ 330789 h 367235"/>
                    <a:gd name="connsiteX3" fmla="*/ 34883 w 375024"/>
                    <a:gd name="connsiteY3" fmla="*/ 33083 h 367235"/>
                    <a:gd name="connsiteX4" fmla="*/ 309203 w 375024"/>
                    <a:gd name="connsiteY4" fmla="*/ 40703 h 367235"/>
                    <a:gd name="connsiteX0" fmla="*/ 292171 w 356749"/>
                    <a:gd name="connsiteY0" fmla="*/ 11825 h 333725"/>
                    <a:gd name="connsiteX1" fmla="*/ 337891 w 356749"/>
                    <a:gd name="connsiteY1" fmla="*/ 301385 h 333725"/>
                    <a:gd name="connsiteX2" fmla="*/ 21878 w 356749"/>
                    <a:gd name="connsiteY2" fmla="*/ 301911 h 333725"/>
                    <a:gd name="connsiteX3" fmla="*/ 56508 w 356749"/>
                    <a:gd name="connsiteY3" fmla="*/ 80124 h 333725"/>
                    <a:gd name="connsiteX4" fmla="*/ 292171 w 356749"/>
                    <a:gd name="connsiteY4" fmla="*/ 11825 h 333725"/>
                    <a:gd name="connsiteX0" fmla="*/ 303518 w 368096"/>
                    <a:gd name="connsiteY0" fmla="*/ 11825 h 346023"/>
                    <a:gd name="connsiteX1" fmla="*/ 349238 w 368096"/>
                    <a:gd name="connsiteY1" fmla="*/ 301385 h 346023"/>
                    <a:gd name="connsiteX2" fmla="*/ 33225 w 368096"/>
                    <a:gd name="connsiteY2" fmla="*/ 301911 h 346023"/>
                    <a:gd name="connsiteX3" fmla="*/ 67855 w 368096"/>
                    <a:gd name="connsiteY3" fmla="*/ 80124 h 346023"/>
                    <a:gd name="connsiteX4" fmla="*/ 303518 w 368096"/>
                    <a:gd name="connsiteY4" fmla="*/ 11825 h 346023"/>
                    <a:gd name="connsiteX0" fmla="*/ 303518 w 361384"/>
                    <a:gd name="connsiteY0" fmla="*/ 11825 h 365288"/>
                    <a:gd name="connsiteX1" fmla="*/ 349238 w 361384"/>
                    <a:gd name="connsiteY1" fmla="*/ 301385 h 365288"/>
                    <a:gd name="connsiteX2" fmla="*/ 33225 w 361384"/>
                    <a:gd name="connsiteY2" fmla="*/ 301911 h 365288"/>
                    <a:gd name="connsiteX3" fmla="*/ 67855 w 361384"/>
                    <a:gd name="connsiteY3" fmla="*/ 80124 h 365288"/>
                    <a:gd name="connsiteX4" fmla="*/ 303518 w 361384"/>
                    <a:gd name="connsiteY4" fmla="*/ 11825 h 365288"/>
                    <a:gd name="connsiteX0" fmla="*/ 295415 w 392401"/>
                    <a:gd name="connsiteY0" fmla="*/ 10943 h 345435"/>
                    <a:gd name="connsiteX1" fmla="*/ 384931 w 392401"/>
                    <a:gd name="connsiteY1" fmla="*/ 287381 h 345435"/>
                    <a:gd name="connsiteX2" fmla="*/ 25122 w 392401"/>
                    <a:gd name="connsiteY2" fmla="*/ 301029 h 345435"/>
                    <a:gd name="connsiteX3" fmla="*/ 59752 w 392401"/>
                    <a:gd name="connsiteY3" fmla="*/ 79242 h 345435"/>
                    <a:gd name="connsiteX4" fmla="*/ 295415 w 392401"/>
                    <a:gd name="connsiteY4" fmla="*/ 10943 h 345435"/>
                    <a:gd name="connsiteX0" fmla="*/ 295415 w 385336"/>
                    <a:gd name="connsiteY0" fmla="*/ 10943 h 350031"/>
                    <a:gd name="connsiteX1" fmla="*/ 384931 w 385336"/>
                    <a:gd name="connsiteY1" fmla="*/ 287381 h 350031"/>
                    <a:gd name="connsiteX2" fmla="*/ 25122 w 385336"/>
                    <a:gd name="connsiteY2" fmla="*/ 301029 h 350031"/>
                    <a:gd name="connsiteX3" fmla="*/ 59752 w 385336"/>
                    <a:gd name="connsiteY3" fmla="*/ 79242 h 350031"/>
                    <a:gd name="connsiteX4" fmla="*/ 295415 w 385336"/>
                    <a:gd name="connsiteY4" fmla="*/ 10943 h 350031"/>
                    <a:gd name="connsiteX0" fmla="*/ 292171 w 382083"/>
                    <a:gd name="connsiteY0" fmla="*/ 10943 h 350715"/>
                    <a:gd name="connsiteX1" fmla="*/ 381687 w 382083"/>
                    <a:gd name="connsiteY1" fmla="*/ 287381 h 350715"/>
                    <a:gd name="connsiteX2" fmla="*/ 21878 w 382083"/>
                    <a:gd name="connsiteY2" fmla="*/ 301029 h 350715"/>
                    <a:gd name="connsiteX3" fmla="*/ 56508 w 382083"/>
                    <a:gd name="connsiteY3" fmla="*/ 79242 h 350715"/>
                    <a:gd name="connsiteX4" fmla="*/ 292171 w 382083"/>
                    <a:gd name="connsiteY4" fmla="*/ 10943 h 350715"/>
                    <a:gd name="connsiteX0" fmla="*/ 292171 w 399341"/>
                    <a:gd name="connsiteY0" fmla="*/ 10943 h 362585"/>
                    <a:gd name="connsiteX1" fmla="*/ 381687 w 399341"/>
                    <a:gd name="connsiteY1" fmla="*/ 287381 h 362585"/>
                    <a:gd name="connsiteX2" fmla="*/ 21878 w 399341"/>
                    <a:gd name="connsiteY2" fmla="*/ 301029 h 362585"/>
                    <a:gd name="connsiteX3" fmla="*/ 56508 w 399341"/>
                    <a:gd name="connsiteY3" fmla="*/ 79242 h 362585"/>
                    <a:gd name="connsiteX4" fmla="*/ 292171 w 399341"/>
                    <a:gd name="connsiteY4" fmla="*/ 10943 h 362585"/>
                    <a:gd name="connsiteX0" fmla="*/ 291238 w 398408"/>
                    <a:gd name="connsiteY0" fmla="*/ 10943 h 375292"/>
                    <a:gd name="connsiteX1" fmla="*/ 380754 w 398408"/>
                    <a:gd name="connsiteY1" fmla="*/ 287381 h 375292"/>
                    <a:gd name="connsiteX2" fmla="*/ 20945 w 398408"/>
                    <a:gd name="connsiteY2" fmla="*/ 301029 h 375292"/>
                    <a:gd name="connsiteX3" fmla="*/ 55575 w 398408"/>
                    <a:gd name="connsiteY3" fmla="*/ 79242 h 375292"/>
                    <a:gd name="connsiteX4" fmla="*/ 291238 w 398408"/>
                    <a:gd name="connsiteY4" fmla="*/ 10943 h 37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8408" h="375292">
                      <a:moveTo>
                        <a:pt x="291238" y="10943"/>
                      </a:moveTo>
                      <a:cubicBezTo>
                        <a:pt x="345434" y="45633"/>
                        <a:pt x="437055" y="149049"/>
                        <a:pt x="380754" y="287381"/>
                      </a:cubicBezTo>
                      <a:cubicBezTo>
                        <a:pt x="324453" y="425713"/>
                        <a:pt x="65743" y="377572"/>
                        <a:pt x="20945" y="301029"/>
                      </a:cubicBezTo>
                      <a:cubicBezTo>
                        <a:pt x="-23853" y="224486"/>
                        <a:pt x="10526" y="127590"/>
                        <a:pt x="55575" y="79242"/>
                      </a:cubicBezTo>
                      <a:cubicBezTo>
                        <a:pt x="100624" y="30894"/>
                        <a:pt x="237042" y="-23747"/>
                        <a:pt x="291238" y="10943"/>
                      </a:cubicBezTo>
                      <a:close/>
                    </a:path>
                  </a:pathLst>
                </a:custGeom>
                <a:solidFill>
                  <a:srgbClr val="6ED8D3"/>
                </a:solidFill>
                <a:ln w="9525">
                  <a:noFill/>
                  <a:round/>
                  <a:headEnd/>
                  <a:tailEnd type="triangle" w="med" len="med"/>
                </a:ln>
                <a:effectLst>
                  <a:outerShdw blurRad="76200" dist="254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matte">
                  <a:bevelT w="114300" h="50800"/>
                  <a:bevelB w="63500" h="50800"/>
                </a:sp3d>
                <a:ex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" name="Oval 13"/>
                <p:cNvSpPr/>
                <p:nvPr/>
              </p:nvSpPr>
              <p:spPr bwMode="auto">
                <a:xfrm rot="1585271">
                  <a:off x="5670193" y="2802125"/>
                  <a:ext cx="73965" cy="64335"/>
                </a:xfrm>
                <a:custGeom>
                  <a:avLst/>
                  <a:gdLst>
                    <a:gd name="connsiteX0" fmla="*/ 0 w 833450"/>
                    <a:gd name="connsiteY0" fmla="*/ 427411 h 854821"/>
                    <a:gd name="connsiteX1" fmla="*/ 416725 w 833450"/>
                    <a:gd name="connsiteY1" fmla="*/ 0 h 854821"/>
                    <a:gd name="connsiteX2" fmla="*/ 833450 w 833450"/>
                    <a:gd name="connsiteY2" fmla="*/ 427411 h 854821"/>
                    <a:gd name="connsiteX3" fmla="*/ 416725 w 833450"/>
                    <a:gd name="connsiteY3" fmla="*/ 854822 h 854821"/>
                    <a:gd name="connsiteX4" fmla="*/ 0 w 833450"/>
                    <a:gd name="connsiteY4" fmla="*/ 427411 h 854821"/>
                    <a:gd name="connsiteX0" fmla="*/ 0 w 877411"/>
                    <a:gd name="connsiteY0" fmla="*/ 427428 h 854855"/>
                    <a:gd name="connsiteX1" fmla="*/ 416725 w 877411"/>
                    <a:gd name="connsiteY1" fmla="*/ 17 h 854855"/>
                    <a:gd name="connsiteX2" fmla="*/ 877411 w 877411"/>
                    <a:gd name="connsiteY2" fmla="*/ 414867 h 854855"/>
                    <a:gd name="connsiteX3" fmla="*/ 416725 w 877411"/>
                    <a:gd name="connsiteY3" fmla="*/ 854839 h 854855"/>
                    <a:gd name="connsiteX4" fmla="*/ 0 w 877411"/>
                    <a:gd name="connsiteY4" fmla="*/ 427428 h 854855"/>
                    <a:gd name="connsiteX0" fmla="*/ 0 w 877411"/>
                    <a:gd name="connsiteY0" fmla="*/ 433686 h 861113"/>
                    <a:gd name="connsiteX1" fmla="*/ 416725 w 877411"/>
                    <a:gd name="connsiteY1" fmla="*/ 6275 h 861113"/>
                    <a:gd name="connsiteX2" fmla="*/ 877411 w 877411"/>
                    <a:gd name="connsiteY2" fmla="*/ 421125 h 861113"/>
                    <a:gd name="connsiteX3" fmla="*/ 416725 w 877411"/>
                    <a:gd name="connsiteY3" fmla="*/ 861097 h 861113"/>
                    <a:gd name="connsiteX4" fmla="*/ 0 w 877411"/>
                    <a:gd name="connsiteY4" fmla="*/ 433686 h 861113"/>
                    <a:gd name="connsiteX0" fmla="*/ 0 w 877411"/>
                    <a:gd name="connsiteY0" fmla="*/ 433686 h 861738"/>
                    <a:gd name="connsiteX1" fmla="*/ 416725 w 877411"/>
                    <a:gd name="connsiteY1" fmla="*/ 6275 h 861738"/>
                    <a:gd name="connsiteX2" fmla="*/ 877411 w 877411"/>
                    <a:gd name="connsiteY2" fmla="*/ 421125 h 861738"/>
                    <a:gd name="connsiteX3" fmla="*/ 416725 w 877411"/>
                    <a:gd name="connsiteY3" fmla="*/ 861097 h 861738"/>
                    <a:gd name="connsiteX4" fmla="*/ 0 w 877411"/>
                    <a:gd name="connsiteY4" fmla="*/ 433686 h 861738"/>
                    <a:gd name="connsiteX0" fmla="*/ 0 w 890304"/>
                    <a:gd name="connsiteY0" fmla="*/ 447255 h 875307"/>
                    <a:gd name="connsiteX1" fmla="*/ 416725 w 890304"/>
                    <a:gd name="connsiteY1" fmla="*/ 19844 h 875307"/>
                    <a:gd name="connsiteX2" fmla="*/ 732632 w 890304"/>
                    <a:gd name="connsiteY2" fmla="*/ 107837 h 875307"/>
                    <a:gd name="connsiteX3" fmla="*/ 877411 w 890304"/>
                    <a:gd name="connsiteY3" fmla="*/ 434694 h 875307"/>
                    <a:gd name="connsiteX4" fmla="*/ 416725 w 890304"/>
                    <a:gd name="connsiteY4" fmla="*/ 874666 h 875307"/>
                    <a:gd name="connsiteX5" fmla="*/ 0 w 890304"/>
                    <a:gd name="connsiteY5" fmla="*/ 447255 h 875307"/>
                    <a:gd name="connsiteX0" fmla="*/ 0 w 821142"/>
                    <a:gd name="connsiteY0" fmla="*/ 447255 h 878485"/>
                    <a:gd name="connsiteX1" fmla="*/ 416725 w 821142"/>
                    <a:gd name="connsiteY1" fmla="*/ 19844 h 878485"/>
                    <a:gd name="connsiteX2" fmla="*/ 732632 w 821142"/>
                    <a:gd name="connsiteY2" fmla="*/ 107837 h 878485"/>
                    <a:gd name="connsiteX3" fmla="*/ 797360 w 821142"/>
                    <a:gd name="connsiteY3" fmla="*/ 626127 h 878485"/>
                    <a:gd name="connsiteX4" fmla="*/ 416725 w 821142"/>
                    <a:gd name="connsiteY4" fmla="*/ 874666 h 878485"/>
                    <a:gd name="connsiteX5" fmla="*/ 0 w 821142"/>
                    <a:gd name="connsiteY5" fmla="*/ 447255 h 878485"/>
                    <a:gd name="connsiteX0" fmla="*/ 0 w 839883"/>
                    <a:gd name="connsiteY0" fmla="*/ 447255 h 878485"/>
                    <a:gd name="connsiteX1" fmla="*/ 416725 w 839883"/>
                    <a:gd name="connsiteY1" fmla="*/ 19844 h 878485"/>
                    <a:gd name="connsiteX2" fmla="*/ 732632 w 839883"/>
                    <a:gd name="connsiteY2" fmla="*/ 107837 h 878485"/>
                    <a:gd name="connsiteX3" fmla="*/ 797360 w 839883"/>
                    <a:gd name="connsiteY3" fmla="*/ 626127 h 878485"/>
                    <a:gd name="connsiteX4" fmla="*/ 416725 w 839883"/>
                    <a:gd name="connsiteY4" fmla="*/ 874666 h 878485"/>
                    <a:gd name="connsiteX5" fmla="*/ 0 w 839883"/>
                    <a:gd name="connsiteY5" fmla="*/ 447255 h 878485"/>
                    <a:gd name="connsiteX0" fmla="*/ 0 w 869487"/>
                    <a:gd name="connsiteY0" fmla="*/ 433489 h 864719"/>
                    <a:gd name="connsiteX1" fmla="*/ 416725 w 869487"/>
                    <a:gd name="connsiteY1" fmla="*/ 6078 h 864719"/>
                    <a:gd name="connsiteX2" fmla="*/ 812683 w 869487"/>
                    <a:gd name="connsiteY2" fmla="*/ 197578 h 864719"/>
                    <a:gd name="connsiteX3" fmla="*/ 797360 w 869487"/>
                    <a:gd name="connsiteY3" fmla="*/ 612361 h 864719"/>
                    <a:gd name="connsiteX4" fmla="*/ 416725 w 869487"/>
                    <a:gd name="connsiteY4" fmla="*/ 860900 h 864719"/>
                    <a:gd name="connsiteX5" fmla="*/ 0 w 869487"/>
                    <a:gd name="connsiteY5" fmla="*/ 433489 h 864719"/>
                    <a:gd name="connsiteX0" fmla="*/ 0 w 869487"/>
                    <a:gd name="connsiteY0" fmla="*/ 436168 h 867398"/>
                    <a:gd name="connsiteX1" fmla="*/ 416725 w 869487"/>
                    <a:gd name="connsiteY1" fmla="*/ 8757 h 867398"/>
                    <a:gd name="connsiteX2" fmla="*/ 812683 w 869487"/>
                    <a:gd name="connsiteY2" fmla="*/ 200257 h 867398"/>
                    <a:gd name="connsiteX3" fmla="*/ 797360 w 869487"/>
                    <a:gd name="connsiteY3" fmla="*/ 615040 h 867398"/>
                    <a:gd name="connsiteX4" fmla="*/ 416725 w 869487"/>
                    <a:gd name="connsiteY4" fmla="*/ 863579 h 867398"/>
                    <a:gd name="connsiteX5" fmla="*/ 0 w 869487"/>
                    <a:gd name="connsiteY5" fmla="*/ 436168 h 867398"/>
                    <a:gd name="connsiteX0" fmla="*/ 0 w 869487"/>
                    <a:gd name="connsiteY0" fmla="*/ 433489 h 864719"/>
                    <a:gd name="connsiteX1" fmla="*/ 416725 w 869487"/>
                    <a:gd name="connsiteY1" fmla="*/ 6078 h 864719"/>
                    <a:gd name="connsiteX2" fmla="*/ 812683 w 869487"/>
                    <a:gd name="connsiteY2" fmla="*/ 197578 h 864719"/>
                    <a:gd name="connsiteX3" fmla="*/ 797360 w 869487"/>
                    <a:gd name="connsiteY3" fmla="*/ 612361 h 864719"/>
                    <a:gd name="connsiteX4" fmla="*/ 416725 w 869487"/>
                    <a:gd name="connsiteY4" fmla="*/ 860900 h 864719"/>
                    <a:gd name="connsiteX5" fmla="*/ 0 w 869487"/>
                    <a:gd name="connsiteY5" fmla="*/ 433489 h 864719"/>
                    <a:gd name="connsiteX0" fmla="*/ 0 w 876078"/>
                    <a:gd name="connsiteY0" fmla="*/ 437827 h 869057"/>
                    <a:gd name="connsiteX1" fmla="*/ 416725 w 876078"/>
                    <a:gd name="connsiteY1" fmla="*/ 10416 h 869057"/>
                    <a:gd name="connsiteX2" fmla="*/ 812683 w 876078"/>
                    <a:gd name="connsiteY2" fmla="*/ 201916 h 869057"/>
                    <a:gd name="connsiteX3" fmla="*/ 797360 w 876078"/>
                    <a:gd name="connsiteY3" fmla="*/ 616699 h 869057"/>
                    <a:gd name="connsiteX4" fmla="*/ 416725 w 876078"/>
                    <a:gd name="connsiteY4" fmla="*/ 865238 h 869057"/>
                    <a:gd name="connsiteX5" fmla="*/ 0 w 876078"/>
                    <a:gd name="connsiteY5" fmla="*/ 437827 h 869057"/>
                    <a:gd name="connsiteX0" fmla="*/ 0 w 901954"/>
                    <a:gd name="connsiteY0" fmla="*/ 434985 h 870249"/>
                    <a:gd name="connsiteX1" fmla="*/ 416725 w 901954"/>
                    <a:gd name="connsiteY1" fmla="*/ 7574 h 870249"/>
                    <a:gd name="connsiteX2" fmla="*/ 812683 w 901954"/>
                    <a:gd name="connsiteY2" fmla="*/ 199074 h 870249"/>
                    <a:gd name="connsiteX3" fmla="*/ 854063 w 901954"/>
                    <a:gd name="connsiteY3" fmla="*/ 665054 h 870249"/>
                    <a:gd name="connsiteX4" fmla="*/ 416725 w 901954"/>
                    <a:gd name="connsiteY4" fmla="*/ 862396 h 870249"/>
                    <a:gd name="connsiteX5" fmla="*/ 0 w 901954"/>
                    <a:gd name="connsiteY5" fmla="*/ 434985 h 870249"/>
                    <a:gd name="connsiteX0" fmla="*/ 0 w 916151"/>
                    <a:gd name="connsiteY0" fmla="*/ 436136 h 871400"/>
                    <a:gd name="connsiteX1" fmla="*/ 416725 w 916151"/>
                    <a:gd name="connsiteY1" fmla="*/ 8725 h 871400"/>
                    <a:gd name="connsiteX2" fmla="*/ 851596 w 916151"/>
                    <a:gd name="connsiteY2" fmla="*/ 189096 h 871400"/>
                    <a:gd name="connsiteX3" fmla="*/ 854063 w 916151"/>
                    <a:gd name="connsiteY3" fmla="*/ 666205 h 871400"/>
                    <a:gd name="connsiteX4" fmla="*/ 416725 w 916151"/>
                    <a:gd name="connsiteY4" fmla="*/ 863547 h 871400"/>
                    <a:gd name="connsiteX5" fmla="*/ 0 w 916151"/>
                    <a:gd name="connsiteY5" fmla="*/ 436136 h 871400"/>
                    <a:gd name="connsiteX0" fmla="*/ 0 w 916151"/>
                    <a:gd name="connsiteY0" fmla="*/ 436136 h 864150"/>
                    <a:gd name="connsiteX1" fmla="*/ 416725 w 916151"/>
                    <a:gd name="connsiteY1" fmla="*/ 8725 h 864150"/>
                    <a:gd name="connsiteX2" fmla="*/ 851596 w 916151"/>
                    <a:gd name="connsiteY2" fmla="*/ 189096 h 864150"/>
                    <a:gd name="connsiteX3" fmla="*/ 854063 w 916151"/>
                    <a:gd name="connsiteY3" fmla="*/ 666205 h 864150"/>
                    <a:gd name="connsiteX4" fmla="*/ 416725 w 916151"/>
                    <a:gd name="connsiteY4" fmla="*/ 863547 h 864150"/>
                    <a:gd name="connsiteX5" fmla="*/ 0 w 916151"/>
                    <a:gd name="connsiteY5" fmla="*/ 436136 h 864150"/>
                    <a:gd name="connsiteX0" fmla="*/ 13 w 916164"/>
                    <a:gd name="connsiteY0" fmla="*/ 436136 h 884071"/>
                    <a:gd name="connsiteX1" fmla="*/ 416738 w 916164"/>
                    <a:gd name="connsiteY1" fmla="*/ 8725 h 884071"/>
                    <a:gd name="connsiteX2" fmla="*/ 851609 w 916164"/>
                    <a:gd name="connsiteY2" fmla="*/ 189096 h 884071"/>
                    <a:gd name="connsiteX3" fmla="*/ 854076 w 916164"/>
                    <a:gd name="connsiteY3" fmla="*/ 666205 h 884071"/>
                    <a:gd name="connsiteX4" fmla="*/ 405621 w 916164"/>
                    <a:gd name="connsiteY4" fmla="*/ 883581 h 884071"/>
                    <a:gd name="connsiteX5" fmla="*/ 13 w 916164"/>
                    <a:gd name="connsiteY5" fmla="*/ 436136 h 884071"/>
                    <a:gd name="connsiteX0" fmla="*/ 1574 w 917725"/>
                    <a:gd name="connsiteY0" fmla="*/ 436136 h 884071"/>
                    <a:gd name="connsiteX1" fmla="*/ 418299 w 917725"/>
                    <a:gd name="connsiteY1" fmla="*/ 8725 h 884071"/>
                    <a:gd name="connsiteX2" fmla="*/ 853170 w 917725"/>
                    <a:gd name="connsiteY2" fmla="*/ 189096 h 884071"/>
                    <a:gd name="connsiteX3" fmla="*/ 855637 w 917725"/>
                    <a:gd name="connsiteY3" fmla="*/ 666205 h 884071"/>
                    <a:gd name="connsiteX4" fmla="*/ 407182 w 917725"/>
                    <a:gd name="connsiteY4" fmla="*/ 883581 h 884071"/>
                    <a:gd name="connsiteX5" fmla="*/ 1574 w 917725"/>
                    <a:gd name="connsiteY5" fmla="*/ 436136 h 884071"/>
                    <a:gd name="connsiteX0" fmla="*/ 1574 w 1057110"/>
                    <a:gd name="connsiteY0" fmla="*/ 451354 h 899289"/>
                    <a:gd name="connsiteX1" fmla="*/ 418299 w 1057110"/>
                    <a:gd name="connsiteY1" fmla="*/ 23943 h 899289"/>
                    <a:gd name="connsiteX2" fmla="*/ 1038730 w 1057110"/>
                    <a:gd name="connsiteY2" fmla="*/ 121316 h 899289"/>
                    <a:gd name="connsiteX3" fmla="*/ 855637 w 1057110"/>
                    <a:gd name="connsiteY3" fmla="*/ 681423 h 899289"/>
                    <a:gd name="connsiteX4" fmla="*/ 407182 w 1057110"/>
                    <a:gd name="connsiteY4" fmla="*/ 898799 h 899289"/>
                    <a:gd name="connsiteX5" fmla="*/ 1574 w 1057110"/>
                    <a:gd name="connsiteY5" fmla="*/ 451354 h 899289"/>
                    <a:gd name="connsiteX0" fmla="*/ 1574 w 1068924"/>
                    <a:gd name="connsiteY0" fmla="*/ 482247 h 930182"/>
                    <a:gd name="connsiteX1" fmla="*/ 418299 w 1068924"/>
                    <a:gd name="connsiteY1" fmla="*/ 54836 h 930182"/>
                    <a:gd name="connsiteX2" fmla="*/ 1038730 w 1068924"/>
                    <a:gd name="connsiteY2" fmla="*/ 152209 h 930182"/>
                    <a:gd name="connsiteX3" fmla="*/ 855637 w 1068924"/>
                    <a:gd name="connsiteY3" fmla="*/ 712316 h 930182"/>
                    <a:gd name="connsiteX4" fmla="*/ 407182 w 1068924"/>
                    <a:gd name="connsiteY4" fmla="*/ 929692 h 930182"/>
                    <a:gd name="connsiteX5" fmla="*/ 1574 w 1068924"/>
                    <a:gd name="connsiteY5" fmla="*/ 482247 h 930182"/>
                    <a:gd name="connsiteX0" fmla="*/ 1285 w 1092428"/>
                    <a:gd name="connsiteY0" fmla="*/ 452801 h 912388"/>
                    <a:gd name="connsiteX1" fmla="*/ 418010 w 1092428"/>
                    <a:gd name="connsiteY1" fmla="*/ 25390 h 912388"/>
                    <a:gd name="connsiteX2" fmla="*/ 1038441 w 1092428"/>
                    <a:gd name="connsiteY2" fmla="*/ 122763 h 912388"/>
                    <a:gd name="connsiteX3" fmla="*/ 995915 w 1092428"/>
                    <a:gd name="connsiteY3" fmla="*/ 728230 h 912388"/>
                    <a:gd name="connsiteX4" fmla="*/ 406893 w 1092428"/>
                    <a:gd name="connsiteY4" fmla="*/ 900246 h 912388"/>
                    <a:gd name="connsiteX5" fmla="*/ 1285 w 1092428"/>
                    <a:gd name="connsiteY5" fmla="*/ 452801 h 912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92428" h="912388">
                      <a:moveTo>
                        <a:pt x="1285" y="452801"/>
                      </a:moveTo>
                      <a:cubicBezTo>
                        <a:pt x="23151" y="200146"/>
                        <a:pt x="245151" y="80396"/>
                        <a:pt x="418010" y="25390"/>
                      </a:cubicBezTo>
                      <a:cubicBezTo>
                        <a:pt x="590869" y="-29616"/>
                        <a:pt x="942124" y="5623"/>
                        <a:pt x="1038441" y="122763"/>
                      </a:cubicBezTo>
                      <a:cubicBezTo>
                        <a:pt x="1134758" y="239903"/>
                        <a:pt x="1090815" y="630475"/>
                        <a:pt x="995915" y="728230"/>
                      </a:cubicBezTo>
                      <a:cubicBezTo>
                        <a:pt x="943264" y="856035"/>
                        <a:pt x="572665" y="946151"/>
                        <a:pt x="406893" y="900246"/>
                      </a:cubicBezTo>
                      <a:cubicBezTo>
                        <a:pt x="241121" y="854341"/>
                        <a:pt x="-20581" y="705456"/>
                        <a:pt x="1285" y="452801"/>
                      </a:cubicBezTo>
                      <a:close/>
                    </a:path>
                  </a:pathLst>
                </a:custGeom>
                <a:solidFill>
                  <a:srgbClr val="008080">
                    <a:alpha val="61961"/>
                  </a:srgbClr>
                </a:solidFill>
                <a:ln w="9525">
                  <a:noFill/>
                  <a:round/>
                  <a:headEnd/>
                  <a:tailEnd type="triangle" w="med" len="me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27000" h="25400"/>
                  <a:contourClr>
                    <a:schemeClr val="bg1"/>
                  </a:contourClr>
                </a:sp3d>
                <a:ex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1" name="Group 100366"/>
              <p:cNvGrpSpPr/>
              <p:nvPr/>
            </p:nvGrpSpPr>
            <p:grpSpPr>
              <a:xfrm>
                <a:off x="5178679" y="2410952"/>
                <a:ext cx="177997" cy="163345"/>
                <a:chOff x="5178679" y="2389879"/>
                <a:chExt cx="177997" cy="163345"/>
              </a:xfrm>
            </p:grpSpPr>
            <p:sp>
              <p:nvSpPr>
                <p:cNvPr id="101" name="Freeform 100"/>
                <p:cNvSpPr/>
                <p:nvPr/>
              </p:nvSpPr>
              <p:spPr bwMode="auto">
                <a:xfrm rot="547992">
                  <a:off x="5178679" y="2389879"/>
                  <a:ext cx="177997" cy="163345"/>
                </a:xfrm>
                <a:custGeom>
                  <a:avLst/>
                  <a:gdLst>
                    <a:gd name="connsiteX0" fmla="*/ 281940 w 327660"/>
                    <a:gd name="connsiteY0" fmla="*/ 7620 h 297180"/>
                    <a:gd name="connsiteX1" fmla="*/ 327660 w 327660"/>
                    <a:gd name="connsiteY1" fmla="*/ 297180 h 297180"/>
                    <a:gd name="connsiteX2" fmla="*/ 0 w 327660"/>
                    <a:gd name="connsiteY2" fmla="*/ 205740 h 297180"/>
                    <a:gd name="connsiteX3" fmla="*/ 7620 w 327660"/>
                    <a:gd name="connsiteY3" fmla="*/ 0 h 297180"/>
                    <a:gd name="connsiteX4" fmla="*/ 281940 w 327660"/>
                    <a:gd name="connsiteY4" fmla="*/ 7620 h 297180"/>
                    <a:gd name="connsiteX0" fmla="*/ 281940 w 348621"/>
                    <a:gd name="connsiteY0" fmla="*/ 34768 h 324328"/>
                    <a:gd name="connsiteX1" fmla="*/ 327660 w 348621"/>
                    <a:gd name="connsiteY1" fmla="*/ 324328 h 324328"/>
                    <a:gd name="connsiteX2" fmla="*/ 0 w 348621"/>
                    <a:gd name="connsiteY2" fmla="*/ 232888 h 324328"/>
                    <a:gd name="connsiteX3" fmla="*/ 7620 w 348621"/>
                    <a:gd name="connsiteY3" fmla="*/ 27148 h 324328"/>
                    <a:gd name="connsiteX4" fmla="*/ 281940 w 348621"/>
                    <a:gd name="connsiteY4" fmla="*/ 34768 h 324328"/>
                    <a:gd name="connsiteX0" fmla="*/ 281940 w 376240"/>
                    <a:gd name="connsiteY0" fmla="*/ 34768 h 326715"/>
                    <a:gd name="connsiteX1" fmla="*/ 327660 w 376240"/>
                    <a:gd name="connsiteY1" fmla="*/ 324328 h 326715"/>
                    <a:gd name="connsiteX2" fmla="*/ 0 w 376240"/>
                    <a:gd name="connsiteY2" fmla="*/ 232888 h 326715"/>
                    <a:gd name="connsiteX3" fmla="*/ 7620 w 376240"/>
                    <a:gd name="connsiteY3" fmla="*/ 27148 h 326715"/>
                    <a:gd name="connsiteX4" fmla="*/ 281940 w 376240"/>
                    <a:gd name="connsiteY4" fmla="*/ 34768 h 326715"/>
                    <a:gd name="connsiteX0" fmla="*/ 339996 w 434296"/>
                    <a:gd name="connsiteY0" fmla="*/ 34768 h 326715"/>
                    <a:gd name="connsiteX1" fmla="*/ 385716 w 434296"/>
                    <a:gd name="connsiteY1" fmla="*/ 324328 h 326715"/>
                    <a:gd name="connsiteX2" fmla="*/ 58056 w 434296"/>
                    <a:gd name="connsiteY2" fmla="*/ 232888 h 326715"/>
                    <a:gd name="connsiteX3" fmla="*/ 65676 w 434296"/>
                    <a:gd name="connsiteY3" fmla="*/ 27148 h 326715"/>
                    <a:gd name="connsiteX4" fmla="*/ 339996 w 434296"/>
                    <a:gd name="connsiteY4" fmla="*/ 34768 h 326715"/>
                    <a:gd name="connsiteX0" fmla="*/ 316185 w 410485"/>
                    <a:gd name="connsiteY0" fmla="*/ 34768 h 326715"/>
                    <a:gd name="connsiteX1" fmla="*/ 361905 w 410485"/>
                    <a:gd name="connsiteY1" fmla="*/ 324328 h 326715"/>
                    <a:gd name="connsiteX2" fmla="*/ 34245 w 410485"/>
                    <a:gd name="connsiteY2" fmla="*/ 232888 h 326715"/>
                    <a:gd name="connsiteX3" fmla="*/ 41865 w 410485"/>
                    <a:gd name="connsiteY3" fmla="*/ 27148 h 326715"/>
                    <a:gd name="connsiteX4" fmla="*/ 316185 w 410485"/>
                    <a:gd name="connsiteY4" fmla="*/ 34768 h 326715"/>
                    <a:gd name="connsiteX0" fmla="*/ 316185 w 427410"/>
                    <a:gd name="connsiteY0" fmla="*/ 34768 h 326320"/>
                    <a:gd name="connsiteX1" fmla="*/ 361905 w 427410"/>
                    <a:gd name="connsiteY1" fmla="*/ 324328 h 326320"/>
                    <a:gd name="connsiteX2" fmla="*/ 34245 w 427410"/>
                    <a:gd name="connsiteY2" fmla="*/ 232888 h 326320"/>
                    <a:gd name="connsiteX3" fmla="*/ 41865 w 427410"/>
                    <a:gd name="connsiteY3" fmla="*/ 27148 h 326320"/>
                    <a:gd name="connsiteX4" fmla="*/ 316185 w 427410"/>
                    <a:gd name="connsiteY4" fmla="*/ 34768 h 326320"/>
                    <a:gd name="connsiteX0" fmla="*/ 316185 w 427410"/>
                    <a:gd name="connsiteY0" fmla="*/ 34768 h 326836"/>
                    <a:gd name="connsiteX1" fmla="*/ 361905 w 427410"/>
                    <a:gd name="connsiteY1" fmla="*/ 324328 h 326836"/>
                    <a:gd name="connsiteX2" fmla="*/ 34245 w 427410"/>
                    <a:gd name="connsiteY2" fmla="*/ 232888 h 326836"/>
                    <a:gd name="connsiteX3" fmla="*/ 41865 w 427410"/>
                    <a:gd name="connsiteY3" fmla="*/ 27148 h 326836"/>
                    <a:gd name="connsiteX4" fmla="*/ 316185 w 427410"/>
                    <a:gd name="connsiteY4" fmla="*/ 34768 h 326836"/>
                    <a:gd name="connsiteX0" fmla="*/ 309203 w 375024"/>
                    <a:gd name="connsiteY0" fmla="*/ 40703 h 367235"/>
                    <a:gd name="connsiteX1" fmla="*/ 354923 w 375024"/>
                    <a:gd name="connsiteY1" fmla="*/ 330263 h 367235"/>
                    <a:gd name="connsiteX2" fmla="*/ 38910 w 375024"/>
                    <a:gd name="connsiteY2" fmla="*/ 330789 h 367235"/>
                    <a:gd name="connsiteX3" fmla="*/ 34883 w 375024"/>
                    <a:gd name="connsiteY3" fmla="*/ 33083 h 367235"/>
                    <a:gd name="connsiteX4" fmla="*/ 309203 w 375024"/>
                    <a:gd name="connsiteY4" fmla="*/ 40703 h 367235"/>
                    <a:gd name="connsiteX0" fmla="*/ 292171 w 356749"/>
                    <a:gd name="connsiteY0" fmla="*/ 11825 h 333725"/>
                    <a:gd name="connsiteX1" fmla="*/ 337891 w 356749"/>
                    <a:gd name="connsiteY1" fmla="*/ 301385 h 333725"/>
                    <a:gd name="connsiteX2" fmla="*/ 21878 w 356749"/>
                    <a:gd name="connsiteY2" fmla="*/ 301911 h 333725"/>
                    <a:gd name="connsiteX3" fmla="*/ 56508 w 356749"/>
                    <a:gd name="connsiteY3" fmla="*/ 80124 h 333725"/>
                    <a:gd name="connsiteX4" fmla="*/ 292171 w 356749"/>
                    <a:gd name="connsiteY4" fmla="*/ 11825 h 333725"/>
                    <a:gd name="connsiteX0" fmla="*/ 303518 w 368096"/>
                    <a:gd name="connsiteY0" fmla="*/ 11825 h 346023"/>
                    <a:gd name="connsiteX1" fmla="*/ 349238 w 368096"/>
                    <a:gd name="connsiteY1" fmla="*/ 301385 h 346023"/>
                    <a:gd name="connsiteX2" fmla="*/ 33225 w 368096"/>
                    <a:gd name="connsiteY2" fmla="*/ 301911 h 346023"/>
                    <a:gd name="connsiteX3" fmla="*/ 67855 w 368096"/>
                    <a:gd name="connsiteY3" fmla="*/ 80124 h 346023"/>
                    <a:gd name="connsiteX4" fmla="*/ 303518 w 368096"/>
                    <a:gd name="connsiteY4" fmla="*/ 11825 h 346023"/>
                    <a:gd name="connsiteX0" fmla="*/ 303518 w 361384"/>
                    <a:gd name="connsiteY0" fmla="*/ 11825 h 365288"/>
                    <a:gd name="connsiteX1" fmla="*/ 349238 w 361384"/>
                    <a:gd name="connsiteY1" fmla="*/ 301385 h 365288"/>
                    <a:gd name="connsiteX2" fmla="*/ 33225 w 361384"/>
                    <a:gd name="connsiteY2" fmla="*/ 301911 h 365288"/>
                    <a:gd name="connsiteX3" fmla="*/ 67855 w 361384"/>
                    <a:gd name="connsiteY3" fmla="*/ 80124 h 365288"/>
                    <a:gd name="connsiteX4" fmla="*/ 303518 w 361384"/>
                    <a:gd name="connsiteY4" fmla="*/ 11825 h 365288"/>
                    <a:gd name="connsiteX0" fmla="*/ 295415 w 392401"/>
                    <a:gd name="connsiteY0" fmla="*/ 10943 h 345435"/>
                    <a:gd name="connsiteX1" fmla="*/ 384931 w 392401"/>
                    <a:gd name="connsiteY1" fmla="*/ 287381 h 345435"/>
                    <a:gd name="connsiteX2" fmla="*/ 25122 w 392401"/>
                    <a:gd name="connsiteY2" fmla="*/ 301029 h 345435"/>
                    <a:gd name="connsiteX3" fmla="*/ 59752 w 392401"/>
                    <a:gd name="connsiteY3" fmla="*/ 79242 h 345435"/>
                    <a:gd name="connsiteX4" fmla="*/ 295415 w 392401"/>
                    <a:gd name="connsiteY4" fmla="*/ 10943 h 345435"/>
                    <a:gd name="connsiteX0" fmla="*/ 295415 w 385336"/>
                    <a:gd name="connsiteY0" fmla="*/ 10943 h 350031"/>
                    <a:gd name="connsiteX1" fmla="*/ 384931 w 385336"/>
                    <a:gd name="connsiteY1" fmla="*/ 287381 h 350031"/>
                    <a:gd name="connsiteX2" fmla="*/ 25122 w 385336"/>
                    <a:gd name="connsiteY2" fmla="*/ 301029 h 350031"/>
                    <a:gd name="connsiteX3" fmla="*/ 59752 w 385336"/>
                    <a:gd name="connsiteY3" fmla="*/ 79242 h 350031"/>
                    <a:gd name="connsiteX4" fmla="*/ 295415 w 385336"/>
                    <a:gd name="connsiteY4" fmla="*/ 10943 h 350031"/>
                    <a:gd name="connsiteX0" fmla="*/ 292171 w 382083"/>
                    <a:gd name="connsiteY0" fmla="*/ 10943 h 350715"/>
                    <a:gd name="connsiteX1" fmla="*/ 381687 w 382083"/>
                    <a:gd name="connsiteY1" fmla="*/ 287381 h 350715"/>
                    <a:gd name="connsiteX2" fmla="*/ 21878 w 382083"/>
                    <a:gd name="connsiteY2" fmla="*/ 301029 h 350715"/>
                    <a:gd name="connsiteX3" fmla="*/ 56508 w 382083"/>
                    <a:gd name="connsiteY3" fmla="*/ 79242 h 350715"/>
                    <a:gd name="connsiteX4" fmla="*/ 292171 w 382083"/>
                    <a:gd name="connsiteY4" fmla="*/ 10943 h 350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2083" h="350715">
                      <a:moveTo>
                        <a:pt x="292171" y="10943"/>
                      </a:moveTo>
                      <a:cubicBezTo>
                        <a:pt x="346367" y="45633"/>
                        <a:pt x="368368" y="176975"/>
                        <a:pt x="381687" y="287381"/>
                      </a:cubicBezTo>
                      <a:cubicBezTo>
                        <a:pt x="395006" y="397787"/>
                        <a:pt x="68775" y="337906"/>
                        <a:pt x="21878" y="301029"/>
                      </a:cubicBezTo>
                      <a:cubicBezTo>
                        <a:pt x="-25019" y="264152"/>
                        <a:pt x="11459" y="127590"/>
                        <a:pt x="56508" y="79242"/>
                      </a:cubicBezTo>
                      <a:cubicBezTo>
                        <a:pt x="101557" y="30894"/>
                        <a:pt x="237975" y="-23747"/>
                        <a:pt x="292171" y="10943"/>
                      </a:cubicBezTo>
                      <a:close/>
                    </a:path>
                  </a:pathLst>
                </a:custGeom>
                <a:solidFill>
                  <a:srgbClr val="6ED8D3"/>
                </a:solidFill>
                <a:ln w="9525">
                  <a:noFill/>
                  <a:round/>
                  <a:headEnd/>
                  <a:tailEnd type="triangle" w="med" len="med"/>
                </a:ln>
                <a:effectLst>
                  <a:outerShdw blurRad="76200" dist="254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matte">
                  <a:bevelT w="114300" h="50800"/>
                  <a:bevelB w="63500" h="50800"/>
                </a:sp3d>
                <a:ex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" name="Oval 13"/>
                <p:cNvSpPr/>
                <p:nvPr/>
              </p:nvSpPr>
              <p:spPr bwMode="auto">
                <a:xfrm rot="811617">
                  <a:off x="5232816" y="2439282"/>
                  <a:ext cx="73965" cy="71680"/>
                </a:xfrm>
                <a:custGeom>
                  <a:avLst/>
                  <a:gdLst>
                    <a:gd name="connsiteX0" fmla="*/ 0 w 833450"/>
                    <a:gd name="connsiteY0" fmla="*/ 427411 h 854821"/>
                    <a:gd name="connsiteX1" fmla="*/ 416725 w 833450"/>
                    <a:gd name="connsiteY1" fmla="*/ 0 h 854821"/>
                    <a:gd name="connsiteX2" fmla="*/ 833450 w 833450"/>
                    <a:gd name="connsiteY2" fmla="*/ 427411 h 854821"/>
                    <a:gd name="connsiteX3" fmla="*/ 416725 w 833450"/>
                    <a:gd name="connsiteY3" fmla="*/ 854822 h 854821"/>
                    <a:gd name="connsiteX4" fmla="*/ 0 w 833450"/>
                    <a:gd name="connsiteY4" fmla="*/ 427411 h 854821"/>
                    <a:gd name="connsiteX0" fmla="*/ 0 w 877411"/>
                    <a:gd name="connsiteY0" fmla="*/ 427428 h 854855"/>
                    <a:gd name="connsiteX1" fmla="*/ 416725 w 877411"/>
                    <a:gd name="connsiteY1" fmla="*/ 17 h 854855"/>
                    <a:gd name="connsiteX2" fmla="*/ 877411 w 877411"/>
                    <a:gd name="connsiteY2" fmla="*/ 414867 h 854855"/>
                    <a:gd name="connsiteX3" fmla="*/ 416725 w 877411"/>
                    <a:gd name="connsiteY3" fmla="*/ 854839 h 854855"/>
                    <a:gd name="connsiteX4" fmla="*/ 0 w 877411"/>
                    <a:gd name="connsiteY4" fmla="*/ 427428 h 854855"/>
                    <a:gd name="connsiteX0" fmla="*/ 0 w 877411"/>
                    <a:gd name="connsiteY0" fmla="*/ 433686 h 861113"/>
                    <a:gd name="connsiteX1" fmla="*/ 416725 w 877411"/>
                    <a:gd name="connsiteY1" fmla="*/ 6275 h 861113"/>
                    <a:gd name="connsiteX2" fmla="*/ 877411 w 877411"/>
                    <a:gd name="connsiteY2" fmla="*/ 421125 h 861113"/>
                    <a:gd name="connsiteX3" fmla="*/ 416725 w 877411"/>
                    <a:gd name="connsiteY3" fmla="*/ 861097 h 861113"/>
                    <a:gd name="connsiteX4" fmla="*/ 0 w 877411"/>
                    <a:gd name="connsiteY4" fmla="*/ 433686 h 861113"/>
                    <a:gd name="connsiteX0" fmla="*/ 0 w 877411"/>
                    <a:gd name="connsiteY0" fmla="*/ 433686 h 861738"/>
                    <a:gd name="connsiteX1" fmla="*/ 416725 w 877411"/>
                    <a:gd name="connsiteY1" fmla="*/ 6275 h 861738"/>
                    <a:gd name="connsiteX2" fmla="*/ 877411 w 877411"/>
                    <a:gd name="connsiteY2" fmla="*/ 421125 h 861738"/>
                    <a:gd name="connsiteX3" fmla="*/ 416725 w 877411"/>
                    <a:gd name="connsiteY3" fmla="*/ 861097 h 861738"/>
                    <a:gd name="connsiteX4" fmla="*/ 0 w 877411"/>
                    <a:gd name="connsiteY4" fmla="*/ 433686 h 861738"/>
                    <a:gd name="connsiteX0" fmla="*/ 0 w 890304"/>
                    <a:gd name="connsiteY0" fmla="*/ 447255 h 875307"/>
                    <a:gd name="connsiteX1" fmla="*/ 416725 w 890304"/>
                    <a:gd name="connsiteY1" fmla="*/ 19844 h 875307"/>
                    <a:gd name="connsiteX2" fmla="*/ 732632 w 890304"/>
                    <a:gd name="connsiteY2" fmla="*/ 107837 h 875307"/>
                    <a:gd name="connsiteX3" fmla="*/ 877411 w 890304"/>
                    <a:gd name="connsiteY3" fmla="*/ 434694 h 875307"/>
                    <a:gd name="connsiteX4" fmla="*/ 416725 w 890304"/>
                    <a:gd name="connsiteY4" fmla="*/ 874666 h 875307"/>
                    <a:gd name="connsiteX5" fmla="*/ 0 w 890304"/>
                    <a:gd name="connsiteY5" fmla="*/ 447255 h 875307"/>
                    <a:gd name="connsiteX0" fmla="*/ 0 w 821142"/>
                    <a:gd name="connsiteY0" fmla="*/ 447255 h 878485"/>
                    <a:gd name="connsiteX1" fmla="*/ 416725 w 821142"/>
                    <a:gd name="connsiteY1" fmla="*/ 19844 h 878485"/>
                    <a:gd name="connsiteX2" fmla="*/ 732632 w 821142"/>
                    <a:gd name="connsiteY2" fmla="*/ 107837 h 878485"/>
                    <a:gd name="connsiteX3" fmla="*/ 797360 w 821142"/>
                    <a:gd name="connsiteY3" fmla="*/ 626127 h 878485"/>
                    <a:gd name="connsiteX4" fmla="*/ 416725 w 821142"/>
                    <a:gd name="connsiteY4" fmla="*/ 874666 h 878485"/>
                    <a:gd name="connsiteX5" fmla="*/ 0 w 821142"/>
                    <a:gd name="connsiteY5" fmla="*/ 447255 h 878485"/>
                    <a:gd name="connsiteX0" fmla="*/ 0 w 839883"/>
                    <a:gd name="connsiteY0" fmla="*/ 447255 h 878485"/>
                    <a:gd name="connsiteX1" fmla="*/ 416725 w 839883"/>
                    <a:gd name="connsiteY1" fmla="*/ 19844 h 878485"/>
                    <a:gd name="connsiteX2" fmla="*/ 732632 w 839883"/>
                    <a:gd name="connsiteY2" fmla="*/ 107837 h 878485"/>
                    <a:gd name="connsiteX3" fmla="*/ 797360 w 839883"/>
                    <a:gd name="connsiteY3" fmla="*/ 626127 h 878485"/>
                    <a:gd name="connsiteX4" fmla="*/ 416725 w 839883"/>
                    <a:gd name="connsiteY4" fmla="*/ 874666 h 878485"/>
                    <a:gd name="connsiteX5" fmla="*/ 0 w 839883"/>
                    <a:gd name="connsiteY5" fmla="*/ 447255 h 878485"/>
                    <a:gd name="connsiteX0" fmla="*/ 0 w 869487"/>
                    <a:gd name="connsiteY0" fmla="*/ 433489 h 864719"/>
                    <a:gd name="connsiteX1" fmla="*/ 416725 w 869487"/>
                    <a:gd name="connsiteY1" fmla="*/ 6078 h 864719"/>
                    <a:gd name="connsiteX2" fmla="*/ 812683 w 869487"/>
                    <a:gd name="connsiteY2" fmla="*/ 197578 h 864719"/>
                    <a:gd name="connsiteX3" fmla="*/ 797360 w 869487"/>
                    <a:gd name="connsiteY3" fmla="*/ 612361 h 864719"/>
                    <a:gd name="connsiteX4" fmla="*/ 416725 w 869487"/>
                    <a:gd name="connsiteY4" fmla="*/ 860900 h 864719"/>
                    <a:gd name="connsiteX5" fmla="*/ 0 w 869487"/>
                    <a:gd name="connsiteY5" fmla="*/ 433489 h 864719"/>
                    <a:gd name="connsiteX0" fmla="*/ 0 w 869487"/>
                    <a:gd name="connsiteY0" fmla="*/ 436168 h 867398"/>
                    <a:gd name="connsiteX1" fmla="*/ 416725 w 869487"/>
                    <a:gd name="connsiteY1" fmla="*/ 8757 h 867398"/>
                    <a:gd name="connsiteX2" fmla="*/ 812683 w 869487"/>
                    <a:gd name="connsiteY2" fmla="*/ 200257 h 867398"/>
                    <a:gd name="connsiteX3" fmla="*/ 797360 w 869487"/>
                    <a:gd name="connsiteY3" fmla="*/ 615040 h 867398"/>
                    <a:gd name="connsiteX4" fmla="*/ 416725 w 869487"/>
                    <a:gd name="connsiteY4" fmla="*/ 863579 h 867398"/>
                    <a:gd name="connsiteX5" fmla="*/ 0 w 869487"/>
                    <a:gd name="connsiteY5" fmla="*/ 436168 h 867398"/>
                    <a:gd name="connsiteX0" fmla="*/ 0 w 869487"/>
                    <a:gd name="connsiteY0" fmla="*/ 433489 h 864719"/>
                    <a:gd name="connsiteX1" fmla="*/ 416725 w 869487"/>
                    <a:gd name="connsiteY1" fmla="*/ 6078 h 864719"/>
                    <a:gd name="connsiteX2" fmla="*/ 812683 w 869487"/>
                    <a:gd name="connsiteY2" fmla="*/ 197578 h 864719"/>
                    <a:gd name="connsiteX3" fmla="*/ 797360 w 869487"/>
                    <a:gd name="connsiteY3" fmla="*/ 612361 h 864719"/>
                    <a:gd name="connsiteX4" fmla="*/ 416725 w 869487"/>
                    <a:gd name="connsiteY4" fmla="*/ 860900 h 864719"/>
                    <a:gd name="connsiteX5" fmla="*/ 0 w 869487"/>
                    <a:gd name="connsiteY5" fmla="*/ 433489 h 864719"/>
                    <a:gd name="connsiteX0" fmla="*/ 0 w 876078"/>
                    <a:gd name="connsiteY0" fmla="*/ 437827 h 869057"/>
                    <a:gd name="connsiteX1" fmla="*/ 416725 w 876078"/>
                    <a:gd name="connsiteY1" fmla="*/ 10416 h 869057"/>
                    <a:gd name="connsiteX2" fmla="*/ 812683 w 876078"/>
                    <a:gd name="connsiteY2" fmla="*/ 201916 h 869057"/>
                    <a:gd name="connsiteX3" fmla="*/ 797360 w 876078"/>
                    <a:gd name="connsiteY3" fmla="*/ 616699 h 869057"/>
                    <a:gd name="connsiteX4" fmla="*/ 416725 w 876078"/>
                    <a:gd name="connsiteY4" fmla="*/ 865238 h 869057"/>
                    <a:gd name="connsiteX5" fmla="*/ 0 w 876078"/>
                    <a:gd name="connsiteY5" fmla="*/ 437827 h 869057"/>
                    <a:gd name="connsiteX0" fmla="*/ 0 w 901954"/>
                    <a:gd name="connsiteY0" fmla="*/ 434985 h 870249"/>
                    <a:gd name="connsiteX1" fmla="*/ 416725 w 901954"/>
                    <a:gd name="connsiteY1" fmla="*/ 7574 h 870249"/>
                    <a:gd name="connsiteX2" fmla="*/ 812683 w 901954"/>
                    <a:gd name="connsiteY2" fmla="*/ 199074 h 870249"/>
                    <a:gd name="connsiteX3" fmla="*/ 854063 w 901954"/>
                    <a:gd name="connsiteY3" fmla="*/ 665054 h 870249"/>
                    <a:gd name="connsiteX4" fmla="*/ 416725 w 901954"/>
                    <a:gd name="connsiteY4" fmla="*/ 862396 h 870249"/>
                    <a:gd name="connsiteX5" fmla="*/ 0 w 901954"/>
                    <a:gd name="connsiteY5" fmla="*/ 434985 h 870249"/>
                    <a:gd name="connsiteX0" fmla="*/ 0 w 916151"/>
                    <a:gd name="connsiteY0" fmla="*/ 436136 h 871400"/>
                    <a:gd name="connsiteX1" fmla="*/ 416725 w 916151"/>
                    <a:gd name="connsiteY1" fmla="*/ 8725 h 871400"/>
                    <a:gd name="connsiteX2" fmla="*/ 851596 w 916151"/>
                    <a:gd name="connsiteY2" fmla="*/ 189096 h 871400"/>
                    <a:gd name="connsiteX3" fmla="*/ 854063 w 916151"/>
                    <a:gd name="connsiteY3" fmla="*/ 666205 h 871400"/>
                    <a:gd name="connsiteX4" fmla="*/ 416725 w 916151"/>
                    <a:gd name="connsiteY4" fmla="*/ 863547 h 871400"/>
                    <a:gd name="connsiteX5" fmla="*/ 0 w 916151"/>
                    <a:gd name="connsiteY5" fmla="*/ 436136 h 871400"/>
                    <a:gd name="connsiteX0" fmla="*/ 0 w 916151"/>
                    <a:gd name="connsiteY0" fmla="*/ 436136 h 864150"/>
                    <a:gd name="connsiteX1" fmla="*/ 416725 w 916151"/>
                    <a:gd name="connsiteY1" fmla="*/ 8725 h 864150"/>
                    <a:gd name="connsiteX2" fmla="*/ 851596 w 916151"/>
                    <a:gd name="connsiteY2" fmla="*/ 189096 h 864150"/>
                    <a:gd name="connsiteX3" fmla="*/ 854063 w 916151"/>
                    <a:gd name="connsiteY3" fmla="*/ 666205 h 864150"/>
                    <a:gd name="connsiteX4" fmla="*/ 416725 w 916151"/>
                    <a:gd name="connsiteY4" fmla="*/ 863547 h 864150"/>
                    <a:gd name="connsiteX5" fmla="*/ 0 w 916151"/>
                    <a:gd name="connsiteY5" fmla="*/ 436136 h 864150"/>
                    <a:gd name="connsiteX0" fmla="*/ 13 w 916164"/>
                    <a:gd name="connsiteY0" fmla="*/ 436136 h 884071"/>
                    <a:gd name="connsiteX1" fmla="*/ 416738 w 916164"/>
                    <a:gd name="connsiteY1" fmla="*/ 8725 h 884071"/>
                    <a:gd name="connsiteX2" fmla="*/ 851609 w 916164"/>
                    <a:gd name="connsiteY2" fmla="*/ 189096 h 884071"/>
                    <a:gd name="connsiteX3" fmla="*/ 854076 w 916164"/>
                    <a:gd name="connsiteY3" fmla="*/ 666205 h 884071"/>
                    <a:gd name="connsiteX4" fmla="*/ 405621 w 916164"/>
                    <a:gd name="connsiteY4" fmla="*/ 883581 h 884071"/>
                    <a:gd name="connsiteX5" fmla="*/ 13 w 916164"/>
                    <a:gd name="connsiteY5" fmla="*/ 436136 h 884071"/>
                    <a:gd name="connsiteX0" fmla="*/ 1574 w 917725"/>
                    <a:gd name="connsiteY0" fmla="*/ 436136 h 884071"/>
                    <a:gd name="connsiteX1" fmla="*/ 418299 w 917725"/>
                    <a:gd name="connsiteY1" fmla="*/ 8725 h 884071"/>
                    <a:gd name="connsiteX2" fmla="*/ 853170 w 917725"/>
                    <a:gd name="connsiteY2" fmla="*/ 189096 h 884071"/>
                    <a:gd name="connsiteX3" fmla="*/ 855637 w 917725"/>
                    <a:gd name="connsiteY3" fmla="*/ 666205 h 884071"/>
                    <a:gd name="connsiteX4" fmla="*/ 407182 w 917725"/>
                    <a:gd name="connsiteY4" fmla="*/ 883581 h 884071"/>
                    <a:gd name="connsiteX5" fmla="*/ 1574 w 917725"/>
                    <a:gd name="connsiteY5" fmla="*/ 436136 h 884071"/>
                    <a:gd name="connsiteX0" fmla="*/ 1574 w 1057110"/>
                    <a:gd name="connsiteY0" fmla="*/ 451354 h 899289"/>
                    <a:gd name="connsiteX1" fmla="*/ 418299 w 1057110"/>
                    <a:gd name="connsiteY1" fmla="*/ 23943 h 899289"/>
                    <a:gd name="connsiteX2" fmla="*/ 1038730 w 1057110"/>
                    <a:gd name="connsiteY2" fmla="*/ 121316 h 899289"/>
                    <a:gd name="connsiteX3" fmla="*/ 855637 w 1057110"/>
                    <a:gd name="connsiteY3" fmla="*/ 681423 h 899289"/>
                    <a:gd name="connsiteX4" fmla="*/ 407182 w 1057110"/>
                    <a:gd name="connsiteY4" fmla="*/ 898799 h 899289"/>
                    <a:gd name="connsiteX5" fmla="*/ 1574 w 1057110"/>
                    <a:gd name="connsiteY5" fmla="*/ 451354 h 899289"/>
                    <a:gd name="connsiteX0" fmla="*/ 1574 w 1068924"/>
                    <a:gd name="connsiteY0" fmla="*/ 482247 h 930182"/>
                    <a:gd name="connsiteX1" fmla="*/ 418299 w 1068924"/>
                    <a:gd name="connsiteY1" fmla="*/ 54836 h 930182"/>
                    <a:gd name="connsiteX2" fmla="*/ 1038730 w 1068924"/>
                    <a:gd name="connsiteY2" fmla="*/ 152209 h 930182"/>
                    <a:gd name="connsiteX3" fmla="*/ 855637 w 1068924"/>
                    <a:gd name="connsiteY3" fmla="*/ 712316 h 930182"/>
                    <a:gd name="connsiteX4" fmla="*/ 407182 w 1068924"/>
                    <a:gd name="connsiteY4" fmla="*/ 929692 h 930182"/>
                    <a:gd name="connsiteX5" fmla="*/ 1574 w 1068924"/>
                    <a:gd name="connsiteY5" fmla="*/ 482247 h 930182"/>
                    <a:gd name="connsiteX0" fmla="*/ 1285 w 1092428"/>
                    <a:gd name="connsiteY0" fmla="*/ 452801 h 912388"/>
                    <a:gd name="connsiteX1" fmla="*/ 418010 w 1092428"/>
                    <a:gd name="connsiteY1" fmla="*/ 25390 h 912388"/>
                    <a:gd name="connsiteX2" fmla="*/ 1038441 w 1092428"/>
                    <a:gd name="connsiteY2" fmla="*/ 122763 h 912388"/>
                    <a:gd name="connsiteX3" fmla="*/ 995915 w 1092428"/>
                    <a:gd name="connsiteY3" fmla="*/ 728230 h 912388"/>
                    <a:gd name="connsiteX4" fmla="*/ 406893 w 1092428"/>
                    <a:gd name="connsiteY4" fmla="*/ 900246 h 912388"/>
                    <a:gd name="connsiteX5" fmla="*/ 1285 w 1092428"/>
                    <a:gd name="connsiteY5" fmla="*/ 452801 h 912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92428" h="912388">
                      <a:moveTo>
                        <a:pt x="1285" y="452801"/>
                      </a:moveTo>
                      <a:cubicBezTo>
                        <a:pt x="23151" y="200146"/>
                        <a:pt x="245151" y="80396"/>
                        <a:pt x="418010" y="25390"/>
                      </a:cubicBezTo>
                      <a:cubicBezTo>
                        <a:pt x="590869" y="-29616"/>
                        <a:pt x="942124" y="5623"/>
                        <a:pt x="1038441" y="122763"/>
                      </a:cubicBezTo>
                      <a:cubicBezTo>
                        <a:pt x="1134758" y="239903"/>
                        <a:pt x="1090815" y="630475"/>
                        <a:pt x="995915" y="728230"/>
                      </a:cubicBezTo>
                      <a:cubicBezTo>
                        <a:pt x="943264" y="856035"/>
                        <a:pt x="572665" y="946151"/>
                        <a:pt x="406893" y="900246"/>
                      </a:cubicBezTo>
                      <a:cubicBezTo>
                        <a:pt x="241121" y="854341"/>
                        <a:pt x="-20581" y="705456"/>
                        <a:pt x="1285" y="452801"/>
                      </a:cubicBezTo>
                      <a:close/>
                    </a:path>
                  </a:pathLst>
                </a:custGeom>
                <a:solidFill>
                  <a:srgbClr val="008080">
                    <a:alpha val="61961"/>
                  </a:srgbClr>
                </a:solidFill>
                <a:ln w="9525">
                  <a:noFill/>
                  <a:round/>
                  <a:headEnd/>
                  <a:tailEnd type="triangle" w="med" len="me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27000" h="25400"/>
                  <a:contourClr>
                    <a:schemeClr val="bg1"/>
                  </a:contourClr>
                </a:sp3d>
                <a:ex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" name="Group 100367"/>
              <p:cNvGrpSpPr/>
              <p:nvPr/>
            </p:nvGrpSpPr>
            <p:grpSpPr>
              <a:xfrm rot="13109536">
                <a:off x="5524737" y="2380123"/>
                <a:ext cx="231901" cy="162194"/>
                <a:chOff x="5591822" y="2409737"/>
                <a:chExt cx="275513" cy="162194"/>
              </a:xfrm>
            </p:grpSpPr>
            <p:sp>
              <p:nvSpPr>
                <p:cNvPr id="102" name="Freeform 101"/>
                <p:cNvSpPr/>
                <p:nvPr/>
              </p:nvSpPr>
              <p:spPr bwMode="auto">
                <a:xfrm rot="558736">
                  <a:off x="5591822" y="2409737"/>
                  <a:ext cx="275513" cy="162194"/>
                </a:xfrm>
                <a:custGeom>
                  <a:avLst/>
                  <a:gdLst>
                    <a:gd name="connsiteX0" fmla="*/ 281940 w 327660"/>
                    <a:gd name="connsiteY0" fmla="*/ 7620 h 297180"/>
                    <a:gd name="connsiteX1" fmla="*/ 327660 w 327660"/>
                    <a:gd name="connsiteY1" fmla="*/ 297180 h 297180"/>
                    <a:gd name="connsiteX2" fmla="*/ 0 w 327660"/>
                    <a:gd name="connsiteY2" fmla="*/ 205740 h 297180"/>
                    <a:gd name="connsiteX3" fmla="*/ 7620 w 327660"/>
                    <a:gd name="connsiteY3" fmla="*/ 0 h 297180"/>
                    <a:gd name="connsiteX4" fmla="*/ 281940 w 327660"/>
                    <a:gd name="connsiteY4" fmla="*/ 7620 h 297180"/>
                    <a:gd name="connsiteX0" fmla="*/ 281940 w 348621"/>
                    <a:gd name="connsiteY0" fmla="*/ 34768 h 324328"/>
                    <a:gd name="connsiteX1" fmla="*/ 327660 w 348621"/>
                    <a:gd name="connsiteY1" fmla="*/ 324328 h 324328"/>
                    <a:gd name="connsiteX2" fmla="*/ 0 w 348621"/>
                    <a:gd name="connsiteY2" fmla="*/ 232888 h 324328"/>
                    <a:gd name="connsiteX3" fmla="*/ 7620 w 348621"/>
                    <a:gd name="connsiteY3" fmla="*/ 27148 h 324328"/>
                    <a:gd name="connsiteX4" fmla="*/ 281940 w 348621"/>
                    <a:gd name="connsiteY4" fmla="*/ 34768 h 324328"/>
                    <a:gd name="connsiteX0" fmla="*/ 281940 w 376240"/>
                    <a:gd name="connsiteY0" fmla="*/ 34768 h 326715"/>
                    <a:gd name="connsiteX1" fmla="*/ 327660 w 376240"/>
                    <a:gd name="connsiteY1" fmla="*/ 324328 h 326715"/>
                    <a:gd name="connsiteX2" fmla="*/ 0 w 376240"/>
                    <a:gd name="connsiteY2" fmla="*/ 232888 h 326715"/>
                    <a:gd name="connsiteX3" fmla="*/ 7620 w 376240"/>
                    <a:gd name="connsiteY3" fmla="*/ 27148 h 326715"/>
                    <a:gd name="connsiteX4" fmla="*/ 281940 w 376240"/>
                    <a:gd name="connsiteY4" fmla="*/ 34768 h 326715"/>
                    <a:gd name="connsiteX0" fmla="*/ 339996 w 434296"/>
                    <a:gd name="connsiteY0" fmla="*/ 34768 h 326715"/>
                    <a:gd name="connsiteX1" fmla="*/ 385716 w 434296"/>
                    <a:gd name="connsiteY1" fmla="*/ 324328 h 326715"/>
                    <a:gd name="connsiteX2" fmla="*/ 58056 w 434296"/>
                    <a:gd name="connsiteY2" fmla="*/ 232888 h 326715"/>
                    <a:gd name="connsiteX3" fmla="*/ 65676 w 434296"/>
                    <a:gd name="connsiteY3" fmla="*/ 27148 h 326715"/>
                    <a:gd name="connsiteX4" fmla="*/ 339996 w 434296"/>
                    <a:gd name="connsiteY4" fmla="*/ 34768 h 326715"/>
                    <a:gd name="connsiteX0" fmla="*/ 316185 w 410485"/>
                    <a:gd name="connsiteY0" fmla="*/ 34768 h 326715"/>
                    <a:gd name="connsiteX1" fmla="*/ 361905 w 410485"/>
                    <a:gd name="connsiteY1" fmla="*/ 324328 h 326715"/>
                    <a:gd name="connsiteX2" fmla="*/ 34245 w 410485"/>
                    <a:gd name="connsiteY2" fmla="*/ 232888 h 326715"/>
                    <a:gd name="connsiteX3" fmla="*/ 41865 w 410485"/>
                    <a:gd name="connsiteY3" fmla="*/ 27148 h 326715"/>
                    <a:gd name="connsiteX4" fmla="*/ 316185 w 410485"/>
                    <a:gd name="connsiteY4" fmla="*/ 34768 h 326715"/>
                    <a:gd name="connsiteX0" fmla="*/ 316185 w 427410"/>
                    <a:gd name="connsiteY0" fmla="*/ 34768 h 326320"/>
                    <a:gd name="connsiteX1" fmla="*/ 361905 w 427410"/>
                    <a:gd name="connsiteY1" fmla="*/ 324328 h 326320"/>
                    <a:gd name="connsiteX2" fmla="*/ 34245 w 427410"/>
                    <a:gd name="connsiteY2" fmla="*/ 232888 h 326320"/>
                    <a:gd name="connsiteX3" fmla="*/ 41865 w 427410"/>
                    <a:gd name="connsiteY3" fmla="*/ 27148 h 326320"/>
                    <a:gd name="connsiteX4" fmla="*/ 316185 w 427410"/>
                    <a:gd name="connsiteY4" fmla="*/ 34768 h 326320"/>
                    <a:gd name="connsiteX0" fmla="*/ 316185 w 427410"/>
                    <a:gd name="connsiteY0" fmla="*/ 34768 h 326836"/>
                    <a:gd name="connsiteX1" fmla="*/ 361905 w 427410"/>
                    <a:gd name="connsiteY1" fmla="*/ 324328 h 326836"/>
                    <a:gd name="connsiteX2" fmla="*/ 34245 w 427410"/>
                    <a:gd name="connsiteY2" fmla="*/ 232888 h 326836"/>
                    <a:gd name="connsiteX3" fmla="*/ 41865 w 427410"/>
                    <a:gd name="connsiteY3" fmla="*/ 27148 h 326836"/>
                    <a:gd name="connsiteX4" fmla="*/ 316185 w 427410"/>
                    <a:gd name="connsiteY4" fmla="*/ 34768 h 326836"/>
                    <a:gd name="connsiteX0" fmla="*/ 309203 w 375024"/>
                    <a:gd name="connsiteY0" fmla="*/ 40703 h 367235"/>
                    <a:gd name="connsiteX1" fmla="*/ 354923 w 375024"/>
                    <a:gd name="connsiteY1" fmla="*/ 330263 h 367235"/>
                    <a:gd name="connsiteX2" fmla="*/ 38910 w 375024"/>
                    <a:gd name="connsiteY2" fmla="*/ 330789 h 367235"/>
                    <a:gd name="connsiteX3" fmla="*/ 34883 w 375024"/>
                    <a:gd name="connsiteY3" fmla="*/ 33083 h 367235"/>
                    <a:gd name="connsiteX4" fmla="*/ 309203 w 375024"/>
                    <a:gd name="connsiteY4" fmla="*/ 40703 h 367235"/>
                    <a:gd name="connsiteX0" fmla="*/ 292171 w 356749"/>
                    <a:gd name="connsiteY0" fmla="*/ 11825 h 333725"/>
                    <a:gd name="connsiteX1" fmla="*/ 337891 w 356749"/>
                    <a:gd name="connsiteY1" fmla="*/ 301385 h 333725"/>
                    <a:gd name="connsiteX2" fmla="*/ 21878 w 356749"/>
                    <a:gd name="connsiteY2" fmla="*/ 301911 h 333725"/>
                    <a:gd name="connsiteX3" fmla="*/ 56508 w 356749"/>
                    <a:gd name="connsiteY3" fmla="*/ 80124 h 333725"/>
                    <a:gd name="connsiteX4" fmla="*/ 292171 w 356749"/>
                    <a:gd name="connsiteY4" fmla="*/ 11825 h 333725"/>
                    <a:gd name="connsiteX0" fmla="*/ 303518 w 368096"/>
                    <a:gd name="connsiteY0" fmla="*/ 11825 h 346023"/>
                    <a:gd name="connsiteX1" fmla="*/ 349238 w 368096"/>
                    <a:gd name="connsiteY1" fmla="*/ 301385 h 346023"/>
                    <a:gd name="connsiteX2" fmla="*/ 33225 w 368096"/>
                    <a:gd name="connsiteY2" fmla="*/ 301911 h 346023"/>
                    <a:gd name="connsiteX3" fmla="*/ 67855 w 368096"/>
                    <a:gd name="connsiteY3" fmla="*/ 80124 h 346023"/>
                    <a:gd name="connsiteX4" fmla="*/ 303518 w 368096"/>
                    <a:gd name="connsiteY4" fmla="*/ 11825 h 346023"/>
                    <a:gd name="connsiteX0" fmla="*/ 303518 w 361384"/>
                    <a:gd name="connsiteY0" fmla="*/ 11825 h 365288"/>
                    <a:gd name="connsiteX1" fmla="*/ 349238 w 361384"/>
                    <a:gd name="connsiteY1" fmla="*/ 301385 h 365288"/>
                    <a:gd name="connsiteX2" fmla="*/ 33225 w 361384"/>
                    <a:gd name="connsiteY2" fmla="*/ 301911 h 365288"/>
                    <a:gd name="connsiteX3" fmla="*/ 67855 w 361384"/>
                    <a:gd name="connsiteY3" fmla="*/ 80124 h 365288"/>
                    <a:gd name="connsiteX4" fmla="*/ 303518 w 361384"/>
                    <a:gd name="connsiteY4" fmla="*/ 11825 h 365288"/>
                    <a:gd name="connsiteX0" fmla="*/ 295415 w 392401"/>
                    <a:gd name="connsiteY0" fmla="*/ 10943 h 345435"/>
                    <a:gd name="connsiteX1" fmla="*/ 384931 w 392401"/>
                    <a:gd name="connsiteY1" fmla="*/ 287381 h 345435"/>
                    <a:gd name="connsiteX2" fmla="*/ 25122 w 392401"/>
                    <a:gd name="connsiteY2" fmla="*/ 301029 h 345435"/>
                    <a:gd name="connsiteX3" fmla="*/ 59752 w 392401"/>
                    <a:gd name="connsiteY3" fmla="*/ 79242 h 345435"/>
                    <a:gd name="connsiteX4" fmla="*/ 295415 w 392401"/>
                    <a:gd name="connsiteY4" fmla="*/ 10943 h 345435"/>
                    <a:gd name="connsiteX0" fmla="*/ 295415 w 385336"/>
                    <a:gd name="connsiteY0" fmla="*/ 10943 h 350031"/>
                    <a:gd name="connsiteX1" fmla="*/ 384931 w 385336"/>
                    <a:gd name="connsiteY1" fmla="*/ 287381 h 350031"/>
                    <a:gd name="connsiteX2" fmla="*/ 25122 w 385336"/>
                    <a:gd name="connsiteY2" fmla="*/ 301029 h 350031"/>
                    <a:gd name="connsiteX3" fmla="*/ 59752 w 385336"/>
                    <a:gd name="connsiteY3" fmla="*/ 79242 h 350031"/>
                    <a:gd name="connsiteX4" fmla="*/ 295415 w 385336"/>
                    <a:gd name="connsiteY4" fmla="*/ 10943 h 350031"/>
                    <a:gd name="connsiteX0" fmla="*/ 292171 w 382083"/>
                    <a:gd name="connsiteY0" fmla="*/ 10943 h 350715"/>
                    <a:gd name="connsiteX1" fmla="*/ 381687 w 382083"/>
                    <a:gd name="connsiteY1" fmla="*/ 287381 h 350715"/>
                    <a:gd name="connsiteX2" fmla="*/ 21878 w 382083"/>
                    <a:gd name="connsiteY2" fmla="*/ 301029 h 350715"/>
                    <a:gd name="connsiteX3" fmla="*/ 56508 w 382083"/>
                    <a:gd name="connsiteY3" fmla="*/ 79242 h 350715"/>
                    <a:gd name="connsiteX4" fmla="*/ 292171 w 382083"/>
                    <a:gd name="connsiteY4" fmla="*/ 10943 h 350715"/>
                    <a:gd name="connsiteX0" fmla="*/ 311690 w 401619"/>
                    <a:gd name="connsiteY0" fmla="*/ 21261 h 362356"/>
                    <a:gd name="connsiteX1" fmla="*/ 401206 w 401619"/>
                    <a:gd name="connsiteY1" fmla="*/ 297699 h 362356"/>
                    <a:gd name="connsiteX2" fmla="*/ 41397 w 401619"/>
                    <a:gd name="connsiteY2" fmla="*/ 311347 h 362356"/>
                    <a:gd name="connsiteX3" fmla="*/ 37927 w 401619"/>
                    <a:gd name="connsiteY3" fmla="*/ 51460 h 362356"/>
                    <a:gd name="connsiteX4" fmla="*/ 311690 w 401619"/>
                    <a:gd name="connsiteY4" fmla="*/ 21261 h 362356"/>
                    <a:gd name="connsiteX0" fmla="*/ 321947 w 564159"/>
                    <a:gd name="connsiteY0" fmla="*/ 21261 h 362356"/>
                    <a:gd name="connsiteX1" fmla="*/ 563863 w 564159"/>
                    <a:gd name="connsiteY1" fmla="*/ 297699 h 362356"/>
                    <a:gd name="connsiteX2" fmla="*/ 51654 w 564159"/>
                    <a:gd name="connsiteY2" fmla="*/ 311347 h 362356"/>
                    <a:gd name="connsiteX3" fmla="*/ 48184 w 564159"/>
                    <a:gd name="connsiteY3" fmla="*/ 51460 h 362356"/>
                    <a:gd name="connsiteX4" fmla="*/ 321947 w 564159"/>
                    <a:gd name="connsiteY4" fmla="*/ 21261 h 362356"/>
                    <a:gd name="connsiteX0" fmla="*/ 362140 w 575484"/>
                    <a:gd name="connsiteY0" fmla="*/ 65526 h 294622"/>
                    <a:gd name="connsiteX1" fmla="*/ 565956 w 575484"/>
                    <a:gd name="connsiteY1" fmla="*/ 258144 h 294622"/>
                    <a:gd name="connsiteX2" fmla="*/ 53747 w 575484"/>
                    <a:gd name="connsiteY2" fmla="*/ 271792 h 294622"/>
                    <a:gd name="connsiteX3" fmla="*/ 50277 w 575484"/>
                    <a:gd name="connsiteY3" fmla="*/ 11905 h 294622"/>
                    <a:gd name="connsiteX4" fmla="*/ 362140 w 575484"/>
                    <a:gd name="connsiteY4" fmla="*/ 65526 h 294622"/>
                    <a:gd name="connsiteX0" fmla="*/ 378944 w 592288"/>
                    <a:gd name="connsiteY0" fmla="*/ 95217 h 324313"/>
                    <a:gd name="connsiteX1" fmla="*/ 582760 w 592288"/>
                    <a:gd name="connsiteY1" fmla="*/ 287835 h 324313"/>
                    <a:gd name="connsiteX2" fmla="*/ 70551 w 592288"/>
                    <a:gd name="connsiteY2" fmla="*/ 301483 h 324313"/>
                    <a:gd name="connsiteX3" fmla="*/ 67081 w 592288"/>
                    <a:gd name="connsiteY3" fmla="*/ 41596 h 324313"/>
                    <a:gd name="connsiteX4" fmla="*/ 378944 w 592288"/>
                    <a:gd name="connsiteY4" fmla="*/ 95217 h 324313"/>
                    <a:gd name="connsiteX0" fmla="*/ 378944 w 588162"/>
                    <a:gd name="connsiteY0" fmla="*/ 95217 h 358962"/>
                    <a:gd name="connsiteX1" fmla="*/ 582760 w 588162"/>
                    <a:gd name="connsiteY1" fmla="*/ 287835 h 358962"/>
                    <a:gd name="connsiteX2" fmla="*/ 70551 w 588162"/>
                    <a:gd name="connsiteY2" fmla="*/ 301483 h 358962"/>
                    <a:gd name="connsiteX3" fmla="*/ 67081 w 588162"/>
                    <a:gd name="connsiteY3" fmla="*/ 41596 h 358962"/>
                    <a:gd name="connsiteX4" fmla="*/ 378944 w 588162"/>
                    <a:gd name="connsiteY4" fmla="*/ 95217 h 358962"/>
                    <a:gd name="connsiteX0" fmla="*/ 346055 w 573306"/>
                    <a:gd name="connsiteY0" fmla="*/ 84310 h 289495"/>
                    <a:gd name="connsiteX1" fmla="*/ 565111 w 573306"/>
                    <a:gd name="connsiteY1" fmla="*/ 254068 h 289495"/>
                    <a:gd name="connsiteX2" fmla="*/ 52902 w 573306"/>
                    <a:gd name="connsiteY2" fmla="*/ 267716 h 289495"/>
                    <a:gd name="connsiteX3" fmla="*/ 49432 w 573306"/>
                    <a:gd name="connsiteY3" fmla="*/ 7829 h 289495"/>
                    <a:gd name="connsiteX4" fmla="*/ 346055 w 573306"/>
                    <a:gd name="connsiteY4" fmla="*/ 84310 h 289495"/>
                    <a:gd name="connsiteX0" fmla="*/ 359761 w 587012"/>
                    <a:gd name="connsiteY0" fmla="*/ 112167 h 317352"/>
                    <a:gd name="connsiteX1" fmla="*/ 578817 w 587012"/>
                    <a:gd name="connsiteY1" fmla="*/ 281925 h 317352"/>
                    <a:gd name="connsiteX2" fmla="*/ 66608 w 587012"/>
                    <a:gd name="connsiteY2" fmla="*/ 295573 h 317352"/>
                    <a:gd name="connsiteX3" fmla="*/ 63138 w 587012"/>
                    <a:gd name="connsiteY3" fmla="*/ 35686 h 317352"/>
                    <a:gd name="connsiteX4" fmla="*/ 359761 w 587012"/>
                    <a:gd name="connsiteY4" fmla="*/ 112167 h 317352"/>
                    <a:gd name="connsiteX0" fmla="*/ 359761 w 591407"/>
                    <a:gd name="connsiteY0" fmla="*/ 112167 h 348244"/>
                    <a:gd name="connsiteX1" fmla="*/ 578817 w 591407"/>
                    <a:gd name="connsiteY1" fmla="*/ 281925 h 348244"/>
                    <a:gd name="connsiteX2" fmla="*/ 66608 w 591407"/>
                    <a:gd name="connsiteY2" fmla="*/ 295573 h 348244"/>
                    <a:gd name="connsiteX3" fmla="*/ 63138 w 591407"/>
                    <a:gd name="connsiteY3" fmla="*/ 35686 h 348244"/>
                    <a:gd name="connsiteX4" fmla="*/ 359761 w 591407"/>
                    <a:gd name="connsiteY4" fmla="*/ 112167 h 348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1407" h="348244">
                      <a:moveTo>
                        <a:pt x="359761" y="112167"/>
                      </a:moveTo>
                      <a:cubicBezTo>
                        <a:pt x="445707" y="153207"/>
                        <a:pt x="642916" y="167537"/>
                        <a:pt x="578817" y="281925"/>
                      </a:cubicBezTo>
                      <a:cubicBezTo>
                        <a:pt x="514718" y="396313"/>
                        <a:pt x="152554" y="336613"/>
                        <a:pt x="66608" y="295573"/>
                      </a:cubicBezTo>
                      <a:cubicBezTo>
                        <a:pt x="-19338" y="254533"/>
                        <a:pt x="-23821" y="134834"/>
                        <a:pt x="63138" y="35686"/>
                      </a:cubicBezTo>
                      <a:cubicBezTo>
                        <a:pt x="150097" y="-63462"/>
                        <a:pt x="273815" y="71127"/>
                        <a:pt x="359761" y="112167"/>
                      </a:cubicBezTo>
                      <a:close/>
                    </a:path>
                  </a:pathLst>
                </a:custGeom>
                <a:solidFill>
                  <a:srgbClr val="6ED8D3"/>
                </a:solidFill>
                <a:ln w="9525">
                  <a:noFill/>
                  <a:round/>
                  <a:headEnd/>
                  <a:tailEnd type="triangle" w="med" len="med"/>
                </a:ln>
                <a:effectLst>
                  <a:outerShdw blurRad="76200" dist="254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matte">
                  <a:bevelT w="114300" h="50800"/>
                  <a:bevelB w="63500" h="50800"/>
                </a:sp3d>
                <a:ex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" name="Oval 13"/>
                <p:cNvSpPr/>
                <p:nvPr/>
              </p:nvSpPr>
              <p:spPr bwMode="auto">
                <a:xfrm rot="811617">
                  <a:off x="5638912" y="2440606"/>
                  <a:ext cx="70443" cy="69921"/>
                </a:xfrm>
                <a:custGeom>
                  <a:avLst/>
                  <a:gdLst>
                    <a:gd name="connsiteX0" fmla="*/ 0 w 833450"/>
                    <a:gd name="connsiteY0" fmla="*/ 427411 h 854821"/>
                    <a:gd name="connsiteX1" fmla="*/ 416725 w 833450"/>
                    <a:gd name="connsiteY1" fmla="*/ 0 h 854821"/>
                    <a:gd name="connsiteX2" fmla="*/ 833450 w 833450"/>
                    <a:gd name="connsiteY2" fmla="*/ 427411 h 854821"/>
                    <a:gd name="connsiteX3" fmla="*/ 416725 w 833450"/>
                    <a:gd name="connsiteY3" fmla="*/ 854822 h 854821"/>
                    <a:gd name="connsiteX4" fmla="*/ 0 w 833450"/>
                    <a:gd name="connsiteY4" fmla="*/ 427411 h 854821"/>
                    <a:gd name="connsiteX0" fmla="*/ 0 w 877411"/>
                    <a:gd name="connsiteY0" fmla="*/ 427428 h 854855"/>
                    <a:gd name="connsiteX1" fmla="*/ 416725 w 877411"/>
                    <a:gd name="connsiteY1" fmla="*/ 17 h 854855"/>
                    <a:gd name="connsiteX2" fmla="*/ 877411 w 877411"/>
                    <a:gd name="connsiteY2" fmla="*/ 414867 h 854855"/>
                    <a:gd name="connsiteX3" fmla="*/ 416725 w 877411"/>
                    <a:gd name="connsiteY3" fmla="*/ 854839 h 854855"/>
                    <a:gd name="connsiteX4" fmla="*/ 0 w 877411"/>
                    <a:gd name="connsiteY4" fmla="*/ 427428 h 854855"/>
                    <a:gd name="connsiteX0" fmla="*/ 0 w 877411"/>
                    <a:gd name="connsiteY0" fmla="*/ 433686 h 861113"/>
                    <a:gd name="connsiteX1" fmla="*/ 416725 w 877411"/>
                    <a:gd name="connsiteY1" fmla="*/ 6275 h 861113"/>
                    <a:gd name="connsiteX2" fmla="*/ 877411 w 877411"/>
                    <a:gd name="connsiteY2" fmla="*/ 421125 h 861113"/>
                    <a:gd name="connsiteX3" fmla="*/ 416725 w 877411"/>
                    <a:gd name="connsiteY3" fmla="*/ 861097 h 861113"/>
                    <a:gd name="connsiteX4" fmla="*/ 0 w 877411"/>
                    <a:gd name="connsiteY4" fmla="*/ 433686 h 861113"/>
                    <a:gd name="connsiteX0" fmla="*/ 0 w 877411"/>
                    <a:gd name="connsiteY0" fmla="*/ 433686 h 861738"/>
                    <a:gd name="connsiteX1" fmla="*/ 416725 w 877411"/>
                    <a:gd name="connsiteY1" fmla="*/ 6275 h 861738"/>
                    <a:gd name="connsiteX2" fmla="*/ 877411 w 877411"/>
                    <a:gd name="connsiteY2" fmla="*/ 421125 h 861738"/>
                    <a:gd name="connsiteX3" fmla="*/ 416725 w 877411"/>
                    <a:gd name="connsiteY3" fmla="*/ 861097 h 861738"/>
                    <a:gd name="connsiteX4" fmla="*/ 0 w 877411"/>
                    <a:gd name="connsiteY4" fmla="*/ 433686 h 861738"/>
                    <a:gd name="connsiteX0" fmla="*/ 0 w 890304"/>
                    <a:gd name="connsiteY0" fmla="*/ 447255 h 875307"/>
                    <a:gd name="connsiteX1" fmla="*/ 416725 w 890304"/>
                    <a:gd name="connsiteY1" fmla="*/ 19844 h 875307"/>
                    <a:gd name="connsiteX2" fmla="*/ 732632 w 890304"/>
                    <a:gd name="connsiteY2" fmla="*/ 107837 h 875307"/>
                    <a:gd name="connsiteX3" fmla="*/ 877411 w 890304"/>
                    <a:gd name="connsiteY3" fmla="*/ 434694 h 875307"/>
                    <a:gd name="connsiteX4" fmla="*/ 416725 w 890304"/>
                    <a:gd name="connsiteY4" fmla="*/ 874666 h 875307"/>
                    <a:gd name="connsiteX5" fmla="*/ 0 w 890304"/>
                    <a:gd name="connsiteY5" fmla="*/ 447255 h 875307"/>
                    <a:gd name="connsiteX0" fmla="*/ 0 w 821142"/>
                    <a:gd name="connsiteY0" fmla="*/ 447255 h 878485"/>
                    <a:gd name="connsiteX1" fmla="*/ 416725 w 821142"/>
                    <a:gd name="connsiteY1" fmla="*/ 19844 h 878485"/>
                    <a:gd name="connsiteX2" fmla="*/ 732632 w 821142"/>
                    <a:gd name="connsiteY2" fmla="*/ 107837 h 878485"/>
                    <a:gd name="connsiteX3" fmla="*/ 797360 w 821142"/>
                    <a:gd name="connsiteY3" fmla="*/ 626127 h 878485"/>
                    <a:gd name="connsiteX4" fmla="*/ 416725 w 821142"/>
                    <a:gd name="connsiteY4" fmla="*/ 874666 h 878485"/>
                    <a:gd name="connsiteX5" fmla="*/ 0 w 821142"/>
                    <a:gd name="connsiteY5" fmla="*/ 447255 h 878485"/>
                    <a:gd name="connsiteX0" fmla="*/ 0 w 839883"/>
                    <a:gd name="connsiteY0" fmla="*/ 447255 h 878485"/>
                    <a:gd name="connsiteX1" fmla="*/ 416725 w 839883"/>
                    <a:gd name="connsiteY1" fmla="*/ 19844 h 878485"/>
                    <a:gd name="connsiteX2" fmla="*/ 732632 w 839883"/>
                    <a:gd name="connsiteY2" fmla="*/ 107837 h 878485"/>
                    <a:gd name="connsiteX3" fmla="*/ 797360 w 839883"/>
                    <a:gd name="connsiteY3" fmla="*/ 626127 h 878485"/>
                    <a:gd name="connsiteX4" fmla="*/ 416725 w 839883"/>
                    <a:gd name="connsiteY4" fmla="*/ 874666 h 878485"/>
                    <a:gd name="connsiteX5" fmla="*/ 0 w 839883"/>
                    <a:gd name="connsiteY5" fmla="*/ 447255 h 878485"/>
                    <a:gd name="connsiteX0" fmla="*/ 0 w 869487"/>
                    <a:gd name="connsiteY0" fmla="*/ 433489 h 864719"/>
                    <a:gd name="connsiteX1" fmla="*/ 416725 w 869487"/>
                    <a:gd name="connsiteY1" fmla="*/ 6078 h 864719"/>
                    <a:gd name="connsiteX2" fmla="*/ 812683 w 869487"/>
                    <a:gd name="connsiteY2" fmla="*/ 197578 h 864719"/>
                    <a:gd name="connsiteX3" fmla="*/ 797360 w 869487"/>
                    <a:gd name="connsiteY3" fmla="*/ 612361 h 864719"/>
                    <a:gd name="connsiteX4" fmla="*/ 416725 w 869487"/>
                    <a:gd name="connsiteY4" fmla="*/ 860900 h 864719"/>
                    <a:gd name="connsiteX5" fmla="*/ 0 w 869487"/>
                    <a:gd name="connsiteY5" fmla="*/ 433489 h 864719"/>
                    <a:gd name="connsiteX0" fmla="*/ 0 w 869487"/>
                    <a:gd name="connsiteY0" fmla="*/ 436168 h 867398"/>
                    <a:gd name="connsiteX1" fmla="*/ 416725 w 869487"/>
                    <a:gd name="connsiteY1" fmla="*/ 8757 h 867398"/>
                    <a:gd name="connsiteX2" fmla="*/ 812683 w 869487"/>
                    <a:gd name="connsiteY2" fmla="*/ 200257 h 867398"/>
                    <a:gd name="connsiteX3" fmla="*/ 797360 w 869487"/>
                    <a:gd name="connsiteY3" fmla="*/ 615040 h 867398"/>
                    <a:gd name="connsiteX4" fmla="*/ 416725 w 869487"/>
                    <a:gd name="connsiteY4" fmla="*/ 863579 h 867398"/>
                    <a:gd name="connsiteX5" fmla="*/ 0 w 869487"/>
                    <a:gd name="connsiteY5" fmla="*/ 436168 h 867398"/>
                    <a:gd name="connsiteX0" fmla="*/ 0 w 869487"/>
                    <a:gd name="connsiteY0" fmla="*/ 433489 h 864719"/>
                    <a:gd name="connsiteX1" fmla="*/ 416725 w 869487"/>
                    <a:gd name="connsiteY1" fmla="*/ 6078 h 864719"/>
                    <a:gd name="connsiteX2" fmla="*/ 812683 w 869487"/>
                    <a:gd name="connsiteY2" fmla="*/ 197578 h 864719"/>
                    <a:gd name="connsiteX3" fmla="*/ 797360 w 869487"/>
                    <a:gd name="connsiteY3" fmla="*/ 612361 h 864719"/>
                    <a:gd name="connsiteX4" fmla="*/ 416725 w 869487"/>
                    <a:gd name="connsiteY4" fmla="*/ 860900 h 864719"/>
                    <a:gd name="connsiteX5" fmla="*/ 0 w 869487"/>
                    <a:gd name="connsiteY5" fmla="*/ 433489 h 864719"/>
                    <a:gd name="connsiteX0" fmla="*/ 0 w 876078"/>
                    <a:gd name="connsiteY0" fmla="*/ 437827 h 869057"/>
                    <a:gd name="connsiteX1" fmla="*/ 416725 w 876078"/>
                    <a:gd name="connsiteY1" fmla="*/ 10416 h 869057"/>
                    <a:gd name="connsiteX2" fmla="*/ 812683 w 876078"/>
                    <a:gd name="connsiteY2" fmla="*/ 201916 h 869057"/>
                    <a:gd name="connsiteX3" fmla="*/ 797360 w 876078"/>
                    <a:gd name="connsiteY3" fmla="*/ 616699 h 869057"/>
                    <a:gd name="connsiteX4" fmla="*/ 416725 w 876078"/>
                    <a:gd name="connsiteY4" fmla="*/ 865238 h 869057"/>
                    <a:gd name="connsiteX5" fmla="*/ 0 w 876078"/>
                    <a:gd name="connsiteY5" fmla="*/ 437827 h 869057"/>
                    <a:gd name="connsiteX0" fmla="*/ 0 w 901954"/>
                    <a:gd name="connsiteY0" fmla="*/ 434985 h 870249"/>
                    <a:gd name="connsiteX1" fmla="*/ 416725 w 901954"/>
                    <a:gd name="connsiteY1" fmla="*/ 7574 h 870249"/>
                    <a:gd name="connsiteX2" fmla="*/ 812683 w 901954"/>
                    <a:gd name="connsiteY2" fmla="*/ 199074 h 870249"/>
                    <a:gd name="connsiteX3" fmla="*/ 854063 w 901954"/>
                    <a:gd name="connsiteY3" fmla="*/ 665054 h 870249"/>
                    <a:gd name="connsiteX4" fmla="*/ 416725 w 901954"/>
                    <a:gd name="connsiteY4" fmla="*/ 862396 h 870249"/>
                    <a:gd name="connsiteX5" fmla="*/ 0 w 901954"/>
                    <a:gd name="connsiteY5" fmla="*/ 434985 h 870249"/>
                    <a:gd name="connsiteX0" fmla="*/ 0 w 916151"/>
                    <a:gd name="connsiteY0" fmla="*/ 436136 h 871400"/>
                    <a:gd name="connsiteX1" fmla="*/ 416725 w 916151"/>
                    <a:gd name="connsiteY1" fmla="*/ 8725 h 871400"/>
                    <a:gd name="connsiteX2" fmla="*/ 851596 w 916151"/>
                    <a:gd name="connsiteY2" fmla="*/ 189096 h 871400"/>
                    <a:gd name="connsiteX3" fmla="*/ 854063 w 916151"/>
                    <a:gd name="connsiteY3" fmla="*/ 666205 h 871400"/>
                    <a:gd name="connsiteX4" fmla="*/ 416725 w 916151"/>
                    <a:gd name="connsiteY4" fmla="*/ 863547 h 871400"/>
                    <a:gd name="connsiteX5" fmla="*/ 0 w 916151"/>
                    <a:gd name="connsiteY5" fmla="*/ 436136 h 871400"/>
                    <a:gd name="connsiteX0" fmla="*/ 0 w 916151"/>
                    <a:gd name="connsiteY0" fmla="*/ 436136 h 864150"/>
                    <a:gd name="connsiteX1" fmla="*/ 416725 w 916151"/>
                    <a:gd name="connsiteY1" fmla="*/ 8725 h 864150"/>
                    <a:gd name="connsiteX2" fmla="*/ 851596 w 916151"/>
                    <a:gd name="connsiteY2" fmla="*/ 189096 h 864150"/>
                    <a:gd name="connsiteX3" fmla="*/ 854063 w 916151"/>
                    <a:gd name="connsiteY3" fmla="*/ 666205 h 864150"/>
                    <a:gd name="connsiteX4" fmla="*/ 416725 w 916151"/>
                    <a:gd name="connsiteY4" fmla="*/ 863547 h 864150"/>
                    <a:gd name="connsiteX5" fmla="*/ 0 w 916151"/>
                    <a:gd name="connsiteY5" fmla="*/ 436136 h 864150"/>
                    <a:gd name="connsiteX0" fmla="*/ 13 w 916164"/>
                    <a:gd name="connsiteY0" fmla="*/ 436136 h 884071"/>
                    <a:gd name="connsiteX1" fmla="*/ 416738 w 916164"/>
                    <a:gd name="connsiteY1" fmla="*/ 8725 h 884071"/>
                    <a:gd name="connsiteX2" fmla="*/ 851609 w 916164"/>
                    <a:gd name="connsiteY2" fmla="*/ 189096 h 884071"/>
                    <a:gd name="connsiteX3" fmla="*/ 854076 w 916164"/>
                    <a:gd name="connsiteY3" fmla="*/ 666205 h 884071"/>
                    <a:gd name="connsiteX4" fmla="*/ 405621 w 916164"/>
                    <a:gd name="connsiteY4" fmla="*/ 883581 h 884071"/>
                    <a:gd name="connsiteX5" fmla="*/ 13 w 916164"/>
                    <a:gd name="connsiteY5" fmla="*/ 436136 h 884071"/>
                    <a:gd name="connsiteX0" fmla="*/ 1574 w 917725"/>
                    <a:gd name="connsiteY0" fmla="*/ 436136 h 884071"/>
                    <a:gd name="connsiteX1" fmla="*/ 418299 w 917725"/>
                    <a:gd name="connsiteY1" fmla="*/ 8725 h 884071"/>
                    <a:gd name="connsiteX2" fmla="*/ 853170 w 917725"/>
                    <a:gd name="connsiteY2" fmla="*/ 189096 h 884071"/>
                    <a:gd name="connsiteX3" fmla="*/ 855637 w 917725"/>
                    <a:gd name="connsiteY3" fmla="*/ 666205 h 884071"/>
                    <a:gd name="connsiteX4" fmla="*/ 407182 w 917725"/>
                    <a:gd name="connsiteY4" fmla="*/ 883581 h 884071"/>
                    <a:gd name="connsiteX5" fmla="*/ 1574 w 917725"/>
                    <a:gd name="connsiteY5" fmla="*/ 436136 h 884071"/>
                    <a:gd name="connsiteX0" fmla="*/ 1574 w 1057110"/>
                    <a:gd name="connsiteY0" fmla="*/ 451354 h 899289"/>
                    <a:gd name="connsiteX1" fmla="*/ 418299 w 1057110"/>
                    <a:gd name="connsiteY1" fmla="*/ 23943 h 899289"/>
                    <a:gd name="connsiteX2" fmla="*/ 1038730 w 1057110"/>
                    <a:gd name="connsiteY2" fmla="*/ 121316 h 899289"/>
                    <a:gd name="connsiteX3" fmla="*/ 855637 w 1057110"/>
                    <a:gd name="connsiteY3" fmla="*/ 681423 h 899289"/>
                    <a:gd name="connsiteX4" fmla="*/ 407182 w 1057110"/>
                    <a:gd name="connsiteY4" fmla="*/ 898799 h 899289"/>
                    <a:gd name="connsiteX5" fmla="*/ 1574 w 1057110"/>
                    <a:gd name="connsiteY5" fmla="*/ 451354 h 899289"/>
                    <a:gd name="connsiteX0" fmla="*/ 1574 w 1068924"/>
                    <a:gd name="connsiteY0" fmla="*/ 482247 h 930182"/>
                    <a:gd name="connsiteX1" fmla="*/ 418299 w 1068924"/>
                    <a:gd name="connsiteY1" fmla="*/ 54836 h 930182"/>
                    <a:gd name="connsiteX2" fmla="*/ 1038730 w 1068924"/>
                    <a:gd name="connsiteY2" fmla="*/ 152209 h 930182"/>
                    <a:gd name="connsiteX3" fmla="*/ 855637 w 1068924"/>
                    <a:gd name="connsiteY3" fmla="*/ 712316 h 930182"/>
                    <a:gd name="connsiteX4" fmla="*/ 407182 w 1068924"/>
                    <a:gd name="connsiteY4" fmla="*/ 929692 h 930182"/>
                    <a:gd name="connsiteX5" fmla="*/ 1574 w 1068924"/>
                    <a:gd name="connsiteY5" fmla="*/ 482247 h 930182"/>
                    <a:gd name="connsiteX0" fmla="*/ 1285 w 1092428"/>
                    <a:gd name="connsiteY0" fmla="*/ 452801 h 912388"/>
                    <a:gd name="connsiteX1" fmla="*/ 418010 w 1092428"/>
                    <a:gd name="connsiteY1" fmla="*/ 25390 h 912388"/>
                    <a:gd name="connsiteX2" fmla="*/ 1038441 w 1092428"/>
                    <a:gd name="connsiteY2" fmla="*/ 122763 h 912388"/>
                    <a:gd name="connsiteX3" fmla="*/ 995915 w 1092428"/>
                    <a:gd name="connsiteY3" fmla="*/ 728230 h 912388"/>
                    <a:gd name="connsiteX4" fmla="*/ 406893 w 1092428"/>
                    <a:gd name="connsiteY4" fmla="*/ 900246 h 912388"/>
                    <a:gd name="connsiteX5" fmla="*/ 1285 w 1092428"/>
                    <a:gd name="connsiteY5" fmla="*/ 452801 h 912388"/>
                    <a:gd name="connsiteX0" fmla="*/ 1285 w 1040411"/>
                    <a:gd name="connsiteY0" fmla="*/ 430404 h 889991"/>
                    <a:gd name="connsiteX1" fmla="*/ 418010 w 1040411"/>
                    <a:gd name="connsiteY1" fmla="*/ 2993 h 889991"/>
                    <a:gd name="connsiteX2" fmla="*/ 922305 w 1040411"/>
                    <a:gd name="connsiteY2" fmla="*/ 263824 h 889991"/>
                    <a:gd name="connsiteX3" fmla="*/ 995915 w 1040411"/>
                    <a:gd name="connsiteY3" fmla="*/ 705833 h 889991"/>
                    <a:gd name="connsiteX4" fmla="*/ 406893 w 1040411"/>
                    <a:gd name="connsiteY4" fmla="*/ 877849 h 889991"/>
                    <a:gd name="connsiteX5" fmla="*/ 1285 w 1040411"/>
                    <a:gd name="connsiteY5" fmla="*/ 430404 h 889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40411" h="889991">
                      <a:moveTo>
                        <a:pt x="1285" y="430404"/>
                      </a:moveTo>
                      <a:cubicBezTo>
                        <a:pt x="23151" y="177749"/>
                        <a:pt x="264507" y="30756"/>
                        <a:pt x="418010" y="2993"/>
                      </a:cubicBezTo>
                      <a:cubicBezTo>
                        <a:pt x="571513" y="-24770"/>
                        <a:pt x="825988" y="146684"/>
                        <a:pt x="922305" y="263824"/>
                      </a:cubicBezTo>
                      <a:cubicBezTo>
                        <a:pt x="1018622" y="380964"/>
                        <a:pt x="1090815" y="608078"/>
                        <a:pt x="995915" y="705833"/>
                      </a:cubicBezTo>
                      <a:cubicBezTo>
                        <a:pt x="943264" y="833638"/>
                        <a:pt x="572665" y="923754"/>
                        <a:pt x="406893" y="877849"/>
                      </a:cubicBezTo>
                      <a:cubicBezTo>
                        <a:pt x="241121" y="831944"/>
                        <a:pt x="-20581" y="683059"/>
                        <a:pt x="1285" y="430404"/>
                      </a:cubicBezTo>
                      <a:close/>
                    </a:path>
                  </a:pathLst>
                </a:custGeom>
                <a:solidFill>
                  <a:srgbClr val="008080">
                    <a:alpha val="61961"/>
                  </a:srgbClr>
                </a:solidFill>
                <a:ln w="9525">
                  <a:noFill/>
                  <a:round/>
                  <a:headEnd/>
                  <a:tailEnd type="triangle" w="med" len="me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27000" h="25400"/>
                  <a:contourClr>
                    <a:schemeClr val="bg1"/>
                  </a:contourClr>
                </a:sp3d>
                <a:ex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3" name="Group 100364"/>
              <p:cNvGrpSpPr/>
              <p:nvPr/>
            </p:nvGrpSpPr>
            <p:grpSpPr>
              <a:xfrm>
                <a:off x="5129484" y="2699570"/>
                <a:ext cx="137939" cy="183511"/>
                <a:chOff x="5076581" y="2715510"/>
                <a:chExt cx="137939" cy="237458"/>
              </a:xfrm>
            </p:grpSpPr>
            <p:sp>
              <p:nvSpPr>
                <p:cNvPr id="314" name="Freeform 313"/>
                <p:cNvSpPr/>
                <p:nvPr/>
              </p:nvSpPr>
              <p:spPr bwMode="auto">
                <a:xfrm rot="3847751">
                  <a:off x="5026822" y="2765269"/>
                  <a:ext cx="237458" cy="137939"/>
                </a:xfrm>
                <a:custGeom>
                  <a:avLst/>
                  <a:gdLst>
                    <a:gd name="connsiteX0" fmla="*/ 281940 w 327660"/>
                    <a:gd name="connsiteY0" fmla="*/ 7620 h 297180"/>
                    <a:gd name="connsiteX1" fmla="*/ 327660 w 327660"/>
                    <a:gd name="connsiteY1" fmla="*/ 297180 h 297180"/>
                    <a:gd name="connsiteX2" fmla="*/ 0 w 327660"/>
                    <a:gd name="connsiteY2" fmla="*/ 205740 h 297180"/>
                    <a:gd name="connsiteX3" fmla="*/ 7620 w 327660"/>
                    <a:gd name="connsiteY3" fmla="*/ 0 h 297180"/>
                    <a:gd name="connsiteX4" fmla="*/ 281940 w 327660"/>
                    <a:gd name="connsiteY4" fmla="*/ 7620 h 297180"/>
                    <a:gd name="connsiteX0" fmla="*/ 281940 w 348621"/>
                    <a:gd name="connsiteY0" fmla="*/ 34768 h 324328"/>
                    <a:gd name="connsiteX1" fmla="*/ 327660 w 348621"/>
                    <a:gd name="connsiteY1" fmla="*/ 324328 h 324328"/>
                    <a:gd name="connsiteX2" fmla="*/ 0 w 348621"/>
                    <a:gd name="connsiteY2" fmla="*/ 232888 h 324328"/>
                    <a:gd name="connsiteX3" fmla="*/ 7620 w 348621"/>
                    <a:gd name="connsiteY3" fmla="*/ 27148 h 324328"/>
                    <a:gd name="connsiteX4" fmla="*/ 281940 w 348621"/>
                    <a:gd name="connsiteY4" fmla="*/ 34768 h 324328"/>
                    <a:gd name="connsiteX0" fmla="*/ 281940 w 376240"/>
                    <a:gd name="connsiteY0" fmla="*/ 34768 h 326715"/>
                    <a:gd name="connsiteX1" fmla="*/ 327660 w 376240"/>
                    <a:gd name="connsiteY1" fmla="*/ 324328 h 326715"/>
                    <a:gd name="connsiteX2" fmla="*/ 0 w 376240"/>
                    <a:gd name="connsiteY2" fmla="*/ 232888 h 326715"/>
                    <a:gd name="connsiteX3" fmla="*/ 7620 w 376240"/>
                    <a:gd name="connsiteY3" fmla="*/ 27148 h 326715"/>
                    <a:gd name="connsiteX4" fmla="*/ 281940 w 376240"/>
                    <a:gd name="connsiteY4" fmla="*/ 34768 h 326715"/>
                    <a:gd name="connsiteX0" fmla="*/ 339996 w 434296"/>
                    <a:gd name="connsiteY0" fmla="*/ 34768 h 326715"/>
                    <a:gd name="connsiteX1" fmla="*/ 385716 w 434296"/>
                    <a:gd name="connsiteY1" fmla="*/ 324328 h 326715"/>
                    <a:gd name="connsiteX2" fmla="*/ 58056 w 434296"/>
                    <a:gd name="connsiteY2" fmla="*/ 232888 h 326715"/>
                    <a:gd name="connsiteX3" fmla="*/ 65676 w 434296"/>
                    <a:gd name="connsiteY3" fmla="*/ 27148 h 326715"/>
                    <a:gd name="connsiteX4" fmla="*/ 339996 w 434296"/>
                    <a:gd name="connsiteY4" fmla="*/ 34768 h 326715"/>
                    <a:gd name="connsiteX0" fmla="*/ 316185 w 410485"/>
                    <a:gd name="connsiteY0" fmla="*/ 34768 h 326715"/>
                    <a:gd name="connsiteX1" fmla="*/ 361905 w 410485"/>
                    <a:gd name="connsiteY1" fmla="*/ 324328 h 326715"/>
                    <a:gd name="connsiteX2" fmla="*/ 34245 w 410485"/>
                    <a:gd name="connsiteY2" fmla="*/ 232888 h 326715"/>
                    <a:gd name="connsiteX3" fmla="*/ 41865 w 410485"/>
                    <a:gd name="connsiteY3" fmla="*/ 27148 h 326715"/>
                    <a:gd name="connsiteX4" fmla="*/ 316185 w 410485"/>
                    <a:gd name="connsiteY4" fmla="*/ 34768 h 326715"/>
                    <a:gd name="connsiteX0" fmla="*/ 316185 w 427410"/>
                    <a:gd name="connsiteY0" fmla="*/ 34768 h 326320"/>
                    <a:gd name="connsiteX1" fmla="*/ 361905 w 427410"/>
                    <a:gd name="connsiteY1" fmla="*/ 324328 h 326320"/>
                    <a:gd name="connsiteX2" fmla="*/ 34245 w 427410"/>
                    <a:gd name="connsiteY2" fmla="*/ 232888 h 326320"/>
                    <a:gd name="connsiteX3" fmla="*/ 41865 w 427410"/>
                    <a:gd name="connsiteY3" fmla="*/ 27148 h 326320"/>
                    <a:gd name="connsiteX4" fmla="*/ 316185 w 427410"/>
                    <a:gd name="connsiteY4" fmla="*/ 34768 h 326320"/>
                    <a:gd name="connsiteX0" fmla="*/ 316185 w 427410"/>
                    <a:gd name="connsiteY0" fmla="*/ 34768 h 326836"/>
                    <a:gd name="connsiteX1" fmla="*/ 361905 w 427410"/>
                    <a:gd name="connsiteY1" fmla="*/ 324328 h 326836"/>
                    <a:gd name="connsiteX2" fmla="*/ 34245 w 427410"/>
                    <a:gd name="connsiteY2" fmla="*/ 232888 h 326836"/>
                    <a:gd name="connsiteX3" fmla="*/ 41865 w 427410"/>
                    <a:gd name="connsiteY3" fmla="*/ 27148 h 326836"/>
                    <a:gd name="connsiteX4" fmla="*/ 316185 w 427410"/>
                    <a:gd name="connsiteY4" fmla="*/ 34768 h 326836"/>
                    <a:gd name="connsiteX0" fmla="*/ 309203 w 375024"/>
                    <a:gd name="connsiteY0" fmla="*/ 40703 h 367235"/>
                    <a:gd name="connsiteX1" fmla="*/ 354923 w 375024"/>
                    <a:gd name="connsiteY1" fmla="*/ 330263 h 367235"/>
                    <a:gd name="connsiteX2" fmla="*/ 38910 w 375024"/>
                    <a:gd name="connsiteY2" fmla="*/ 330789 h 367235"/>
                    <a:gd name="connsiteX3" fmla="*/ 34883 w 375024"/>
                    <a:gd name="connsiteY3" fmla="*/ 33083 h 367235"/>
                    <a:gd name="connsiteX4" fmla="*/ 309203 w 375024"/>
                    <a:gd name="connsiteY4" fmla="*/ 40703 h 367235"/>
                    <a:gd name="connsiteX0" fmla="*/ 292171 w 356749"/>
                    <a:gd name="connsiteY0" fmla="*/ 11825 h 333725"/>
                    <a:gd name="connsiteX1" fmla="*/ 337891 w 356749"/>
                    <a:gd name="connsiteY1" fmla="*/ 301385 h 333725"/>
                    <a:gd name="connsiteX2" fmla="*/ 21878 w 356749"/>
                    <a:gd name="connsiteY2" fmla="*/ 301911 h 333725"/>
                    <a:gd name="connsiteX3" fmla="*/ 56508 w 356749"/>
                    <a:gd name="connsiteY3" fmla="*/ 80124 h 333725"/>
                    <a:gd name="connsiteX4" fmla="*/ 292171 w 356749"/>
                    <a:gd name="connsiteY4" fmla="*/ 11825 h 333725"/>
                    <a:gd name="connsiteX0" fmla="*/ 303518 w 368096"/>
                    <a:gd name="connsiteY0" fmla="*/ 11825 h 346023"/>
                    <a:gd name="connsiteX1" fmla="*/ 349238 w 368096"/>
                    <a:gd name="connsiteY1" fmla="*/ 301385 h 346023"/>
                    <a:gd name="connsiteX2" fmla="*/ 33225 w 368096"/>
                    <a:gd name="connsiteY2" fmla="*/ 301911 h 346023"/>
                    <a:gd name="connsiteX3" fmla="*/ 67855 w 368096"/>
                    <a:gd name="connsiteY3" fmla="*/ 80124 h 346023"/>
                    <a:gd name="connsiteX4" fmla="*/ 303518 w 368096"/>
                    <a:gd name="connsiteY4" fmla="*/ 11825 h 346023"/>
                    <a:gd name="connsiteX0" fmla="*/ 303518 w 361384"/>
                    <a:gd name="connsiteY0" fmla="*/ 11825 h 365288"/>
                    <a:gd name="connsiteX1" fmla="*/ 349238 w 361384"/>
                    <a:gd name="connsiteY1" fmla="*/ 301385 h 365288"/>
                    <a:gd name="connsiteX2" fmla="*/ 33225 w 361384"/>
                    <a:gd name="connsiteY2" fmla="*/ 301911 h 365288"/>
                    <a:gd name="connsiteX3" fmla="*/ 67855 w 361384"/>
                    <a:gd name="connsiteY3" fmla="*/ 80124 h 365288"/>
                    <a:gd name="connsiteX4" fmla="*/ 303518 w 361384"/>
                    <a:gd name="connsiteY4" fmla="*/ 11825 h 365288"/>
                    <a:gd name="connsiteX0" fmla="*/ 295415 w 392401"/>
                    <a:gd name="connsiteY0" fmla="*/ 10943 h 345435"/>
                    <a:gd name="connsiteX1" fmla="*/ 384931 w 392401"/>
                    <a:gd name="connsiteY1" fmla="*/ 287381 h 345435"/>
                    <a:gd name="connsiteX2" fmla="*/ 25122 w 392401"/>
                    <a:gd name="connsiteY2" fmla="*/ 301029 h 345435"/>
                    <a:gd name="connsiteX3" fmla="*/ 59752 w 392401"/>
                    <a:gd name="connsiteY3" fmla="*/ 79242 h 345435"/>
                    <a:gd name="connsiteX4" fmla="*/ 295415 w 392401"/>
                    <a:gd name="connsiteY4" fmla="*/ 10943 h 345435"/>
                    <a:gd name="connsiteX0" fmla="*/ 295415 w 385336"/>
                    <a:gd name="connsiteY0" fmla="*/ 10943 h 350031"/>
                    <a:gd name="connsiteX1" fmla="*/ 384931 w 385336"/>
                    <a:gd name="connsiteY1" fmla="*/ 287381 h 350031"/>
                    <a:gd name="connsiteX2" fmla="*/ 25122 w 385336"/>
                    <a:gd name="connsiteY2" fmla="*/ 301029 h 350031"/>
                    <a:gd name="connsiteX3" fmla="*/ 59752 w 385336"/>
                    <a:gd name="connsiteY3" fmla="*/ 79242 h 350031"/>
                    <a:gd name="connsiteX4" fmla="*/ 295415 w 385336"/>
                    <a:gd name="connsiteY4" fmla="*/ 10943 h 350031"/>
                    <a:gd name="connsiteX0" fmla="*/ 292171 w 382083"/>
                    <a:gd name="connsiteY0" fmla="*/ 10943 h 350715"/>
                    <a:gd name="connsiteX1" fmla="*/ 381687 w 382083"/>
                    <a:gd name="connsiteY1" fmla="*/ 287381 h 350715"/>
                    <a:gd name="connsiteX2" fmla="*/ 21878 w 382083"/>
                    <a:gd name="connsiteY2" fmla="*/ 301029 h 350715"/>
                    <a:gd name="connsiteX3" fmla="*/ 56508 w 382083"/>
                    <a:gd name="connsiteY3" fmla="*/ 79242 h 350715"/>
                    <a:gd name="connsiteX4" fmla="*/ 292171 w 382083"/>
                    <a:gd name="connsiteY4" fmla="*/ 10943 h 350715"/>
                    <a:gd name="connsiteX0" fmla="*/ 292171 w 399341"/>
                    <a:gd name="connsiteY0" fmla="*/ 10943 h 362585"/>
                    <a:gd name="connsiteX1" fmla="*/ 381687 w 399341"/>
                    <a:gd name="connsiteY1" fmla="*/ 287381 h 362585"/>
                    <a:gd name="connsiteX2" fmla="*/ 21878 w 399341"/>
                    <a:gd name="connsiteY2" fmla="*/ 301029 h 362585"/>
                    <a:gd name="connsiteX3" fmla="*/ 56508 w 399341"/>
                    <a:gd name="connsiteY3" fmla="*/ 79242 h 362585"/>
                    <a:gd name="connsiteX4" fmla="*/ 292171 w 399341"/>
                    <a:gd name="connsiteY4" fmla="*/ 10943 h 362585"/>
                    <a:gd name="connsiteX0" fmla="*/ 291238 w 398408"/>
                    <a:gd name="connsiteY0" fmla="*/ 10943 h 375292"/>
                    <a:gd name="connsiteX1" fmla="*/ 380754 w 398408"/>
                    <a:gd name="connsiteY1" fmla="*/ 287381 h 375292"/>
                    <a:gd name="connsiteX2" fmla="*/ 20945 w 398408"/>
                    <a:gd name="connsiteY2" fmla="*/ 301029 h 375292"/>
                    <a:gd name="connsiteX3" fmla="*/ 55575 w 398408"/>
                    <a:gd name="connsiteY3" fmla="*/ 79242 h 375292"/>
                    <a:gd name="connsiteX4" fmla="*/ 291238 w 398408"/>
                    <a:gd name="connsiteY4" fmla="*/ 10943 h 37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8408" h="375292">
                      <a:moveTo>
                        <a:pt x="291238" y="10943"/>
                      </a:moveTo>
                      <a:cubicBezTo>
                        <a:pt x="345434" y="45633"/>
                        <a:pt x="437055" y="149049"/>
                        <a:pt x="380754" y="287381"/>
                      </a:cubicBezTo>
                      <a:cubicBezTo>
                        <a:pt x="324453" y="425713"/>
                        <a:pt x="65743" y="377572"/>
                        <a:pt x="20945" y="301029"/>
                      </a:cubicBezTo>
                      <a:cubicBezTo>
                        <a:pt x="-23853" y="224486"/>
                        <a:pt x="10526" y="127590"/>
                        <a:pt x="55575" y="79242"/>
                      </a:cubicBezTo>
                      <a:cubicBezTo>
                        <a:pt x="100624" y="30894"/>
                        <a:pt x="237042" y="-23747"/>
                        <a:pt x="291238" y="10943"/>
                      </a:cubicBezTo>
                      <a:close/>
                    </a:path>
                  </a:pathLst>
                </a:custGeom>
                <a:solidFill>
                  <a:srgbClr val="6ED8D3"/>
                </a:solidFill>
                <a:ln w="9525">
                  <a:noFill/>
                  <a:round/>
                  <a:headEnd/>
                  <a:tailEnd type="triangle" w="med" len="med"/>
                </a:ln>
                <a:effectLst>
                  <a:outerShdw blurRad="76200" dist="254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matte">
                  <a:bevelT w="114300" h="50800"/>
                  <a:bevelB w="63500" h="50800"/>
                </a:sp3d>
                <a:ex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5" name="Oval 13"/>
                <p:cNvSpPr/>
                <p:nvPr/>
              </p:nvSpPr>
              <p:spPr bwMode="auto">
                <a:xfrm rot="4885030">
                  <a:off x="5106397" y="2802126"/>
                  <a:ext cx="73965" cy="64335"/>
                </a:xfrm>
                <a:custGeom>
                  <a:avLst/>
                  <a:gdLst>
                    <a:gd name="connsiteX0" fmla="*/ 0 w 833450"/>
                    <a:gd name="connsiteY0" fmla="*/ 427411 h 854821"/>
                    <a:gd name="connsiteX1" fmla="*/ 416725 w 833450"/>
                    <a:gd name="connsiteY1" fmla="*/ 0 h 854821"/>
                    <a:gd name="connsiteX2" fmla="*/ 833450 w 833450"/>
                    <a:gd name="connsiteY2" fmla="*/ 427411 h 854821"/>
                    <a:gd name="connsiteX3" fmla="*/ 416725 w 833450"/>
                    <a:gd name="connsiteY3" fmla="*/ 854822 h 854821"/>
                    <a:gd name="connsiteX4" fmla="*/ 0 w 833450"/>
                    <a:gd name="connsiteY4" fmla="*/ 427411 h 854821"/>
                    <a:gd name="connsiteX0" fmla="*/ 0 w 877411"/>
                    <a:gd name="connsiteY0" fmla="*/ 427428 h 854855"/>
                    <a:gd name="connsiteX1" fmla="*/ 416725 w 877411"/>
                    <a:gd name="connsiteY1" fmla="*/ 17 h 854855"/>
                    <a:gd name="connsiteX2" fmla="*/ 877411 w 877411"/>
                    <a:gd name="connsiteY2" fmla="*/ 414867 h 854855"/>
                    <a:gd name="connsiteX3" fmla="*/ 416725 w 877411"/>
                    <a:gd name="connsiteY3" fmla="*/ 854839 h 854855"/>
                    <a:gd name="connsiteX4" fmla="*/ 0 w 877411"/>
                    <a:gd name="connsiteY4" fmla="*/ 427428 h 854855"/>
                    <a:gd name="connsiteX0" fmla="*/ 0 w 877411"/>
                    <a:gd name="connsiteY0" fmla="*/ 433686 h 861113"/>
                    <a:gd name="connsiteX1" fmla="*/ 416725 w 877411"/>
                    <a:gd name="connsiteY1" fmla="*/ 6275 h 861113"/>
                    <a:gd name="connsiteX2" fmla="*/ 877411 w 877411"/>
                    <a:gd name="connsiteY2" fmla="*/ 421125 h 861113"/>
                    <a:gd name="connsiteX3" fmla="*/ 416725 w 877411"/>
                    <a:gd name="connsiteY3" fmla="*/ 861097 h 861113"/>
                    <a:gd name="connsiteX4" fmla="*/ 0 w 877411"/>
                    <a:gd name="connsiteY4" fmla="*/ 433686 h 861113"/>
                    <a:gd name="connsiteX0" fmla="*/ 0 w 877411"/>
                    <a:gd name="connsiteY0" fmla="*/ 433686 h 861738"/>
                    <a:gd name="connsiteX1" fmla="*/ 416725 w 877411"/>
                    <a:gd name="connsiteY1" fmla="*/ 6275 h 861738"/>
                    <a:gd name="connsiteX2" fmla="*/ 877411 w 877411"/>
                    <a:gd name="connsiteY2" fmla="*/ 421125 h 861738"/>
                    <a:gd name="connsiteX3" fmla="*/ 416725 w 877411"/>
                    <a:gd name="connsiteY3" fmla="*/ 861097 h 861738"/>
                    <a:gd name="connsiteX4" fmla="*/ 0 w 877411"/>
                    <a:gd name="connsiteY4" fmla="*/ 433686 h 861738"/>
                    <a:gd name="connsiteX0" fmla="*/ 0 w 890304"/>
                    <a:gd name="connsiteY0" fmla="*/ 447255 h 875307"/>
                    <a:gd name="connsiteX1" fmla="*/ 416725 w 890304"/>
                    <a:gd name="connsiteY1" fmla="*/ 19844 h 875307"/>
                    <a:gd name="connsiteX2" fmla="*/ 732632 w 890304"/>
                    <a:gd name="connsiteY2" fmla="*/ 107837 h 875307"/>
                    <a:gd name="connsiteX3" fmla="*/ 877411 w 890304"/>
                    <a:gd name="connsiteY3" fmla="*/ 434694 h 875307"/>
                    <a:gd name="connsiteX4" fmla="*/ 416725 w 890304"/>
                    <a:gd name="connsiteY4" fmla="*/ 874666 h 875307"/>
                    <a:gd name="connsiteX5" fmla="*/ 0 w 890304"/>
                    <a:gd name="connsiteY5" fmla="*/ 447255 h 875307"/>
                    <a:gd name="connsiteX0" fmla="*/ 0 w 821142"/>
                    <a:gd name="connsiteY0" fmla="*/ 447255 h 878485"/>
                    <a:gd name="connsiteX1" fmla="*/ 416725 w 821142"/>
                    <a:gd name="connsiteY1" fmla="*/ 19844 h 878485"/>
                    <a:gd name="connsiteX2" fmla="*/ 732632 w 821142"/>
                    <a:gd name="connsiteY2" fmla="*/ 107837 h 878485"/>
                    <a:gd name="connsiteX3" fmla="*/ 797360 w 821142"/>
                    <a:gd name="connsiteY3" fmla="*/ 626127 h 878485"/>
                    <a:gd name="connsiteX4" fmla="*/ 416725 w 821142"/>
                    <a:gd name="connsiteY4" fmla="*/ 874666 h 878485"/>
                    <a:gd name="connsiteX5" fmla="*/ 0 w 821142"/>
                    <a:gd name="connsiteY5" fmla="*/ 447255 h 878485"/>
                    <a:gd name="connsiteX0" fmla="*/ 0 w 839883"/>
                    <a:gd name="connsiteY0" fmla="*/ 447255 h 878485"/>
                    <a:gd name="connsiteX1" fmla="*/ 416725 w 839883"/>
                    <a:gd name="connsiteY1" fmla="*/ 19844 h 878485"/>
                    <a:gd name="connsiteX2" fmla="*/ 732632 w 839883"/>
                    <a:gd name="connsiteY2" fmla="*/ 107837 h 878485"/>
                    <a:gd name="connsiteX3" fmla="*/ 797360 w 839883"/>
                    <a:gd name="connsiteY3" fmla="*/ 626127 h 878485"/>
                    <a:gd name="connsiteX4" fmla="*/ 416725 w 839883"/>
                    <a:gd name="connsiteY4" fmla="*/ 874666 h 878485"/>
                    <a:gd name="connsiteX5" fmla="*/ 0 w 839883"/>
                    <a:gd name="connsiteY5" fmla="*/ 447255 h 878485"/>
                    <a:gd name="connsiteX0" fmla="*/ 0 w 869487"/>
                    <a:gd name="connsiteY0" fmla="*/ 433489 h 864719"/>
                    <a:gd name="connsiteX1" fmla="*/ 416725 w 869487"/>
                    <a:gd name="connsiteY1" fmla="*/ 6078 h 864719"/>
                    <a:gd name="connsiteX2" fmla="*/ 812683 w 869487"/>
                    <a:gd name="connsiteY2" fmla="*/ 197578 h 864719"/>
                    <a:gd name="connsiteX3" fmla="*/ 797360 w 869487"/>
                    <a:gd name="connsiteY3" fmla="*/ 612361 h 864719"/>
                    <a:gd name="connsiteX4" fmla="*/ 416725 w 869487"/>
                    <a:gd name="connsiteY4" fmla="*/ 860900 h 864719"/>
                    <a:gd name="connsiteX5" fmla="*/ 0 w 869487"/>
                    <a:gd name="connsiteY5" fmla="*/ 433489 h 864719"/>
                    <a:gd name="connsiteX0" fmla="*/ 0 w 869487"/>
                    <a:gd name="connsiteY0" fmla="*/ 436168 h 867398"/>
                    <a:gd name="connsiteX1" fmla="*/ 416725 w 869487"/>
                    <a:gd name="connsiteY1" fmla="*/ 8757 h 867398"/>
                    <a:gd name="connsiteX2" fmla="*/ 812683 w 869487"/>
                    <a:gd name="connsiteY2" fmla="*/ 200257 h 867398"/>
                    <a:gd name="connsiteX3" fmla="*/ 797360 w 869487"/>
                    <a:gd name="connsiteY3" fmla="*/ 615040 h 867398"/>
                    <a:gd name="connsiteX4" fmla="*/ 416725 w 869487"/>
                    <a:gd name="connsiteY4" fmla="*/ 863579 h 867398"/>
                    <a:gd name="connsiteX5" fmla="*/ 0 w 869487"/>
                    <a:gd name="connsiteY5" fmla="*/ 436168 h 867398"/>
                    <a:gd name="connsiteX0" fmla="*/ 0 w 869487"/>
                    <a:gd name="connsiteY0" fmla="*/ 433489 h 864719"/>
                    <a:gd name="connsiteX1" fmla="*/ 416725 w 869487"/>
                    <a:gd name="connsiteY1" fmla="*/ 6078 h 864719"/>
                    <a:gd name="connsiteX2" fmla="*/ 812683 w 869487"/>
                    <a:gd name="connsiteY2" fmla="*/ 197578 h 864719"/>
                    <a:gd name="connsiteX3" fmla="*/ 797360 w 869487"/>
                    <a:gd name="connsiteY3" fmla="*/ 612361 h 864719"/>
                    <a:gd name="connsiteX4" fmla="*/ 416725 w 869487"/>
                    <a:gd name="connsiteY4" fmla="*/ 860900 h 864719"/>
                    <a:gd name="connsiteX5" fmla="*/ 0 w 869487"/>
                    <a:gd name="connsiteY5" fmla="*/ 433489 h 864719"/>
                    <a:gd name="connsiteX0" fmla="*/ 0 w 876078"/>
                    <a:gd name="connsiteY0" fmla="*/ 437827 h 869057"/>
                    <a:gd name="connsiteX1" fmla="*/ 416725 w 876078"/>
                    <a:gd name="connsiteY1" fmla="*/ 10416 h 869057"/>
                    <a:gd name="connsiteX2" fmla="*/ 812683 w 876078"/>
                    <a:gd name="connsiteY2" fmla="*/ 201916 h 869057"/>
                    <a:gd name="connsiteX3" fmla="*/ 797360 w 876078"/>
                    <a:gd name="connsiteY3" fmla="*/ 616699 h 869057"/>
                    <a:gd name="connsiteX4" fmla="*/ 416725 w 876078"/>
                    <a:gd name="connsiteY4" fmla="*/ 865238 h 869057"/>
                    <a:gd name="connsiteX5" fmla="*/ 0 w 876078"/>
                    <a:gd name="connsiteY5" fmla="*/ 437827 h 869057"/>
                    <a:gd name="connsiteX0" fmla="*/ 0 w 901954"/>
                    <a:gd name="connsiteY0" fmla="*/ 434985 h 870249"/>
                    <a:gd name="connsiteX1" fmla="*/ 416725 w 901954"/>
                    <a:gd name="connsiteY1" fmla="*/ 7574 h 870249"/>
                    <a:gd name="connsiteX2" fmla="*/ 812683 w 901954"/>
                    <a:gd name="connsiteY2" fmla="*/ 199074 h 870249"/>
                    <a:gd name="connsiteX3" fmla="*/ 854063 w 901954"/>
                    <a:gd name="connsiteY3" fmla="*/ 665054 h 870249"/>
                    <a:gd name="connsiteX4" fmla="*/ 416725 w 901954"/>
                    <a:gd name="connsiteY4" fmla="*/ 862396 h 870249"/>
                    <a:gd name="connsiteX5" fmla="*/ 0 w 901954"/>
                    <a:gd name="connsiteY5" fmla="*/ 434985 h 870249"/>
                    <a:gd name="connsiteX0" fmla="*/ 0 w 916151"/>
                    <a:gd name="connsiteY0" fmla="*/ 436136 h 871400"/>
                    <a:gd name="connsiteX1" fmla="*/ 416725 w 916151"/>
                    <a:gd name="connsiteY1" fmla="*/ 8725 h 871400"/>
                    <a:gd name="connsiteX2" fmla="*/ 851596 w 916151"/>
                    <a:gd name="connsiteY2" fmla="*/ 189096 h 871400"/>
                    <a:gd name="connsiteX3" fmla="*/ 854063 w 916151"/>
                    <a:gd name="connsiteY3" fmla="*/ 666205 h 871400"/>
                    <a:gd name="connsiteX4" fmla="*/ 416725 w 916151"/>
                    <a:gd name="connsiteY4" fmla="*/ 863547 h 871400"/>
                    <a:gd name="connsiteX5" fmla="*/ 0 w 916151"/>
                    <a:gd name="connsiteY5" fmla="*/ 436136 h 871400"/>
                    <a:gd name="connsiteX0" fmla="*/ 0 w 916151"/>
                    <a:gd name="connsiteY0" fmla="*/ 436136 h 864150"/>
                    <a:gd name="connsiteX1" fmla="*/ 416725 w 916151"/>
                    <a:gd name="connsiteY1" fmla="*/ 8725 h 864150"/>
                    <a:gd name="connsiteX2" fmla="*/ 851596 w 916151"/>
                    <a:gd name="connsiteY2" fmla="*/ 189096 h 864150"/>
                    <a:gd name="connsiteX3" fmla="*/ 854063 w 916151"/>
                    <a:gd name="connsiteY3" fmla="*/ 666205 h 864150"/>
                    <a:gd name="connsiteX4" fmla="*/ 416725 w 916151"/>
                    <a:gd name="connsiteY4" fmla="*/ 863547 h 864150"/>
                    <a:gd name="connsiteX5" fmla="*/ 0 w 916151"/>
                    <a:gd name="connsiteY5" fmla="*/ 436136 h 864150"/>
                    <a:gd name="connsiteX0" fmla="*/ 13 w 916164"/>
                    <a:gd name="connsiteY0" fmla="*/ 436136 h 884071"/>
                    <a:gd name="connsiteX1" fmla="*/ 416738 w 916164"/>
                    <a:gd name="connsiteY1" fmla="*/ 8725 h 884071"/>
                    <a:gd name="connsiteX2" fmla="*/ 851609 w 916164"/>
                    <a:gd name="connsiteY2" fmla="*/ 189096 h 884071"/>
                    <a:gd name="connsiteX3" fmla="*/ 854076 w 916164"/>
                    <a:gd name="connsiteY3" fmla="*/ 666205 h 884071"/>
                    <a:gd name="connsiteX4" fmla="*/ 405621 w 916164"/>
                    <a:gd name="connsiteY4" fmla="*/ 883581 h 884071"/>
                    <a:gd name="connsiteX5" fmla="*/ 13 w 916164"/>
                    <a:gd name="connsiteY5" fmla="*/ 436136 h 884071"/>
                    <a:gd name="connsiteX0" fmla="*/ 1574 w 917725"/>
                    <a:gd name="connsiteY0" fmla="*/ 436136 h 884071"/>
                    <a:gd name="connsiteX1" fmla="*/ 418299 w 917725"/>
                    <a:gd name="connsiteY1" fmla="*/ 8725 h 884071"/>
                    <a:gd name="connsiteX2" fmla="*/ 853170 w 917725"/>
                    <a:gd name="connsiteY2" fmla="*/ 189096 h 884071"/>
                    <a:gd name="connsiteX3" fmla="*/ 855637 w 917725"/>
                    <a:gd name="connsiteY3" fmla="*/ 666205 h 884071"/>
                    <a:gd name="connsiteX4" fmla="*/ 407182 w 917725"/>
                    <a:gd name="connsiteY4" fmla="*/ 883581 h 884071"/>
                    <a:gd name="connsiteX5" fmla="*/ 1574 w 917725"/>
                    <a:gd name="connsiteY5" fmla="*/ 436136 h 884071"/>
                    <a:gd name="connsiteX0" fmla="*/ 1574 w 1057110"/>
                    <a:gd name="connsiteY0" fmla="*/ 451354 h 899289"/>
                    <a:gd name="connsiteX1" fmla="*/ 418299 w 1057110"/>
                    <a:gd name="connsiteY1" fmla="*/ 23943 h 899289"/>
                    <a:gd name="connsiteX2" fmla="*/ 1038730 w 1057110"/>
                    <a:gd name="connsiteY2" fmla="*/ 121316 h 899289"/>
                    <a:gd name="connsiteX3" fmla="*/ 855637 w 1057110"/>
                    <a:gd name="connsiteY3" fmla="*/ 681423 h 899289"/>
                    <a:gd name="connsiteX4" fmla="*/ 407182 w 1057110"/>
                    <a:gd name="connsiteY4" fmla="*/ 898799 h 899289"/>
                    <a:gd name="connsiteX5" fmla="*/ 1574 w 1057110"/>
                    <a:gd name="connsiteY5" fmla="*/ 451354 h 899289"/>
                    <a:gd name="connsiteX0" fmla="*/ 1574 w 1068924"/>
                    <a:gd name="connsiteY0" fmla="*/ 482247 h 930182"/>
                    <a:gd name="connsiteX1" fmla="*/ 418299 w 1068924"/>
                    <a:gd name="connsiteY1" fmla="*/ 54836 h 930182"/>
                    <a:gd name="connsiteX2" fmla="*/ 1038730 w 1068924"/>
                    <a:gd name="connsiteY2" fmla="*/ 152209 h 930182"/>
                    <a:gd name="connsiteX3" fmla="*/ 855637 w 1068924"/>
                    <a:gd name="connsiteY3" fmla="*/ 712316 h 930182"/>
                    <a:gd name="connsiteX4" fmla="*/ 407182 w 1068924"/>
                    <a:gd name="connsiteY4" fmla="*/ 929692 h 930182"/>
                    <a:gd name="connsiteX5" fmla="*/ 1574 w 1068924"/>
                    <a:gd name="connsiteY5" fmla="*/ 482247 h 930182"/>
                    <a:gd name="connsiteX0" fmla="*/ 1285 w 1092428"/>
                    <a:gd name="connsiteY0" fmla="*/ 452801 h 912388"/>
                    <a:gd name="connsiteX1" fmla="*/ 418010 w 1092428"/>
                    <a:gd name="connsiteY1" fmla="*/ 25390 h 912388"/>
                    <a:gd name="connsiteX2" fmla="*/ 1038441 w 1092428"/>
                    <a:gd name="connsiteY2" fmla="*/ 122763 h 912388"/>
                    <a:gd name="connsiteX3" fmla="*/ 995915 w 1092428"/>
                    <a:gd name="connsiteY3" fmla="*/ 728230 h 912388"/>
                    <a:gd name="connsiteX4" fmla="*/ 406893 w 1092428"/>
                    <a:gd name="connsiteY4" fmla="*/ 900246 h 912388"/>
                    <a:gd name="connsiteX5" fmla="*/ 1285 w 1092428"/>
                    <a:gd name="connsiteY5" fmla="*/ 452801 h 912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92428" h="912388">
                      <a:moveTo>
                        <a:pt x="1285" y="452801"/>
                      </a:moveTo>
                      <a:cubicBezTo>
                        <a:pt x="23151" y="200146"/>
                        <a:pt x="245151" y="80396"/>
                        <a:pt x="418010" y="25390"/>
                      </a:cubicBezTo>
                      <a:cubicBezTo>
                        <a:pt x="590869" y="-29616"/>
                        <a:pt x="942124" y="5623"/>
                        <a:pt x="1038441" y="122763"/>
                      </a:cubicBezTo>
                      <a:cubicBezTo>
                        <a:pt x="1134758" y="239903"/>
                        <a:pt x="1090815" y="630475"/>
                        <a:pt x="995915" y="728230"/>
                      </a:cubicBezTo>
                      <a:cubicBezTo>
                        <a:pt x="943264" y="856035"/>
                        <a:pt x="572665" y="946151"/>
                        <a:pt x="406893" y="900246"/>
                      </a:cubicBezTo>
                      <a:cubicBezTo>
                        <a:pt x="241121" y="854341"/>
                        <a:pt x="-20581" y="705456"/>
                        <a:pt x="1285" y="452801"/>
                      </a:cubicBezTo>
                      <a:close/>
                    </a:path>
                  </a:pathLst>
                </a:custGeom>
                <a:solidFill>
                  <a:srgbClr val="008080">
                    <a:alpha val="61961"/>
                  </a:srgbClr>
                </a:solidFill>
                <a:ln w="9525">
                  <a:noFill/>
                  <a:round/>
                  <a:headEnd/>
                  <a:tailEnd type="triangle" w="med" len="me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27000" h="25400"/>
                  <a:contourClr>
                    <a:schemeClr val="bg1"/>
                  </a:contourClr>
                </a:sp3d>
                <a:ex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24" name="TextBox 323"/>
              <p:cNvSpPr txBox="1"/>
              <p:nvPr/>
            </p:nvSpPr>
            <p:spPr>
              <a:xfrm>
                <a:off x="5329583" y="2521633"/>
                <a:ext cx="381000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FF"/>
                    </a:solidFill>
                  </a:rPr>
                  <a:t>B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4" name="Group 100378"/>
          <p:cNvGrpSpPr/>
          <p:nvPr/>
        </p:nvGrpSpPr>
        <p:grpSpPr>
          <a:xfrm>
            <a:off x="4050145" y="2664398"/>
            <a:ext cx="1444802" cy="781616"/>
            <a:chOff x="4117797" y="3200400"/>
            <a:chExt cx="1444802" cy="781616"/>
          </a:xfrm>
        </p:grpSpPr>
        <p:sp>
          <p:nvSpPr>
            <p:cNvPr id="345" name="Pentagon 344"/>
            <p:cNvSpPr/>
            <p:nvPr/>
          </p:nvSpPr>
          <p:spPr bwMode="auto">
            <a:xfrm rot="10800000">
              <a:off x="4378845" y="3481301"/>
              <a:ext cx="321751" cy="243764"/>
            </a:xfrm>
            <a:prstGeom prst="homePlat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 type="triangl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sz="10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29" name="Pentagon 228"/>
            <p:cNvSpPr/>
            <p:nvPr/>
          </p:nvSpPr>
          <p:spPr bwMode="auto">
            <a:xfrm>
              <a:off x="4645215" y="3481230"/>
              <a:ext cx="643504" cy="243764"/>
            </a:xfrm>
            <a:prstGeom prst="homePlat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 type="triangl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sz="1000" b="1" dirty="0" smtClean="0">
                <a:solidFill>
                  <a:srgbClr val="FFFFFF"/>
                </a:solidFill>
              </a:endParaRPr>
            </a:p>
          </p:txBody>
        </p:sp>
        <p:grpSp>
          <p:nvGrpSpPr>
            <p:cNvPr id="25" name="Group 230"/>
            <p:cNvGrpSpPr/>
            <p:nvPr/>
          </p:nvGrpSpPr>
          <p:grpSpPr bwMode="auto">
            <a:xfrm rot="16200000">
              <a:off x="5056363" y="3361408"/>
              <a:ext cx="529065" cy="483407"/>
              <a:chOff x="7707829" y="3341289"/>
              <a:chExt cx="2273173" cy="2076500"/>
            </a:xfrm>
            <a:solidFill>
              <a:schemeClr val="accent6">
                <a:lumMod val="60000"/>
                <a:lumOff val="40000"/>
              </a:schemeClr>
            </a:solidFill>
          </p:grpSpPr>
          <p:grpSp>
            <p:nvGrpSpPr>
              <p:cNvPr id="26" name="Group 233"/>
              <p:cNvGrpSpPr/>
              <p:nvPr/>
            </p:nvGrpSpPr>
            <p:grpSpPr>
              <a:xfrm>
                <a:off x="8572500" y="4152627"/>
                <a:ext cx="487680" cy="1265162"/>
                <a:chOff x="8572500" y="3489960"/>
                <a:chExt cx="487680" cy="1148715"/>
              </a:xfrm>
              <a:grpFill/>
            </p:grpSpPr>
            <p:sp>
              <p:nvSpPr>
                <p:cNvPr id="249" name="Rounded Rectangle 248"/>
                <p:cNvSpPr/>
                <p:nvPr/>
              </p:nvSpPr>
              <p:spPr bwMode="auto">
                <a:xfrm>
                  <a:off x="8572500" y="3489960"/>
                  <a:ext cx="205740" cy="1148715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noFill/>
                  <a:round/>
                  <a:headEnd/>
                  <a:tailEnd type="triangl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 w="38100" h="25400"/>
                </a:sp3d>
                <a:ex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0" name="Rounded Rectangle 249"/>
                <p:cNvSpPr/>
                <p:nvPr/>
              </p:nvSpPr>
              <p:spPr bwMode="auto">
                <a:xfrm>
                  <a:off x="8854440" y="3489960"/>
                  <a:ext cx="205740" cy="1148715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noFill/>
                  <a:round/>
                  <a:headEnd/>
                  <a:tailEnd type="triangl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 w="38100" h="25400"/>
                </a:sp3d>
                <a:ex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7" name="Group 234"/>
              <p:cNvGrpSpPr/>
              <p:nvPr/>
            </p:nvGrpSpPr>
            <p:grpSpPr>
              <a:xfrm>
                <a:off x="9004329" y="3403761"/>
                <a:ext cx="976673" cy="889830"/>
                <a:chOff x="9004329" y="2649654"/>
                <a:chExt cx="976673" cy="889830"/>
              </a:xfrm>
              <a:grpFill/>
            </p:grpSpPr>
            <p:grpSp>
              <p:nvGrpSpPr>
                <p:cNvPr id="29" name="Group 242"/>
                <p:cNvGrpSpPr/>
                <p:nvPr/>
              </p:nvGrpSpPr>
              <p:grpSpPr>
                <a:xfrm rot="2700000">
                  <a:off x="9047668" y="3008465"/>
                  <a:ext cx="487680" cy="574358"/>
                  <a:chOff x="8572500" y="2721286"/>
                  <a:chExt cx="487680" cy="574358"/>
                </a:xfrm>
                <a:grpFill/>
              </p:grpSpPr>
              <p:sp>
                <p:nvSpPr>
                  <p:cNvPr id="247" name="Rounded Rectangle 246"/>
                  <p:cNvSpPr/>
                  <p:nvPr/>
                </p:nvSpPr>
                <p:spPr bwMode="auto">
                  <a:xfrm>
                    <a:off x="8572500" y="2721286"/>
                    <a:ext cx="205740" cy="57435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9525">
                    <a:noFill/>
                    <a:round/>
                    <a:headEnd/>
                    <a:tailEnd type="triangl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 w="38100" h="25400"/>
                  </a:sp3d>
                  <a:ex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8" name="Rounded Rectangle 247"/>
                  <p:cNvSpPr/>
                  <p:nvPr/>
                </p:nvSpPr>
                <p:spPr bwMode="auto">
                  <a:xfrm>
                    <a:off x="8854440" y="2721286"/>
                    <a:ext cx="205740" cy="57435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9525">
                    <a:noFill/>
                    <a:round/>
                    <a:headEnd/>
                    <a:tailEnd type="triangl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 w="38100" h="25400"/>
                  </a:sp3d>
                  <a:ex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30" name="Group 243"/>
                <p:cNvGrpSpPr/>
                <p:nvPr/>
              </p:nvGrpSpPr>
              <p:grpSpPr>
                <a:xfrm rot="2700000">
                  <a:off x="9449983" y="2606315"/>
                  <a:ext cx="487680" cy="574358"/>
                  <a:chOff x="8588664" y="2802106"/>
                  <a:chExt cx="487680" cy="574358"/>
                </a:xfrm>
                <a:grpFill/>
              </p:grpSpPr>
              <p:sp>
                <p:nvSpPr>
                  <p:cNvPr id="245" name="Rounded Rectangle 244"/>
                  <p:cNvSpPr/>
                  <p:nvPr/>
                </p:nvSpPr>
                <p:spPr bwMode="auto">
                  <a:xfrm>
                    <a:off x="8588664" y="2802106"/>
                    <a:ext cx="205740" cy="57435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9525">
                    <a:noFill/>
                    <a:round/>
                    <a:headEnd/>
                    <a:tailEnd type="triangl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 w="38100" h="25400"/>
                  </a:sp3d>
                  <a:ex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6" name="Rounded Rectangle 245"/>
                  <p:cNvSpPr/>
                  <p:nvPr/>
                </p:nvSpPr>
                <p:spPr bwMode="auto">
                  <a:xfrm>
                    <a:off x="8870604" y="2802106"/>
                    <a:ext cx="205740" cy="57435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9525">
                    <a:noFill/>
                    <a:round/>
                    <a:headEnd/>
                    <a:tailEnd type="triangl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 w="38100" h="25400"/>
                  </a:sp3d>
                  <a:ex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31" name="Group 235"/>
              <p:cNvGrpSpPr/>
              <p:nvPr/>
            </p:nvGrpSpPr>
            <p:grpSpPr>
              <a:xfrm rot="16200000">
                <a:off x="7664407" y="3384711"/>
                <a:ext cx="984293" cy="897450"/>
                <a:chOff x="9004329" y="2642034"/>
                <a:chExt cx="984293" cy="897450"/>
              </a:xfrm>
              <a:grpFill/>
            </p:grpSpPr>
            <p:grpSp>
              <p:nvGrpSpPr>
                <p:cNvPr id="96" name="Group 236"/>
                <p:cNvGrpSpPr/>
                <p:nvPr/>
              </p:nvGrpSpPr>
              <p:grpSpPr>
                <a:xfrm rot="2700000">
                  <a:off x="9047668" y="3008465"/>
                  <a:ext cx="487680" cy="574358"/>
                  <a:chOff x="8572500" y="2721286"/>
                  <a:chExt cx="487680" cy="574358"/>
                </a:xfrm>
                <a:grpFill/>
              </p:grpSpPr>
              <p:sp>
                <p:nvSpPr>
                  <p:cNvPr id="241" name="Rounded Rectangle 240"/>
                  <p:cNvSpPr/>
                  <p:nvPr/>
                </p:nvSpPr>
                <p:spPr bwMode="auto">
                  <a:xfrm>
                    <a:off x="8572500" y="2721286"/>
                    <a:ext cx="205740" cy="57435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9525">
                    <a:noFill/>
                    <a:round/>
                    <a:headEnd/>
                    <a:tailEnd type="triangl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 w="38100" h="25400"/>
                  </a:sp3d>
                  <a:ex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2" name="Rounded Rectangle 241"/>
                  <p:cNvSpPr/>
                  <p:nvPr/>
                </p:nvSpPr>
                <p:spPr bwMode="auto">
                  <a:xfrm>
                    <a:off x="8854440" y="2721286"/>
                    <a:ext cx="205740" cy="57435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9525">
                    <a:noFill/>
                    <a:round/>
                    <a:headEnd/>
                    <a:tailEnd type="triangl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 w="38100" h="25400"/>
                  </a:sp3d>
                  <a:ex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97" name="Group 237"/>
                <p:cNvGrpSpPr/>
                <p:nvPr/>
              </p:nvGrpSpPr>
              <p:grpSpPr>
                <a:xfrm rot="2700000">
                  <a:off x="9457603" y="2598695"/>
                  <a:ext cx="487680" cy="574358"/>
                  <a:chOff x="8588664" y="2791330"/>
                  <a:chExt cx="487680" cy="574358"/>
                </a:xfrm>
                <a:grpFill/>
              </p:grpSpPr>
              <p:sp>
                <p:nvSpPr>
                  <p:cNvPr id="239" name="Rounded Rectangle 238"/>
                  <p:cNvSpPr/>
                  <p:nvPr/>
                </p:nvSpPr>
                <p:spPr bwMode="auto">
                  <a:xfrm>
                    <a:off x="8588664" y="2791330"/>
                    <a:ext cx="205740" cy="57435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9525">
                    <a:noFill/>
                    <a:round/>
                    <a:headEnd/>
                    <a:tailEnd type="triangl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 w="38100" h="25400"/>
                  </a:sp3d>
                  <a:ex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0" name="Rounded Rectangle 239"/>
                  <p:cNvSpPr/>
                  <p:nvPr/>
                </p:nvSpPr>
                <p:spPr bwMode="auto">
                  <a:xfrm>
                    <a:off x="8870604" y="2791330"/>
                    <a:ext cx="205740" cy="57435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9525">
                    <a:noFill/>
                    <a:round/>
                    <a:headEnd/>
                    <a:tailEnd type="triangl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 w="38100" h="25400"/>
                  </a:sp3d>
                  <a:ex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233" name="TextBox 232"/>
            <p:cNvSpPr txBox="1"/>
            <p:nvPr/>
          </p:nvSpPr>
          <p:spPr>
            <a:xfrm>
              <a:off x="4725413" y="3476366"/>
              <a:ext cx="596962" cy="275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FFFFFF"/>
                  </a:solidFill>
                </a:rPr>
                <a:t>CD52</a:t>
              </a:r>
              <a:endParaRPr lang="en-US" sz="900" b="1" dirty="0">
                <a:solidFill>
                  <a:srgbClr val="FFFFFF"/>
                </a:solidFill>
              </a:endParaRPr>
            </a:p>
          </p:txBody>
        </p:sp>
        <p:grpSp>
          <p:nvGrpSpPr>
            <p:cNvPr id="98" name="Group 100373"/>
            <p:cNvGrpSpPr/>
            <p:nvPr/>
          </p:nvGrpSpPr>
          <p:grpSpPr>
            <a:xfrm>
              <a:off x="4117797" y="3200400"/>
              <a:ext cx="758391" cy="781616"/>
              <a:chOff x="3394943" y="3158687"/>
              <a:chExt cx="634394" cy="653822"/>
            </a:xfrm>
          </p:grpSpPr>
          <p:grpSp>
            <p:nvGrpSpPr>
              <p:cNvPr id="99" name="Group 100372"/>
              <p:cNvGrpSpPr/>
              <p:nvPr/>
            </p:nvGrpSpPr>
            <p:grpSpPr>
              <a:xfrm>
                <a:off x="3394943" y="3158687"/>
                <a:ext cx="634394" cy="653822"/>
                <a:chOff x="3394943" y="3158687"/>
                <a:chExt cx="634394" cy="653822"/>
              </a:xfrm>
            </p:grpSpPr>
            <p:sp>
              <p:nvSpPr>
                <p:cNvPr id="326" name="Freeform 325"/>
                <p:cNvSpPr/>
                <p:nvPr/>
              </p:nvSpPr>
              <p:spPr bwMode="auto">
                <a:xfrm>
                  <a:off x="3499609" y="3158687"/>
                  <a:ext cx="426867" cy="627489"/>
                </a:xfrm>
                <a:custGeom>
                  <a:avLst/>
                  <a:gdLst>
                    <a:gd name="connsiteX0" fmla="*/ 213360 w 1280160"/>
                    <a:gd name="connsiteY0" fmla="*/ 0 h 1577340"/>
                    <a:gd name="connsiteX1" fmla="*/ 960120 w 1280160"/>
                    <a:gd name="connsiteY1" fmla="*/ 121920 h 1577340"/>
                    <a:gd name="connsiteX2" fmla="*/ 922020 w 1280160"/>
                    <a:gd name="connsiteY2" fmla="*/ 434340 h 1577340"/>
                    <a:gd name="connsiteX3" fmla="*/ 1280160 w 1280160"/>
                    <a:gd name="connsiteY3" fmla="*/ 693420 h 1577340"/>
                    <a:gd name="connsiteX4" fmla="*/ 838200 w 1280160"/>
                    <a:gd name="connsiteY4" fmla="*/ 1021080 h 1577340"/>
                    <a:gd name="connsiteX5" fmla="*/ 1074420 w 1280160"/>
                    <a:gd name="connsiteY5" fmla="*/ 1417320 h 1577340"/>
                    <a:gd name="connsiteX6" fmla="*/ 502920 w 1280160"/>
                    <a:gd name="connsiteY6" fmla="*/ 1577340 h 1577340"/>
                    <a:gd name="connsiteX7" fmla="*/ 137160 w 1280160"/>
                    <a:gd name="connsiteY7" fmla="*/ 1371600 h 1577340"/>
                    <a:gd name="connsiteX8" fmla="*/ 396240 w 1280160"/>
                    <a:gd name="connsiteY8" fmla="*/ 1158240 h 1577340"/>
                    <a:gd name="connsiteX9" fmla="*/ 0 w 1280160"/>
                    <a:gd name="connsiteY9" fmla="*/ 746760 h 1577340"/>
                    <a:gd name="connsiteX10" fmla="*/ 449580 w 1280160"/>
                    <a:gd name="connsiteY10" fmla="*/ 495300 h 1577340"/>
                    <a:gd name="connsiteX11" fmla="*/ 213360 w 1280160"/>
                    <a:gd name="connsiteY11" fmla="*/ 0 h 1577340"/>
                    <a:gd name="connsiteX0" fmla="*/ 213360 w 1280160"/>
                    <a:gd name="connsiteY0" fmla="*/ 18173 h 1595513"/>
                    <a:gd name="connsiteX1" fmla="*/ 960120 w 1280160"/>
                    <a:gd name="connsiteY1" fmla="*/ 140093 h 1595513"/>
                    <a:gd name="connsiteX2" fmla="*/ 922020 w 1280160"/>
                    <a:gd name="connsiteY2" fmla="*/ 452513 h 1595513"/>
                    <a:gd name="connsiteX3" fmla="*/ 1280160 w 1280160"/>
                    <a:gd name="connsiteY3" fmla="*/ 711593 h 1595513"/>
                    <a:gd name="connsiteX4" fmla="*/ 838200 w 1280160"/>
                    <a:gd name="connsiteY4" fmla="*/ 1039253 h 1595513"/>
                    <a:gd name="connsiteX5" fmla="*/ 1074420 w 1280160"/>
                    <a:gd name="connsiteY5" fmla="*/ 1435493 h 1595513"/>
                    <a:gd name="connsiteX6" fmla="*/ 502920 w 1280160"/>
                    <a:gd name="connsiteY6" fmla="*/ 1595513 h 1595513"/>
                    <a:gd name="connsiteX7" fmla="*/ 137160 w 1280160"/>
                    <a:gd name="connsiteY7" fmla="*/ 1389773 h 1595513"/>
                    <a:gd name="connsiteX8" fmla="*/ 396240 w 1280160"/>
                    <a:gd name="connsiteY8" fmla="*/ 1176413 h 1595513"/>
                    <a:gd name="connsiteX9" fmla="*/ 0 w 1280160"/>
                    <a:gd name="connsiteY9" fmla="*/ 764933 h 1595513"/>
                    <a:gd name="connsiteX10" fmla="*/ 449580 w 1280160"/>
                    <a:gd name="connsiteY10" fmla="*/ 513473 h 1595513"/>
                    <a:gd name="connsiteX11" fmla="*/ 213360 w 1280160"/>
                    <a:gd name="connsiteY11" fmla="*/ 18173 h 1595513"/>
                    <a:gd name="connsiteX0" fmla="*/ 213360 w 1280160"/>
                    <a:gd name="connsiteY0" fmla="*/ 18173 h 1595513"/>
                    <a:gd name="connsiteX1" fmla="*/ 960120 w 1280160"/>
                    <a:gd name="connsiteY1" fmla="*/ 140093 h 1595513"/>
                    <a:gd name="connsiteX2" fmla="*/ 922020 w 1280160"/>
                    <a:gd name="connsiteY2" fmla="*/ 452513 h 1595513"/>
                    <a:gd name="connsiteX3" fmla="*/ 1280160 w 1280160"/>
                    <a:gd name="connsiteY3" fmla="*/ 711593 h 1595513"/>
                    <a:gd name="connsiteX4" fmla="*/ 838200 w 1280160"/>
                    <a:gd name="connsiteY4" fmla="*/ 1039253 h 1595513"/>
                    <a:gd name="connsiteX5" fmla="*/ 1074420 w 1280160"/>
                    <a:gd name="connsiteY5" fmla="*/ 1435493 h 1595513"/>
                    <a:gd name="connsiteX6" fmla="*/ 502920 w 1280160"/>
                    <a:gd name="connsiteY6" fmla="*/ 1595513 h 1595513"/>
                    <a:gd name="connsiteX7" fmla="*/ 137160 w 1280160"/>
                    <a:gd name="connsiteY7" fmla="*/ 1389773 h 1595513"/>
                    <a:gd name="connsiteX8" fmla="*/ 396240 w 1280160"/>
                    <a:gd name="connsiteY8" fmla="*/ 1176413 h 1595513"/>
                    <a:gd name="connsiteX9" fmla="*/ 0 w 1280160"/>
                    <a:gd name="connsiteY9" fmla="*/ 764933 h 1595513"/>
                    <a:gd name="connsiteX10" fmla="*/ 449580 w 1280160"/>
                    <a:gd name="connsiteY10" fmla="*/ 513473 h 1595513"/>
                    <a:gd name="connsiteX11" fmla="*/ 213360 w 1280160"/>
                    <a:gd name="connsiteY11" fmla="*/ 18173 h 1595513"/>
                    <a:gd name="connsiteX0" fmla="*/ 213360 w 1280160"/>
                    <a:gd name="connsiteY0" fmla="*/ 18173 h 1595513"/>
                    <a:gd name="connsiteX1" fmla="*/ 960120 w 1280160"/>
                    <a:gd name="connsiteY1" fmla="*/ 140093 h 1595513"/>
                    <a:gd name="connsiteX2" fmla="*/ 922020 w 1280160"/>
                    <a:gd name="connsiteY2" fmla="*/ 452513 h 1595513"/>
                    <a:gd name="connsiteX3" fmla="*/ 1280160 w 1280160"/>
                    <a:gd name="connsiteY3" fmla="*/ 711593 h 1595513"/>
                    <a:gd name="connsiteX4" fmla="*/ 838200 w 1280160"/>
                    <a:gd name="connsiteY4" fmla="*/ 1039253 h 1595513"/>
                    <a:gd name="connsiteX5" fmla="*/ 1074420 w 1280160"/>
                    <a:gd name="connsiteY5" fmla="*/ 1435493 h 1595513"/>
                    <a:gd name="connsiteX6" fmla="*/ 502920 w 1280160"/>
                    <a:gd name="connsiteY6" fmla="*/ 1595513 h 1595513"/>
                    <a:gd name="connsiteX7" fmla="*/ 137160 w 1280160"/>
                    <a:gd name="connsiteY7" fmla="*/ 1389773 h 1595513"/>
                    <a:gd name="connsiteX8" fmla="*/ 396240 w 1280160"/>
                    <a:gd name="connsiteY8" fmla="*/ 1176413 h 1595513"/>
                    <a:gd name="connsiteX9" fmla="*/ 0 w 1280160"/>
                    <a:gd name="connsiteY9" fmla="*/ 764933 h 1595513"/>
                    <a:gd name="connsiteX10" fmla="*/ 449580 w 1280160"/>
                    <a:gd name="connsiteY10" fmla="*/ 513473 h 1595513"/>
                    <a:gd name="connsiteX11" fmla="*/ 213360 w 1280160"/>
                    <a:gd name="connsiteY11" fmla="*/ 18173 h 1595513"/>
                    <a:gd name="connsiteX0" fmla="*/ 213360 w 1280160"/>
                    <a:gd name="connsiteY0" fmla="*/ 18173 h 1595513"/>
                    <a:gd name="connsiteX1" fmla="*/ 960120 w 1280160"/>
                    <a:gd name="connsiteY1" fmla="*/ 140093 h 1595513"/>
                    <a:gd name="connsiteX2" fmla="*/ 922020 w 1280160"/>
                    <a:gd name="connsiteY2" fmla="*/ 452513 h 1595513"/>
                    <a:gd name="connsiteX3" fmla="*/ 1280160 w 1280160"/>
                    <a:gd name="connsiteY3" fmla="*/ 711593 h 1595513"/>
                    <a:gd name="connsiteX4" fmla="*/ 838200 w 1280160"/>
                    <a:gd name="connsiteY4" fmla="*/ 1039253 h 1595513"/>
                    <a:gd name="connsiteX5" fmla="*/ 1074420 w 1280160"/>
                    <a:gd name="connsiteY5" fmla="*/ 1435493 h 1595513"/>
                    <a:gd name="connsiteX6" fmla="*/ 502920 w 1280160"/>
                    <a:gd name="connsiteY6" fmla="*/ 1595513 h 1595513"/>
                    <a:gd name="connsiteX7" fmla="*/ 137160 w 1280160"/>
                    <a:gd name="connsiteY7" fmla="*/ 1389773 h 1595513"/>
                    <a:gd name="connsiteX8" fmla="*/ 396240 w 1280160"/>
                    <a:gd name="connsiteY8" fmla="*/ 1176413 h 1595513"/>
                    <a:gd name="connsiteX9" fmla="*/ 0 w 1280160"/>
                    <a:gd name="connsiteY9" fmla="*/ 764933 h 1595513"/>
                    <a:gd name="connsiteX10" fmla="*/ 449580 w 1280160"/>
                    <a:gd name="connsiteY10" fmla="*/ 513473 h 1595513"/>
                    <a:gd name="connsiteX11" fmla="*/ 213360 w 1280160"/>
                    <a:gd name="connsiteY11" fmla="*/ 18173 h 1595513"/>
                    <a:gd name="connsiteX0" fmla="*/ 213360 w 1297723"/>
                    <a:gd name="connsiteY0" fmla="*/ 18173 h 1595513"/>
                    <a:gd name="connsiteX1" fmla="*/ 960120 w 1297723"/>
                    <a:gd name="connsiteY1" fmla="*/ 140093 h 1595513"/>
                    <a:gd name="connsiteX2" fmla="*/ 922020 w 1297723"/>
                    <a:gd name="connsiteY2" fmla="*/ 452513 h 1595513"/>
                    <a:gd name="connsiteX3" fmla="*/ 1280160 w 1297723"/>
                    <a:gd name="connsiteY3" fmla="*/ 711593 h 1595513"/>
                    <a:gd name="connsiteX4" fmla="*/ 838200 w 1297723"/>
                    <a:gd name="connsiteY4" fmla="*/ 1039253 h 1595513"/>
                    <a:gd name="connsiteX5" fmla="*/ 1074420 w 1297723"/>
                    <a:gd name="connsiteY5" fmla="*/ 1435493 h 1595513"/>
                    <a:gd name="connsiteX6" fmla="*/ 502920 w 1297723"/>
                    <a:gd name="connsiteY6" fmla="*/ 1595513 h 1595513"/>
                    <a:gd name="connsiteX7" fmla="*/ 137160 w 1297723"/>
                    <a:gd name="connsiteY7" fmla="*/ 1389773 h 1595513"/>
                    <a:gd name="connsiteX8" fmla="*/ 396240 w 1297723"/>
                    <a:gd name="connsiteY8" fmla="*/ 1176413 h 1595513"/>
                    <a:gd name="connsiteX9" fmla="*/ 0 w 1297723"/>
                    <a:gd name="connsiteY9" fmla="*/ 764933 h 1595513"/>
                    <a:gd name="connsiteX10" fmla="*/ 449580 w 1297723"/>
                    <a:gd name="connsiteY10" fmla="*/ 513473 h 1595513"/>
                    <a:gd name="connsiteX11" fmla="*/ 213360 w 1297723"/>
                    <a:gd name="connsiteY11" fmla="*/ 18173 h 1595513"/>
                    <a:gd name="connsiteX0" fmla="*/ 213360 w 1280160"/>
                    <a:gd name="connsiteY0" fmla="*/ 18173 h 1595513"/>
                    <a:gd name="connsiteX1" fmla="*/ 960120 w 1280160"/>
                    <a:gd name="connsiteY1" fmla="*/ 140093 h 1595513"/>
                    <a:gd name="connsiteX2" fmla="*/ 922020 w 1280160"/>
                    <a:gd name="connsiteY2" fmla="*/ 452513 h 1595513"/>
                    <a:gd name="connsiteX3" fmla="*/ 1280160 w 1280160"/>
                    <a:gd name="connsiteY3" fmla="*/ 711593 h 1595513"/>
                    <a:gd name="connsiteX4" fmla="*/ 838200 w 1280160"/>
                    <a:gd name="connsiteY4" fmla="*/ 1039253 h 1595513"/>
                    <a:gd name="connsiteX5" fmla="*/ 1074420 w 1280160"/>
                    <a:gd name="connsiteY5" fmla="*/ 1435493 h 1595513"/>
                    <a:gd name="connsiteX6" fmla="*/ 502920 w 1280160"/>
                    <a:gd name="connsiteY6" fmla="*/ 1595513 h 1595513"/>
                    <a:gd name="connsiteX7" fmla="*/ 137160 w 1280160"/>
                    <a:gd name="connsiteY7" fmla="*/ 1389773 h 1595513"/>
                    <a:gd name="connsiteX8" fmla="*/ 396240 w 1280160"/>
                    <a:gd name="connsiteY8" fmla="*/ 1176413 h 1595513"/>
                    <a:gd name="connsiteX9" fmla="*/ 0 w 1280160"/>
                    <a:gd name="connsiteY9" fmla="*/ 764933 h 1595513"/>
                    <a:gd name="connsiteX10" fmla="*/ 449580 w 1280160"/>
                    <a:gd name="connsiteY10" fmla="*/ 513473 h 1595513"/>
                    <a:gd name="connsiteX11" fmla="*/ 213360 w 1280160"/>
                    <a:gd name="connsiteY11" fmla="*/ 18173 h 1595513"/>
                    <a:gd name="connsiteX0" fmla="*/ 213360 w 1280160"/>
                    <a:gd name="connsiteY0" fmla="*/ 18173 h 1596487"/>
                    <a:gd name="connsiteX1" fmla="*/ 960120 w 1280160"/>
                    <a:gd name="connsiteY1" fmla="*/ 140093 h 1596487"/>
                    <a:gd name="connsiteX2" fmla="*/ 922020 w 1280160"/>
                    <a:gd name="connsiteY2" fmla="*/ 452513 h 1596487"/>
                    <a:gd name="connsiteX3" fmla="*/ 1280160 w 1280160"/>
                    <a:gd name="connsiteY3" fmla="*/ 711593 h 1596487"/>
                    <a:gd name="connsiteX4" fmla="*/ 838200 w 1280160"/>
                    <a:gd name="connsiteY4" fmla="*/ 1039253 h 1596487"/>
                    <a:gd name="connsiteX5" fmla="*/ 1074420 w 1280160"/>
                    <a:gd name="connsiteY5" fmla="*/ 1435493 h 1596487"/>
                    <a:gd name="connsiteX6" fmla="*/ 502920 w 1280160"/>
                    <a:gd name="connsiteY6" fmla="*/ 1595513 h 1596487"/>
                    <a:gd name="connsiteX7" fmla="*/ 137160 w 1280160"/>
                    <a:gd name="connsiteY7" fmla="*/ 1389773 h 1596487"/>
                    <a:gd name="connsiteX8" fmla="*/ 396240 w 1280160"/>
                    <a:gd name="connsiteY8" fmla="*/ 1176413 h 1596487"/>
                    <a:gd name="connsiteX9" fmla="*/ 0 w 1280160"/>
                    <a:gd name="connsiteY9" fmla="*/ 764933 h 1596487"/>
                    <a:gd name="connsiteX10" fmla="*/ 449580 w 1280160"/>
                    <a:gd name="connsiteY10" fmla="*/ 513473 h 1596487"/>
                    <a:gd name="connsiteX11" fmla="*/ 213360 w 1280160"/>
                    <a:gd name="connsiteY11" fmla="*/ 18173 h 1596487"/>
                    <a:gd name="connsiteX0" fmla="*/ 213360 w 1280160"/>
                    <a:gd name="connsiteY0" fmla="*/ 18173 h 1614158"/>
                    <a:gd name="connsiteX1" fmla="*/ 960120 w 1280160"/>
                    <a:gd name="connsiteY1" fmla="*/ 140093 h 1614158"/>
                    <a:gd name="connsiteX2" fmla="*/ 922020 w 1280160"/>
                    <a:gd name="connsiteY2" fmla="*/ 452513 h 1614158"/>
                    <a:gd name="connsiteX3" fmla="*/ 1280160 w 1280160"/>
                    <a:gd name="connsiteY3" fmla="*/ 711593 h 1614158"/>
                    <a:gd name="connsiteX4" fmla="*/ 838200 w 1280160"/>
                    <a:gd name="connsiteY4" fmla="*/ 1039253 h 1614158"/>
                    <a:gd name="connsiteX5" fmla="*/ 1074420 w 1280160"/>
                    <a:gd name="connsiteY5" fmla="*/ 1435493 h 1614158"/>
                    <a:gd name="connsiteX6" fmla="*/ 502920 w 1280160"/>
                    <a:gd name="connsiteY6" fmla="*/ 1595513 h 1614158"/>
                    <a:gd name="connsiteX7" fmla="*/ 137160 w 1280160"/>
                    <a:gd name="connsiteY7" fmla="*/ 1389773 h 1614158"/>
                    <a:gd name="connsiteX8" fmla="*/ 396240 w 1280160"/>
                    <a:gd name="connsiteY8" fmla="*/ 1176413 h 1614158"/>
                    <a:gd name="connsiteX9" fmla="*/ 0 w 1280160"/>
                    <a:gd name="connsiteY9" fmla="*/ 764933 h 1614158"/>
                    <a:gd name="connsiteX10" fmla="*/ 449580 w 1280160"/>
                    <a:gd name="connsiteY10" fmla="*/ 513473 h 1614158"/>
                    <a:gd name="connsiteX11" fmla="*/ 213360 w 1280160"/>
                    <a:gd name="connsiteY11" fmla="*/ 18173 h 1614158"/>
                    <a:gd name="connsiteX0" fmla="*/ 213360 w 1280160"/>
                    <a:gd name="connsiteY0" fmla="*/ 18173 h 1614158"/>
                    <a:gd name="connsiteX1" fmla="*/ 960120 w 1280160"/>
                    <a:gd name="connsiteY1" fmla="*/ 140093 h 1614158"/>
                    <a:gd name="connsiteX2" fmla="*/ 922020 w 1280160"/>
                    <a:gd name="connsiteY2" fmla="*/ 452513 h 1614158"/>
                    <a:gd name="connsiteX3" fmla="*/ 1280160 w 1280160"/>
                    <a:gd name="connsiteY3" fmla="*/ 711593 h 1614158"/>
                    <a:gd name="connsiteX4" fmla="*/ 838200 w 1280160"/>
                    <a:gd name="connsiteY4" fmla="*/ 1039253 h 1614158"/>
                    <a:gd name="connsiteX5" fmla="*/ 1074420 w 1280160"/>
                    <a:gd name="connsiteY5" fmla="*/ 1435493 h 1614158"/>
                    <a:gd name="connsiteX6" fmla="*/ 502920 w 1280160"/>
                    <a:gd name="connsiteY6" fmla="*/ 1595513 h 1614158"/>
                    <a:gd name="connsiteX7" fmla="*/ 137160 w 1280160"/>
                    <a:gd name="connsiteY7" fmla="*/ 1389773 h 1614158"/>
                    <a:gd name="connsiteX8" fmla="*/ 396240 w 1280160"/>
                    <a:gd name="connsiteY8" fmla="*/ 1176413 h 1614158"/>
                    <a:gd name="connsiteX9" fmla="*/ 0 w 1280160"/>
                    <a:gd name="connsiteY9" fmla="*/ 764933 h 1614158"/>
                    <a:gd name="connsiteX10" fmla="*/ 449580 w 1280160"/>
                    <a:gd name="connsiteY10" fmla="*/ 513473 h 1614158"/>
                    <a:gd name="connsiteX11" fmla="*/ 213360 w 1280160"/>
                    <a:gd name="connsiteY11" fmla="*/ 18173 h 1614158"/>
                    <a:gd name="connsiteX0" fmla="*/ 213360 w 1280160"/>
                    <a:gd name="connsiteY0" fmla="*/ 18173 h 1614158"/>
                    <a:gd name="connsiteX1" fmla="*/ 960120 w 1280160"/>
                    <a:gd name="connsiteY1" fmla="*/ 140093 h 1614158"/>
                    <a:gd name="connsiteX2" fmla="*/ 922020 w 1280160"/>
                    <a:gd name="connsiteY2" fmla="*/ 452513 h 1614158"/>
                    <a:gd name="connsiteX3" fmla="*/ 1280160 w 1280160"/>
                    <a:gd name="connsiteY3" fmla="*/ 711593 h 1614158"/>
                    <a:gd name="connsiteX4" fmla="*/ 838200 w 1280160"/>
                    <a:gd name="connsiteY4" fmla="*/ 1039253 h 1614158"/>
                    <a:gd name="connsiteX5" fmla="*/ 1074420 w 1280160"/>
                    <a:gd name="connsiteY5" fmla="*/ 1435493 h 1614158"/>
                    <a:gd name="connsiteX6" fmla="*/ 502920 w 1280160"/>
                    <a:gd name="connsiteY6" fmla="*/ 1595513 h 1614158"/>
                    <a:gd name="connsiteX7" fmla="*/ 137160 w 1280160"/>
                    <a:gd name="connsiteY7" fmla="*/ 1389773 h 1614158"/>
                    <a:gd name="connsiteX8" fmla="*/ 396240 w 1280160"/>
                    <a:gd name="connsiteY8" fmla="*/ 1176413 h 1614158"/>
                    <a:gd name="connsiteX9" fmla="*/ 0 w 1280160"/>
                    <a:gd name="connsiteY9" fmla="*/ 764933 h 1614158"/>
                    <a:gd name="connsiteX10" fmla="*/ 449580 w 1280160"/>
                    <a:gd name="connsiteY10" fmla="*/ 513473 h 1614158"/>
                    <a:gd name="connsiteX11" fmla="*/ 213360 w 1280160"/>
                    <a:gd name="connsiteY11" fmla="*/ 18173 h 1614158"/>
                    <a:gd name="connsiteX0" fmla="*/ 233920 w 1300720"/>
                    <a:gd name="connsiteY0" fmla="*/ 18173 h 1614158"/>
                    <a:gd name="connsiteX1" fmla="*/ 980680 w 1300720"/>
                    <a:gd name="connsiteY1" fmla="*/ 140093 h 1614158"/>
                    <a:gd name="connsiteX2" fmla="*/ 942580 w 1300720"/>
                    <a:gd name="connsiteY2" fmla="*/ 452513 h 1614158"/>
                    <a:gd name="connsiteX3" fmla="*/ 1300720 w 1300720"/>
                    <a:gd name="connsiteY3" fmla="*/ 711593 h 1614158"/>
                    <a:gd name="connsiteX4" fmla="*/ 858760 w 1300720"/>
                    <a:gd name="connsiteY4" fmla="*/ 1039253 h 1614158"/>
                    <a:gd name="connsiteX5" fmla="*/ 1094980 w 1300720"/>
                    <a:gd name="connsiteY5" fmla="*/ 1435493 h 1614158"/>
                    <a:gd name="connsiteX6" fmla="*/ 523480 w 1300720"/>
                    <a:gd name="connsiteY6" fmla="*/ 1595513 h 1614158"/>
                    <a:gd name="connsiteX7" fmla="*/ 157720 w 1300720"/>
                    <a:gd name="connsiteY7" fmla="*/ 1389773 h 1614158"/>
                    <a:gd name="connsiteX8" fmla="*/ 416800 w 1300720"/>
                    <a:gd name="connsiteY8" fmla="*/ 1176413 h 1614158"/>
                    <a:gd name="connsiteX9" fmla="*/ 20560 w 1300720"/>
                    <a:gd name="connsiteY9" fmla="*/ 764933 h 1614158"/>
                    <a:gd name="connsiteX10" fmla="*/ 470140 w 1300720"/>
                    <a:gd name="connsiteY10" fmla="*/ 513473 h 1614158"/>
                    <a:gd name="connsiteX11" fmla="*/ 233920 w 1300720"/>
                    <a:gd name="connsiteY11" fmla="*/ 18173 h 1614158"/>
                    <a:gd name="connsiteX0" fmla="*/ 233920 w 1300720"/>
                    <a:gd name="connsiteY0" fmla="*/ 18173 h 1601192"/>
                    <a:gd name="connsiteX1" fmla="*/ 980680 w 1300720"/>
                    <a:gd name="connsiteY1" fmla="*/ 140093 h 1601192"/>
                    <a:gd name="connsiteX2" fmla="*/ 942580 w 1300720"/>
                    <a:gd name="connsiteY2" fmla="*/ 452513 h 1601192"/>
                    <a:gd name="connsiteX3" fmla="*/ 1300720 w 1300720"/>
                    <a:gd name="connsiteY3" fmla="*/ 711593 h 1601192"/>
                    <a:gd name="connsiteX4" fmla="*/ 858760 w 1300720"/>
                    <a:gd name="connsiteY4" fmla="*/ 1039253 h 1601192"/>
                    <a:gd name="connsiteX5" fmla="*/ 1094980 w 1300720"/>
                    <a:gd name="connsiteY5" fmla="*/ 1435493 h 1601192"/>
                    <a:gd name="connsiteX6" fmla="*/ 523480 w 1300720"/>
                    <a:gd name="connsiteY6" fmla="*/ 1595513 h 1601192"/>
                    <a:gd name="connsiteX7" fmla="*/ 157720 w 1300720"/>
                    <a:gd name="connsiteY7" fmla="*/ 1389773 h 1601192"/>
                    <a:gd name="connsiteX8" fmla="*/ 416800 w 1300720"/>
                    <a:gd name="connsiteY8" fmla="*/ 1176413 h 1601192"/>
                    <a:gd name="connsiteX9" fmla="*/ 20560 w 1300720"/>
                    <a:gd name="connsiteY9" fmla="*/ 764933 h 1601192"/>
                    <a:gd name="connsiteX10" fmla="*/ 470140 w 1300720"/>
                    <a:gd name="connsiteY10" fmla="*/ 513473 h 1601192"/>
                    <a:gd name="connsiteX11" fmla="*/ 233920 w 1300720"/>
                    <a:gd name="connsiteY11" fmla="*/ 18173 h 1601192"/>
                    <a:gd name="connsiteX0" fmla="*/ 233920 w 1300720"/>
                    <a:gd name="connsiteY0" fmla="*/ 18173 h 1653047"/>
                    <a:gd name="connsiteX1" fmla="*/ 980680 w 1300720"/>
                    <a:gd name="connsiteY1" fmla="*/ 140093 h 1653047"/>
                    <a:gd name="connsiteX2" fmla="*/ 942580 w 1300720"/>
                    <a:gd name="connsiteY2" fmla="*/ 452513 h 1653047"/>
                    <a:gd name="connsiteX3" fmla="*/ 1300720 w 1300720"/>
                    <a:gd name="connsiteY3" fmla="*/ 711593 h 1653047"/>
                    <a:gd name="connsiteX4" fmla="*/ 858760 w 1300720"/>
                    <a:gd name="connsiteY4" fmla="*/ 1039253 h 1653047"/>
                    <a:gd name="connsiteX5" fmla="*/ 1094980 w 1300720"/>
                    <a:gd name="connsiteY5" fmla="*/ 1435493 h 1653047"/>
                    <a:gd name="connsiteX6" fmla="*/ 607300 w 1300720"/>
                    <a:gd name="connsiteY6" fmla="*/ 1648853 h 1653047"/>
                    <a:gd name="connsiteX7" fmla="*/ 157720 w 1300720"/>
                    <a:gd name="connsiteY7" fmla="*/ 1389773 h 1653047"/>
                    <a:gd name="connsiteX8" fmla="*/ 416800 w 1300720"/>
                    <a:gd name="connsiteY8" fmla="*/ 1176413 h 1653047"/>
                    <a:gd name="connsiteX9" fmla="*/ 20560 w 1300720"/>
                    <a:gd name="connsiteY9" fmla="*/ 764933 h 1653047"/>
                    <a:gd name="connsiteX10" fmla="*/ 470140 w 1300720"/>
                    <a:gd name="connsiteY10" fmla="*/ 513473 h 1653047"/>
                    <a:gd name="connsiteX11" fmla="*/ 233920 w 1300720"/>
                    <a:gd name="connsiteY11" fmla="*/ 18173 h 1653047"/>
                    <a:gd name="connsiteX0" fmla="*/ 233920 w 1300720"/>
                    <a:gd name="connsiteY0" fmla="*/ 18173 h 1653047"/>
                    <a:gd name="connsiteX1" fmla="*/ 980680 w 1300720"/>
                    <a:gd name="connsiteY1" fmla="*/ 140093 h 1653047"/>
                    <a:gd name="connsiteX2" fmla="*/ 942580 w 1300720"/>
                    <a:gd name="connsiteY2" fmla="*/ 452513 h 1653047"/>
                    <a:gd name="connsiteX3" fmla="*/ 1300720 w 1300720"/>
                    <a:gd name="connsiteY3" fmla="*/ 711593 h 1653047"/>
                    <a:gd name="connsiteX4" fmla="*/ 858760 w 1300720"/>
                    <a:gd name="connsiteY4" fmla="*/ 1039253 h 1653047"/>
                    <a:gd name="connsiteX5" fmla="*/ 1094980 w 1300720"/>
                    <a:gd name="connsiteY5" fmla="*/ 1435493 h 1653047"/>
                    <a:gd name="connsiteX6" fmla="*/ 607300 w 1300720"/>
                    <a:gd name="connsiteY6" fmla="*/ 1648853 h 1653047"/>
                    <a:gd name="connsiteX7" fmla="*/ 157720 w 1300720"/>
                    <a:gd name="connsiteY7" fmla="*/ 1389773 h 1653047"/>
                    <a:gd name="connsiteX8" fmla="*/ 416800 w 1300720"/>
                    <a:gd name="connsiteY8" fmla="*/ 1176413 h 1653047"/>
                    <a:gd name="connsiteX9" fmla="*/ 20560 w 1300720"/>
                    <a:gd name="connsiteY9" fmla="*/ 764933 h 1653047"/>
                    <a:gd name="connsiteX10" fmla="*/ 470140 w 1300720"/>
                    <a:gd name="connsiteY10" fmla="*/ 513473 h 1653047"/>
                    <a:gd name="connsiteX11" fmla="*/ 233920 w 1300720"/>
                    <a:gd name="connsiteY11" fmla="*/ 18173 h 1653047"/>
                    <a:gd name="connsiteX0" fmla="*/ 213906 w 1280706"/>
                    <a:gd name="connsiteY0" fmla="*/ 18173 h 1653047"/>
                    <a:gd name="connsiteX1" fmla="*/ 960666 w 1280706"/>
                    <a:gd name="connsiteY1" fmla="*/ 140093 h 1653047"/>
                    <a:gd name="connsiteX2" fmla="*/ 922566 w 1280706"/>
                    <a:gd name="connsiteY2" fmla="*/ 452513 h 1653047"/>
                    <a:gd name="connsiteX3" fmla="*/ 1280706 w 1280706"/>
                    <a:gd name="connsiteY3" fmla="*/ 711593 h 1653047"/>
                    <a:gd name="connsiteX4" fmla="*/ 838746 w 1280706"/>
                    <a:gd name="connsiteY4" fmla="*/ 1039253 h 1653047"/>
                    <a:gd name="connsiteX5" fmla="*/ 1074966 w 1280706"/>
                    <a:gd name="connsiteY5" fmla="*/ 1435493 h 1653047"/>
                    <a:gd name="connsiteX6" fmla="*/ 587286 w 1280706"/>
                    <a:gd name="connsiteY6" fmla="*/ 1648853 h 1653047"/>
                    <a:gd name="connsiteX7" fmla="*/ 137706 w 1280706"/>
                    <a:gd name="connsiteY7" fmla="*/ 1389773 h 1653047"/>
                    <a:gd name="connsiteX8" fmla="*/ 366306 w 1280706"/>
                    <a:gd name="connsiteY8" fmla="*/ 1130693 h 1653047"/>
                    <a:gd name="connsiteX9" fmla="*/ 546 w 1280706"/>
                    <a:gd name="connsiteY9" fmla="*/ 764933 h 1653047"/>
                    <a:gd name="connsiteX10" fmla="*/ 450126 w 1280706"/>
                    <a:gd name="connsiteY10" fmla="*/ 513473 h 1653047"/>
                    <a:gd name="connsiteX11" fmla="*/ 213906 w 1280706"/>
                    <a:gd name="connsiteY11" fmla="*/ 18173 h 1653047"/>
                    <a:gd name="connsiteX0" fmla="*/ 214601 w 1281401"/>
                    <a:gd name="connsiteY0" fmla="*/ 18173 h 1653047"/>
                    <a:gd name="connsiteX1" fmla="*/ 961361 w 1281401"/>
                    <a:gd name="connsiteY1" fmla="*/ 140093 h 1653047"/>
                    <a:gd name="connsiteX2" fmla="*/ 923261 w 1281401"/>
                    <a:gd name="connsiteY2" fmla="*/ 452513 h 1653047"/>
                    <a:gd name="connsiteX3" fmla="*/ 1281401 w 1281401"/>
                    <a:gd name="connsiteY3" fmla="*/ 711593 h 1653047"/>
                    <a:gd name="connsiteX4" fmla="*/ 839441 w 1281401"/>
                    <a:gd name="connsiteY4" fmla="*/ 1039253 h 1653047"/>
                    <a:gd name="connsiteX5" fmla="*/ 1075661 w 1281401"/>
                    <a:gd name="connsiteY5" fmla="*/ 1435493 h 1653047"/>
                    <a:gd name="connsiteX6" fmla="*/ 587981 w 1281401"/>
                    <a:gd name="connsiteY6" fmla="*/ 1648853 h 1653047"/>
                    <a:gd name="connsiteX7" fmla="*/ 138401 w 1281401"/>
                    <a:gd name="connsiteY7" fmla="*/ 1389773 h 1653047"/>
                    <a:gd name="connsiteX8" fmla="*/ 367001 w 1281401"/>
                    <a:gd name="connsiteY8" fmla="*/ 1130693 h 1653047"/>
                    <a:gd name="connsiteX9" fmla="*/ 1241 w 1281401"/>
                    <a:gd name="connsiteY9" fmla="*/ 764933 h 1653047"/>
                    <a:gd name="connsiteX10" fmla="*/ 450821 w 1281401"/>
                    <a:gd name="connsiteY10" fmla="*/ 513473 h 1653047"/>
                    <a:gd name="connsiteX11" fmla="*/ 214601 w 1281401"/>
                    <a:gd name="connsiteY11" fmla="*/ 18173 h 1653047"/>
                    <a:gd name="connsiteX0" fmla="*/ 412721 w 1281401"/>
                    <a:gd name="connsiteY0" fmla="*/ 27483 h 1593777"/>
                    <a:gd name="connsiteX1" fmla="*/ 961361 w 1281401"/>
                    <a:gd name="connsiteY1" fmla="*/ 80823 h 1593777"/>
                    <a:gd name="connsiteX2" fmla="*/ 923261 w 1281401"/>
                    <a:gd name="connsiteY2" fmla="*/ 393243 h 1593777"/>
                    <a:gd name="connsiteX3" fmla="*/ 1281401 w 1281401"/>
                    <a:gd name="connsiteY3" fmla="*/ 652323 h 1593777"/>
                    <a:gd name="connsiteX4" fmla="*/ 839441 w 1281401"/>
                    <a:gd name="connsiteY4" fmla="*/ 979983 h 1593777"/>
                    <a:gd name="connsiteX5" fmla="*/ 1075661 w 1281401"/>
                    <a:gd name="connsiteY5" fmla="*/ 1376223 h 1593777"/>
                    <a:gd name="connsiteX6" fmla="*/ 587981 w 1281401"/>
                    <a:gd name="connsiteY6" fmla="*/ 1589583 h 1593777"/>
                    <a:gd name="connsiteX7" fmla="*/ 138401 w 1281401"/>
                    <a:gd name="connsiteY7" fmla="*/ 1330503 h 1593777"/>
                    <a:gd name="connsiteX8" fmla="*/ 367001 w 1281401"/>
                    <a:gd name="connsiteY8" fmla="*/ 1071423 h 1593777"/>
                    <a:gd name="connsiteX9" fmla="*/ 1241 w 1281401"/>
                    <a:gd name="connsiteY9" fmla="*/ 705663 h 1593777"/>
                    <a:gd name="connsiteX10" fmla="*/ 450821 w 1281401"/>
                    <a:gd name="connsiteY10" fmla="*/ 454203 h 1593777"/>
                    <a:gd name="connsiteX11" fmla="*/ 412721 w 1281401"/>
                    <a:gd name="connsiteY11" fmla="*/ 27483 h 1593777"/>
                    <a:gd name="connsiteX0" fmla="*/ 412721 w 1281401"/>
                    <a:gd name="connsiteY0" fmla="*/ 38841 h 1605135"/>
                    <a:gd name="connsiteX1" fmla="*/ 961361 w 1281401"/>
                    <a:gd name="connsiteY1" fmla="*/ 92181 h 1605135"/>
                    <a:gd name="connsiteX2" fmla="*/ 923261 w 1281401"/>
                    <a:gd name="connsiteY2" fmla="*/ 404601 h 1605135"/>
                    <a:gd name="connsiteX3" fmla="*/ 1281401 w 1281401"/>
                    <a:gd name="connsiteY3" fmla="*/ 663681 h 1605135"/>
                    <a:gd name="connsiteX4" fmla="*/ 839441 w 1281401"/>
                    <a:gd name="connsiteY4" fmla="*/ 991341 h 1605135"/>
                    <a:gd name="connsiteX5" fmla="*/ 1075661 w 1281401"/>
                    <a:gd name="connsiteY5" fmla="*/ 1387581 h 1605135"/>
                    <a:gd name="connsiteX6" fmla="*/ 587981 w 1281401"/>
                    <a:gd name="connsiteY6" fmla="*/ 1600941 h 1605135"/>
                    <a:gd name="connsiteX7" fmla="*/ 138401 w 1281401"/>
                    <a:gd name="connsiteY7" fmla="*/ 1341861 h 1605135"/>
                    <a:gd name="connsiteX8" fmla="*/ 367001 w 1281401"/>
                    <a:gd name="connsiteY8" fmla="*/ 1082781 h 1605135"/>
                    <a:gd name="connsiteX9" fmla="*/ 1241 w 1281401"/>
                    <a:gd name="connsiteY9" fmla="*/ 717021 h 1605135"/>
                    <a:gd name="connsiteX10" fmla="*/ 450821 w 1281401"/>
                    <a:gd name="connsiteY10" fmla="*/ 465561 h 1605135"/>
                    <a:gd name="connsiteX11" fmla="*/ 412721 w 1281401"/>
                    <a:gd name="connsiteY11" fmla="*/ 38841 h 1605135"/>
                    <a:gd name="connsiteX0" fmla="*/ 412721 w 1281401"/>
                    <a:gd name="connsiteY0" fmla="*/ 35655 h 1601949"/>
                    <a:gd name="connsiteX1" fmla="*/ 862301 w 1281401"/>
                    <a:gd name="connsiteY1" fmla="*/ 96615 h 1601949"/>
                    <a:gd name="connsiteX2" fmla="*/ 923261 w 1281401"/>
                    <a:gd name="connsiteY2" fmla="*/ 401415 h 1601949"/>
                    <a:gd name="connsiteX3" fmla="*/ 1281401 w 1281401"/>
                    <a:gd name="connsiteY3" fmla="*/ 660495 h 1601949"/>
                    <a:gd name="connsiteX4" fmla="*/ 839441 w 1281401"/>
                    <a:gd name="connsiteY4" fmla="*/ 988155 h 1601949"/>
                    <a:gd name="connsiteX5" fmla="*/ 1075661 w 1281401"/>
                    <a:gd name="connsiteY5" fmla="*/ 1384395 h 1601949"/>
                    <a:gd name="connsiteX6" fmla="*/ 587981 w 1281401"/>
                    <a:gd name="connsiteY6" fmla="*/ 1597755 h 1601949"/>
                    <a:gd name="connsiteX7" fmla="*/ 138401 w 1281401"/>
                    <a:gd name="connsiteY7" fmla="*/ 1338675 h 1601949"/>
                    <a:gd name="connsiteX8" fmla="*/ 367001 w 1281401"/>
                    <a:gd name="connsiteY8" fmla="*/ 1079595 h 1601949"/>
                    <a:gd name="connsiteX9" fmla="*/ 1241 w 1281401"/>
                    <a:gd name="connsiteY9" fmla="*/ 713835 h 1601949"/>
                    <a:gd name="connsiteX10" fmla="*/ 450821 w 1281401"/>
                    <a:gd name="connsiteY10" fmla="*/ 462375 h 1601949"/>
                    <a:gd name="connsiteX11" fmla="*/ 412721 w 1281401"/>
                    <a:gd name="connsiteY11" fmla="*/ 35655 h 1601949"/>
                    <a:gd name="connsiteX0" fmla="*/ 412721 w 1281869"/>
                    <a:gd name="connsiteY0" fmla="*/ 35655 h 1601949"/>
                    <a:gd name="connsiteX1" fmla="*/ 862301 w 1281869"/>
                    <a:gd name="connsiteY1" fmla="*/ 96615 h 1601949"/>
                    <a:gd name="connsiteX2" fmla="*/ 923261 w 1281869"/>
                    <a:gd name="connsiteY2" fmla="*/ 401415 h 1601949"/>
                    <a:gd name="connsiteX3" fmla="*/ 1281401 w 1281869"/>
                    <a:gd name="connsiteY3" fmla="*/ 660495 h 1601949"/>
                    <a:gd name="connsiteX4" fmla="*/ 839441 w 1281869"/>
                    <a:gd name="connsiteY4" fmla="*/ 988155 h 1601949"/>
                    <a:gd name="connsiteX5" fmla="*/ 1075661 w 1281869"/>
                    <a:gd name="connsiteY5" fmla="*/ 1384395 h 1601949"/>
                    <a:gd name="connsiteX6" fmla="*/ 587981 w 1281869"/>
                    <a:gd name="connsiteY6" fmla="*/ 1597755 h 1601949"/>
                    <a:gd name="connsiteX7" fmla="*/ 138401 w 1281869"/>
                    <a:gd name="connsiteY7" fmla="*/ 1338675 h 1601949"/>
                    <a:gd name="connsiteX8" fmla="*/ 367001 w 1281869"/>
                    <a:gd name="connsiteY8" fmla="*/ 1079595 h 1601949"/>
                    <a:gd name="connsiteX9" fmla="*/ 1241 w 1281869"/>
                    <a:gd name="connsiteY9" fmla="*/ 713835 h 1601949"/>
                    <a:gd name="connsiteX10" fmla="*/ 450821 w 1281869"/>
                    <a:gd name="connsiteY10" fmla="*/ 462375 h 1601949"/>
                    <a:gd name="connsiteX11" fmla="*/ 412721 w 1281869"/>
                    <a:gd name="connsiteY11" fmla="*/ 35655 h 1601949"/>
                    <a:gd name="connsiteX0" fmla="*/ 412721 w 1283386"/>
                    <a:gd name="connsiteY0" fmla="*/ 35655 h 1601949"/>
                    <a:gd name="connsiteX1" fmla="*/ 862301 w 1283386"/>
                    <a:gd name="connsiteY1" fmla="*/ 96615 h 1601949"/>
                    <a:gd name="connsiteX2" fmla="*/ 923261 w 1283386"/>
                    <a:gd name="connsiteY2" fmla="*/ 401415 h 1601949"/>
                    <a:gd name="connsiteX3" fmla="*/ 1281401 w 1283386"/>
                    <a:gd name="connsiteY3" fmla="*/ 660495 h 1601949"/>
                    <a:gd name="connsiteX4" fmla="*/ 839441 w 1283386"/>
                    <a:gd name="connsiteY4" fmla="*/ 988155 h 1601949"/>
                    <a:gd name="connsiteX5" fmla="*/ 1075661 w 1283386"/>
                    <a:gd name="connsiteY5" fmla="*/ 1384395 h 1601949"/>
                    <a:gd name="connsiteX6" fmla="*/ 587981 w 1283386"/>
                    <a:gd name="connsiteY6" fmla="*/ 1597755 h 1601949"/>
                    <a:gd name="connsiteX7" fmla="*/ 138401 w 1283386"/>
                    <a:gd name="connsiteY7" fmla="*/ 1338675 h 1601949"/>
                    <a:gd name="connsiteX8" fmla="*/ 367001 w 1283386"/>
                    <a:gd name="connsiteY8" fmla="*/ 1079595 h 1601949"/>
                    <a:gd name="connsiteX9" fmla="*/ 1241 w 1283386"/>
                    <a:gd name="connsiteY9" fmla="*/ 713835 h 1601949"/>
                    <a:gd name="connsiteX10" fmla="*/ 450821 w 1283386"/>
                    <a:gd name="connsiteY10" fmla="*/ 462375 h 1601949"/>
                    <a:gd name="connsiteX11" fmla="*/ 412721 w 1283386"/>
                    <a:gd name="connsiteY11" fmla="*/ 35655 h 1601949"/>
                    <a:gd name="connsiteX0" fmla="*/ 412721 w 1170172"/>
                    <a:gd name="connsiteY0" fmla="*/ 35655 h 1601949"/>
                    <a:gd name="connsiteX1" fmla="*/ 862301 w 1170172"/>
                    <a:gd name="connsiteY1" fmla="*/ 96615 h 1601949"/>
                    <a:gd name="connsiteX2" fmla="*/ 923261 w 1170172"/>
                    <a:gd name="connsiteY2" fmla="*/ 401415 h 1601949"/>
                    <a:gd name="connsiteX3" fmla="*/ 1167101 w 1170172"/>
                    <a:gd name="connsiteY3" fmla="*/ 706215 h 1601949"/>
                    <a:gd name="connsiteX4" fmla="*/ 839441 w 1170172"/>
                    <a:gd name="connsiteY4" fmla="*/ 988155 h 1601949"/>
                    <a:gd name="connsiteX5" fmla="*/ 1075661 w 1170172"/>
                    <a:gd name="connsiteY5" fmla="*/ 1384395 h 1601949"/>
                    <a:gd name="connsiteX6" fmla="*/ 587981 w 1170172"/>
                    <a:gd name="connsiteY6" fmla="*/ 1597755 h 1601949"/>
                    <a:gd name="connsiteX7" fmla="*/ 138401 w 1170172"/>
                    <a:gd name="connsiteY7" fmla="*/ 1338675 h 1601949"/>
                    <a:gd name="connsiteX8" fmla="*/ 367001 w 1170172"/>
                    <a:gd name="connsiteY8" fmla="*/ 1079595 h 1601949"/>
                    <a:gd name="connsiteX9" fmla="*/ 1241 w 1170172"/>
                    <a:gd name="connsiteY9" fmla="*/ 713835 h 1601949"/>
                    <a:gd name="connsiteX10" fmla="*/ 450821 w 1170172"/>
                    <a:gd name="connsiteY10" fmla="*/ 462375 h 1601949"/>
                    <a:gd name="connsiteX11" fmla="*/ 412721 w 1170172"/>
                    <a:gd name="connsiteY11" fmla="*/ 35655 h 1601949"/>
                    <a:gd name="connsiteX0" fmla="*/ 412721 w 1167896"/>
                    <a:gd name="connsiteY0" fmla="*/ 35655 h 1601487"/>
                    <a:gd name="connsiteX1" fmla="*/ 862301 w 1167896"/>
                    <a:gd name="connsiteY1" fmla="*/ 96615 h 1601487"/>
                    <a:gd name="connsiteX2" fmla="*/ 923261 w 1167896"/>
                    <a:gd name="connsiteY2" fmla="*/ 401415 h 1601487"/>
                    <a:gd name="connsiteX3" fmla="*/ 1167101 w 1167896"/>
                    <a:gd name="connsiteY3" fmla="*/ 706215 h 1601487"/>
                    <a:gd name="connsiteX4" fmla="*/ 831821 w 1167896"/>
                    <a:gd name="connsiteY4" fmla="*/ 1117695 h 1601487"/>
                    <a:gd name="connsiteX5" fmla="*/ 1075661 w 1167896"/>
                    <a:gd name="connsiteY5" fmla="*/ 1384395 h 1601487"/>
                    <a:gd name="connsiteX6" fmla="*/ 587981 w 1167896"/>
                    <a:gd name="connsiteY6" fmla="*/ 1597755 h 1601487"/>
                    <a:gd name="connsiteX7" fmla="*/ 138401 w 1167896"/>
                    <a:gd name="connsiteY7" fmla="*/ 1338675 h 1601487"/>
                    <a:gd name="connsiteX8" fmla="*/ 367001 w 1167896"/>
                    <a:gd name="connsiteY8" fmla="*/ 1079595 h 1601487"/>
                    <a:gd name="connsiteX9" fmla="*/ 1241 w 1167896"/>
                    <a:gd name="connsiteY9" fmla="*/ 713835 h 1601487"/>
                    <a:gd name="connsiteX10" fmla="*/ 450821 w 1167896"/>
                    <a:gd name="connsiteY10" fmla="*/ 462375 h 1601487"/>
                    <a:gd name="connsiteX11" fmla="*/ 412721 w 1167896"/>
                    <a:gd name="connsiteY11" fmla="*/ 35655 h 1601487"/>
                    <a:gd name="connsiteX0" fmla="*/ 412721 w 1167896"/>
                    <a:gd name="connsiteY0" fmla="*/ 35655 h 1599617"/>
                    <a:gd name="connsiteX1" fmla="*/ 862301 w 1167896"/>
                    <a:gd name="connsiteY1" fmla="*/ 96615 h 1599617"/>
                    <a:gd name="connsiteX2" fmla="*/ 923261 w 1167896"/>
                    <a:gd name="connsiteY2" fmla="*/ 401415 h 1599617"/>
                    <a:gd name="connsiteX3" fmla="*/ 1167101 w 1167896"/>
                    <a:gd name="connsiteY3" fmla="*/ 706215 h 1599617"/>
                    <a:gd name="connsiteX4" fmla="*/ 831821 w 1167896"/>
                    <a:gd name="connsiteY4" fmla="*/ 1117695 h 1599617"/>
                    <a:gd name="connsiteX5" fmla="*/ 946121 w 1167896"/>
                    <a:gd name="connsiteY5" fmla="*/ 1437735 h 1599617"/>
                    <a:gd name="connsiteX6" fmla="*/ 587981 w 1167896"/>
                    <a:gd name="connsiteY6" fmla="*/ 1597755 h 1599617"/>
                    <a:gd name="connsiteX7" fmla="*/ 138401 w 1167896"/>
                    <a:gd name="connsiteY7" fmla="*/ 1338675 h 1599617"/>
                    <a:gd name="connsiteX8" fmla="*/ 367001 w 1167896"/>
                    <a:gd name="connsiteY8" fmla="*/ 1079595 h 1599617"/>
                    <a:gd name="connsiteX9" fmla="*/ 1241 w 1167896"/>
                    <a:gd name="connsiteY9" fmla="*/ 713835 h 1599617"/>
                    <a:gd name="connsiteX10" fmla="*/ 450821 w 1167896"/>
                    <a:gd name="connsiteY10" fmla="*/ 462375 h 1599617"/>
                    <a:gd name="connsiteX11" fmla="*/ 412721 w 1167896"/>
                    <a:gd name="connsiteY11" fmla="*/ 35655 h 1599617"/>
                    <a:gd name="connsiteX0" fmla="*/ 412721 w 1167896"/>
                    <a:gd name="connsiteY0" fmla="*/ 26944 h 1590906"/>
                    <a:gd name="connsiteX1" fmla="*/ 862301 w 1167896"/>
                    <a:gd name="connsiteY1" fmla="*/ 87904 h 1590906"/>
                    <a:gd name="connsiteX2" fmla="*/ 923261 w 1167896"/>
                    <a:gd name="connsiteY2" fmla="*/ 446044 h 1590906"/>
                    <a:gd name="connsiteX3" fmla="*/ 1167101 w 1167896"/>
                    <a:gd name="connsiteY3" fmla="*/ 697504 h 1590906"/>
                    <a:gd name="connsiteX4" fmla="*/ 831821 w 1167896"/>
                    <a:gd name="connsiteY4" fmla="*/ 1108984 h 1590906"/>
                    <a:gd name="connsiteX5" fmla="*/ 946121 w 1167896"/>
                    <a:gd name="connsiteY5" fmla="*/ 1429024 h 1590906"/>
                    <a:gd name="connsiteX6" fmla="*/ 587981 w 1167896"/>
                    <a:gd name="connsiteY6" fmla="*/ 1589044 h 1590906"/>
                    <a:gd name="connsiteX7" fmla="*/ 138401 w 1167896"/>
                    <a:gd name="connsiteY7" fmla="*/ 1329964 h 1590906"/>
                    <a:gd name="connsiteX8" fmla="*/ 367001 w 1167896"/>
                    <a:gd name="connsiteY8" fmla="*/ 1070884 h 1590906"/>
                    <a:gd name="connsiteX9" fmla="*/ 1241 w 1167896"/>
                    <a:gd name="connsiteY9" fmla="*/ 705124 h 1590906"/>
                    <a:gd name="connsiteX10" fmla="*/ 450821 w 1167896"/>
                    <a:gd name="connsiteY10" fmla="*/ 453664 h 1590906"/>
                    <a:gd name="connsiteX11" fmla="*/ 412721 w 1167896"/>
                    <a:gd name="connsiteY11" fmla="*/ 26944 h 1590906"/>
                    <a:gd name="connsiteX0" fmla="*/ 412721 w 1167896"/>
                    <a:gd name="connsiteY0" fmla="*/ 26944 h 1590906"/>
                    <a:gd name="connsiteX1" fmla="*/ 862301 w 1167896"/>
                    <a:gd name="connsiteY1" fmla="*/ 87904 h 1590906"/>
                    <a:gd name="connsiteX2" fmla="*/ 923261 w 1167896"/>
                    <a:gd name="connsiteY2" fmla="*/ 446044 h 1590906"/>
                    <a:gd name="connsiteX3" fmla="*/ 1167101 w 1167896"/>
                    <a:gd name="connsiteY3" fmla="*/ 697504 h 1590906"/>
                    <a:gd name="connsiteX4" fmla="*/ 831821 w 1167896"/>
                    <a:gd name="connsiteY4" fmla="*/ 1108984 h 1590906"/>
                    <a:gd name="connsiteX5" fmla="*/ 946121 w 1167896"/>
                    <a:gd name="connsiteY5" fmla="*/ 1429024 h 1590906"/>
                    <a:gd name="connsiteX6" fmla="*/ 587981 w 1167896"/>
                    <a:gd name="connsiteY6" fmla="*/ 1589044 h 1590906"/>
                    <a:gd name="connsiteX7" fmla="*/ 138401 w 1167896"/>
                    <a:gd name="connsiteY7" fmla="*/ 1329964 h 1590906"/>
                    <a:gd name="connsiteX8" fmla="*/ 367001 w 1167896"/>
                    <a:gd name="connsiteY8" fmla="*/ 1070884 h 1590906"/>
                    <a:gd name="connsiteX9" fmla="*/ 1241 w 1167896"/>
                    <a:gd name="connsiteY9" fmla="*/ 705124 h 1590906"/>
                    <a:gd name="connsiteX10" fmla="*/ 450821 w 1167896"/>
                    <a:gd name="connsiteY10" fmla="*/ 453664 h 1590906"/>
                    <a:gd name="connsiteX11" fmla="*/ 412721 w 1167896"/>
                    <a:gd name="connsiteY11" fmla="*/ 26944 h 1590906"/>
                    <a:gd name="connsiteX0" fmla="*/ 411650 w 1166825"/>
                    <a:gd name="connsiteY0" fmla="*/ 32570 h 1596532"/>
                    <a:gd name="connsiteX1" fmla="*/ 861230 w 1166825"/>
                    <a:gd name="connsiteY1" fmla="*/ 93530 h 1596532"/>
                    <a:gd name="connsiteX2" fmla="*/ 922190 w 1166825"/>
                    <a:gd name="connsiteY2" fmla="*/ 451670 h 1596532"/>
                    <a:gd name="connsiteX3" fmla="*/ 1166030 w 1166825"/>
                    <a:gd name="connsiteY3" fmla="*/ 703130 h 1596532"/>
                    <a:gd name="connsiteX4" fmla="*/ 830750 w 1166825"/>
                    <a:gd name="connsiteY4" fmla="*/ 1114610 h 1596532"/>
                    <a:gd name="connsiteX5" fmla="*/ 945050 w 1166825"/>
                    <a:gd name="connsiteY5" fmla="*/ 1434650 h 1596532"/>
                    <a:gd name="connsiteX6" fmla="*/ 586910 w 1166825"/>
                    <a:gd name="connsiteY6" fmla="*/ 1594670 h 1596532"/>
                    <a:gd name="connsiteX7" fmla="*/ 137330 w 1166825"/>
                    <a:gd name="connsiteY7" fmla="*/ 1335590 h 1596532"/>
                    <a:gd name="connsiteX8" fmla="*/ 365930 w 1166825"/>
                    <a:gd name="connsiteY8" fmla="*/ 1076510 h 1596532"/>
                    <a:gd name="connsiteX9" fmla="*/ 170 w 1166825"/>
                    <a:gd name="connsiteY9" fmla="*/ 710750 h 1596532"/>
                    <a:gd name="connsiteX10" fmla="*/ 411650 w 1166825"/>
                    <a:gd name="connsiteY10" fmla="*/ 535490 h 1596532"/>
                    <a:gd name="connsiteX11" fmla="*/ 411650 w 1166825"/>
                    <a:gd name="connsiteY11" fmla="*/ 32570 h 1596532"/>
                    <a:gd name="connsiteX0" fmla="*/ 412861 w 1168036"/>
                    <a:gd name="connsiteY0" fmla="*/ 32570 h 1596532"/>
                    <a:gd name="connsiteX1" fmla="*/ 862441 w 1168036"/>
                    <a:gd name="connsiteY1" fmla="*/ 93530 h 1596532"/>
                    <a:gd name="connsiteX2" fmla="*/ 923401 w 1168036"/>
                    <a:gd name="connsiteY2" fmla="*/ 451670 h 1596532"/>
                    <a:gd name="connsiteX3" fmla="*/ 1167241 w 1168036"/>
                    <a:gd name="connsiteY3" fmla="*/ 703130 h 1596532"/>
                    <a:gd name="connsiteX4" fmla="*/ 831961 w 1168036"/>
                    <a:gd name="connsiteY4" fmla="*/ 1114610 h 1596532"/>
                    <a:gd name="connsiteX5" fmla="*/ 946261 w 1168036"/>
                    <a:gd name="connsiteY5" fmla="*/ 1434650 h 1596532"/>
                    <a:gd name="connsiteX6" fmla="*/ 588121 w 1168036"/>
                    <a:gd name="connsiteY6" fmla="*/ 1594670 h 1596532"/>
                    <a:gd name="connsiteX7" fmla="*/ 138541 w 1168036"/>
                    <a:gd name="connsiteY7" fmla="*/ 1335590 h 1596532"/>
                    <a:gd name="connsiteX8" fmla="*/ 367141 w 1168036"/>
                    <a:gd name="connsiteY8" fmla="*/ 1076510 h 1596532"/>
                    <a:gd name="connsiteX9" fmla="*/ 1381 w 1168036"/>
                    <a:gd name="connsiteY9" fmla="*/ 710750 h 1596532"/>
                    <a:gd name="connsiteX10" fmla="*/ 412861 w 1168036"/>
                    <a:gd name="connsiteY10" fmla="*/ 535490 h 1596532"/>
                    <a:gd name="connsiteX11" fmla="*/ 412861 w 1168036"/>
                    <a:gd name="connsiteY11" fmla="*/ 32570 h 1596532"/>
                    <a:gd name="connsiteX0" fmla="*/ 366903 w 1122078"/>
                    <a:gd name="connsiteY0" fmla="*/ 32570 h 1596532"/>
                    <a:gd name="connsiteX1" fmla="*/ 816483 w 1122078"/>
                    <a:gd name="connsiteY1" fmla="*/ 93530 h 1596532"/>
                    <a:gd name="connsiteX2" fmla="*/ 877443 w 1122078"/>
                    <a:gd name="connsiteY2" fmla="*/ 451670 h 1596532"/>
                    <a:gd name="connsiteX3" fmla="*/ 1121283 w 1122078"/>
                    <a:gd name="connsiteY3" fmla="*/ 703130 h 1596532"/>
                    <a:gd name="connsiteX4" fmla="*/ 786003 w 1122078"/>
                    <a:gd name="connsiteY4" fmla="*/ 1114610 h 1596532"/>
                    <a:gd name="connsiteX5" fmla="*/ 900303 w 1122078"/>
                    <a:gd name="connsiteY5" fmla="*/ 1434650 h 1596532"/>
                    <a:gd name="connsiteX6" fmla="*/ 542163 w 1122078"/>
                    <a:gd name="connsiteY6" fmla="*/ 1594670 h 1596532"/>
                    <a:gd name="connsiteX7" fmla="*/ 92583 w 1122078"/>
                    <a:gd name="connsiteY7" fmla="*/ 1335590 h 1596532"/>
                    <a:gd name="connsiteX8" fmla="*/ 321183 w 1122078"/>
                    <a:gd name="connsiteY8" fmla="*/ 1076510 h 1596532"/>
                    <a:gd name="connsiteX9" fmla="*/ 1143 w 1122078"/>
                    <a:gd name="connsiteY9" fmla="*/ 687890 h 1596532"/>
                    <a:gd name="connsiteX10" fmla="*/ 366903 w 1122078"/>
                    <a:gd name="connsiteY10" fmla="*/ 535490 h 1596532"/>
                    <a:gd name="connsiteX11" fmla="*/ 366903 w 1122078"/>
                    <a:gd name="connsiteY11" fmla="*/ 32570 h 1596532"/>
                    <a:gd name="connsiteX0" fmla="*/ 366903 w 1122078"/>
                    <a:gd name="connsiteY0" fmla="*/ 27690 h 1591652"/>
                    <a:gd name="connsiteX1" fmla="*/ 816483 w 1122078"/>
                    <a:gd name="connsiteY1" fmla="*/ 88650 h 1591652"/>
                    <a:gd name="connsiteX2" fmla="*/ 877443 w 1122078"/>
                    <a:gd name="connsiteY2" fmla="*/ 446790 h 1591652"/>
                    <a:gd name="connsiteX3" fmla="*/ 1121283 w 1122078"/>
                    <a:gd name="connsiteY3" fmla="*/ 698250 h 1591652"/>
                    <a:gd name="connsiteX4" fmla="*/ 786003 w 1122078"/>
                    <a:gd name="connsiteY4" fmla="*/ 1109730 h 1591652"/>
                    <a:gd name="connsiteX5" fmla="*/ 900303 w 1122078"/>
                    <a:gd name="connsiteY5" fmla="*/ 1429770 h 1591652"/>
                    <a:gd name="connsiteX6" fmla="*/ 542163 w 1122078"/>
                    <a:gd name="connsiteY6" fmla="*/ 1589790 h 1591652"/>
                    <a:gd name="connsiteX7" fmla="*/ 92583 w 1122078"/>
                    <a:gd name="connsiteY7" fmla="*/ 1330710 h 1591652"/>
                    <a:gd name="connsiteX8" fmla="*/ 321183 w 1122078"/>
                    <a:gd name="connsiteY8" fmla="*/ 1071630 h 1591652"/>
                    <a:gd name="connsiteX9" fmla="*/ 1143 w 1122078"/>
                    <a:gd name="connsiteY9" fmla="*/ 683010 h 1591652"/>
                    <a:gd name="connsiteX10" fmla="*/ 253612 w 1122078"/>
                    <a:gd name="connsiteY10" fmla="*/ 464509 h 1591652"/>
                    <a:gd name="connsiteX11" fmla="*/ 366903 w 1122078"/>
                    <a:gd name="connsiteY11" fmla="*/ 27690 h 1591652"/>
                    <a:gd name="connsiteX0" fmla="*/ 546278 w 1122078"/>
                    <a:gd name="connsiteY0" fmla="*/ 161801 h 1508572"/>
                    <a:gd name="connsiteX1" fmla="*/ 816483 w 1122078"/>
                    <a:gd name="connsiteY1" fmla="*/ 5570 h 1508572"/>
                    <a:gd name="connsiteX2" fmla="*/ 877443 w 1122078"/>
                    <a:gd name="connsiteY2" fmla="*/ 363710 h 1508572"/>
                    <a:gd name="connsiteX3" fmla="*/ 1121283 w 1122078"/>
                    <a:gd name="connsiteY3" fmla="*/ 615170 h 1508572"/>
                    <a:gd name="connsiteX4" fmla="*/ 786003 w 1122078"/>
                    <a:gd name="connsiteY4" fmla="*/ 1026650 h 1508572"/>
                    <a:gd name="connsiteX5" fmla="*/ 900303 w 1122078"/>
                    <a:gd name="connsiteY5" fmla="*/ 1346690 h 1508572"/>
                    <a:gd name="connsiteX6" fmla="*/ 542163 w 1122078"/>
                    <a:gd name="connsiteY6" fmla="*/ 1506710 h 1508572"/>
                    <a:gd name="connsiteX7" fmla="*/ 92583 w 1122078"/>
                    <a:gd name="connsiteY7" fmla="*/ 1247630 h 1508572"/>
                    <a:gd name="connsiteX8" fmla="*/ 321183 w 1122078"/>
                    <a:gd name="connsiteY8" fmla="*/ 988550 h 1508572"/>
                    <a:gd name="connsiteX9" fmla="*/ 1143 w 1122078"/>
                    <a:gd name="connsiteY9" fmla="*/ 599930 h 1508572"/>
                    <a:gd name="connsiteX10" fmla="*/ 253612 w 1122078"/>
                    <a:gd name="connsiteY10" fmla="*/ 381429 h 1508572"/>
                    <a:gd name="connsiteX11" fmla="*/ 546278 w 1122078"/>
                    <a:gd name="connsiteY11" fmla="*/ 161801 h 1508572"/>
                    <a:gd name="connsiteX0" fmla="*/ 546278 w 1122078"/>
                    <a:gd name="connsiteY0" fmla="*/ 159161 h 1505932"/>
                    <a:gd name="connsiteX1" fmla="*/ 816483 w 1122078"/>
                    <a:gd name="connsiteY1" fmla="*/ 2930 h 1505932"/>
                    <a:gd name="connsiteX2" fmla="*/ 877443 w 1122078"/>
                    <a:gd name="connsiteY2" fmla="*/ 361070 h 1505932"/>
                    <a:gd name="connsiteX3" fmla="*/ 1121283 w 1122078"/>
                    <a:gd name="connsiteY3" fmla="*/ 612530 h 1505932"/>
                    <a:gd name="connsiteX4" fmla="*/ 786003 w 1122078"/>
                    <a:gd name="connsiteY4" fmla="*/ 1024010 h 1505932"/>
                    <a:gd name="connsiteX5" fmla="*/ 900303 w 1122078"/>
                    <a:gd name="connsiteY5" fmla="*/ 1344050 h 1505932"/>
                    <a:gd name="connsiteX6" fmla="*/ 542163 w 1122078"/>
                    <a:gd name="connsiteY6" fmla="*/ 1504070 h 1505932"/>
                    <a:gd name="connsiteX7" fmla="*/ 92583 w 1122078"/>
                    <a:gd name="connsiteY7" fmla="*/ 1244990 h 1505932"/>
                    <a:gd name="connsiteX8" fmla="*/ 321183 w 1122078"/>
                    <a:gd name="connsiteY8" fmla="*/ 985910 h 1505932"/>
                    <a:gd name="connsiteX9" fmla="*/ 1143 w 1122078"/>
                    <a:gd name="connsiteY9" fmla="*/ 597290 h 1505932"/>
                    <a:gd name="connsiteX10" fmla="*/ 253612 w 1122078"/>
                    <a:gd name="connsiteY10" fmla="*/ 378789 h 1505932"/>
                    <a:gd name="connsiteX11" fmla="*/ 546278 w 1122078"/>
                    <a:gd name="connsiteY11" fmla="*/ 159161 h 1505932"/>
                    <a:gd name="connsiteX0" fmla="*/ 546278 w 1122078"/>
                    <a:gd name="connsiteY0" fmla="*/ 157833 h 1504604"/>
                    <a:gd name="connsiteX1" fmla="*/ 816483 w 1122078"/>
                    <a:gd name="connsiteY1" fmla="*/ 1602 h 1504604"/>
                    <a:gd name="connsiteX2" fmla="*/ 877443 w 1122078"/>
                    <a:gd name="connsiteY2" fmla="*/ 359742 h 1504604"/>
                    <a:gd name="connsiteX3" fmla="*/ 1121283 w 1122078"/>
                    <a:gd name="connsiteY3" fmla="*/ 611202 h 1504604"/>
                    <a:gd name="connsiteX4" fmla="*/ 786003 w 1122078"/>
                    <a:gd name="connsiteY4" fmla="*/ 1022682 h 1504604"/>
                    <a:gd name="connsiteX5" fmla="*/ 900303 w 1122078"/>
                    <a:gd name="connsiteY5" fmla="*/ 1342722 h 1504604"/>
                    <a:gd name="connsiteX6" fmla="*/ 542163 w 1122078"/>
                    <a:gd name="connsiteY6" fmla="*/ 1502742 h 1504604"/>
                    <a:gd name="connsiteX7" fmla="*/ 92583 w 1122078"/>
                    <a:gd name="connsiteY7" fmla="*/ 1243662 h 1504604"/>
                    <a:gd name="connsiteX8" fmla="*/ 321183 w 1122078"/>
                    <a:gd name="connsiteY8" fmla="*/ 984582 h 1504604"/>
                    <a:gd name="connsiteX9" fmla="*/ 1143 w 1122078"/>
                    <a:gd name="connsiteY9" fmla="*/ 595962 h 1504604"/>
                    <a:gd name="connsiteX10" fmla="*/ 253612 w 1122078"/>
                    <a:gd name="connsiteY10" fmla="*/ 377461 h 1504604"/>
                    <a:gd name="connsiteX11" fmla="*/ 546278 w 1122078"/>
                    <a:gd name="connsiteY11" fmla="*/ 157833 h 1504604"/>
                    <a:gd name="connsiteX0" fmla="*/ 546278 w 1121283"/>
                    <a:gd name="connsiteY0" fmla="*/ 162354 h 1509125"/>
                    <a:gd name="connsiteX1" fmla="*/ 816483 w 1121283"/>
                    <a:gd name="connsiteY1" fmla="*/ 6123 h 1509125"/>
                    <a:gd name="connsiteX2" fmla="*/ 783035 w 1121283"/>
                    <a:gd name="connsiteY2" fmla="*/ 468138 h 1509125"/>
                    <a:gd name="connsiteX3" fmla="*/ 1121283 w 1121283"/>
                    <a:gd name="connsiteY3" fmla="*/ 615723 h 1509125"/>
                    <a:gd name="connsiteX4" fmla="*/ 786003 w 1121283"/>
                    <a:gd name="connsiteY4" fmla="*/ 1027203 h 1509125"/>
                    <a:gd name="connsiteX5" fmla="*/ 900303 w 1121283"/>
                    <a:gd name="connsiteY5" fmla="*/ 1347243 h 1509125"/>
                    <a:gd name="connsiteX6" fmla="*/ 542163 w 1121283"/>
                    <a:gd name="connsiteY6" fmla="*/ 1507263 h 1509125"/>
                    <a:gd name="connsiteX7" fmla="*/ 92583 w 1121283"/>
                    <a:gd name="connsiteY7" fmla="*/ 1248183 h 1509125"/>
                    <a:gd name="connsiteX8" fmla="*/ 321183 w 1121283"/>
                    <a:gd name="connsiteY8" fmla="*/ 989103 h 1509125"/>
                    <a:gd name="connsiteX9" fmla="*/ 1143 w 1121283"/>
                    <a:gd name="connsiteY9" fmla="*/ 600483 h 1509125"/>
                    <a:gd name="connsiteX10" fmla="*/ 253612 w 1121283"/>
                    <a:gd name="connsiteY10" fmla="*/ 381982 h 1509125"/>
                    <a:gd name="connsiteX11" fmla="*/ 546278 w 1121283"/>
                    <a:gd name="connsiteY11" fmla="*/ 162354 h 1509125"/>
                    <a:gd name="connsiteX0" fmla="*/ 546278 w 1121283"/>
                    <a:gd name="connsiteY0" fmla="*/ 174494 h 1521265"/>
                    <a:gd name="connsiteX1" fmla="*/ 816483 w 1121283"/>
                    <a:gd name="connsiteY1" fmla="*/ 18263 h 1521265"/>
                    <a:gd name="connsiteX2" fmla="*/ 783035 w 1121283"/>
                    <a:gd name="connsiteY2" fmla="*/ 480278 h 1521265"/>
                    <a:gd name="connsiteX3" fmla="*/ 1121283 w 1121283"/>
                    <a:gd name="connsiteY3" fmla="*/ 627863 h 1521265"/>
                    <a:gd name="connsiteX4" fmla="*/ 786003 w 1121283"/>
                    <a:gd name="connsiteY4" fmla="*/ 1039343 h 1521265"/>
                    <a:gd name="connsiteX5" fmla="*/ 900303 w 1121283"/>
                    <a:gd name="connsiteY5" fmla="*/ 1359383 h 1521265"/>
                    <a:gd name="connsiteX6" fmla="*/ 542163 w 1121283"/>
                    <a:gd name="connsiteY6" fmla="*/ 1519403 h 1521265"/>
                    <a:gd name="connsiteX7" fmla="*/ 92583 w 1121283"/>
                    <a:gd name="connsiteY7" fmla="*/ 1260323 h 1521265"/>
                    <a:gd name="connsiteX8" fmla="*/ 321183 w 1121283"/>
                    <a:gd name="connsiteY8" fmla="*/ 1001243 h 1521265"/>
                    <a:gd name="connsiteX9" fmla="*/ 1143 w 1121283"/>
                    <a:gd name="connsiteY9" fmla="*/ 612623 h 1521265"/>
                    <a:gd name="connsiteX10" fmla="*/ 253612 w 1121283"/>
                    <a:gd name="connsiteY10" fmla="*/ 394122 h 1521265"/>
                    <a:gd name="connsiteX11" fmla="*/ 546278 w 1121283"/>
                    <a:gd name="connsiteY11" fmla="*/ 174494 h 1521265"/>
                    <a:gd name="connsiteX0" fmla="*/ 546288 w 1121293"/>
                    <a:gd name="connsiteY0" fmla="*/ 174494 h 1530252"/>
                    <a:gd name="connsiteX1" fmla="*/ 816493 w 1121293"/>
                    <a:gd name="connsiteY1" fmla="*/ 18263 h 1530252"/>
                    <a:gd name="connsiteX2" fmla="*/ 783045 w 1121293"/>
                    <a:gd name="connsiteY2" fmla="*/ 480278 h 1530252"/>
                    <a:gd name="connsiteX3" fmla="*/ 1121293 w 1121293"/>
                    <a:gd name="connsiteY3" fmla="*/ 627863 h 1530252"/>
                    <a:gd name="connsiteX4" fmla="*/ 786013 w 1121293"/>
                    <a:gd name="connsiteY4" fmla="*/ 1039343 h 1530252"/>
                    <a:gd name="connsiteX5" fmla="*/ 900313 w 1121293"/>
                    <a:gd name="connsiteY5" fmla="*/ 1359383 h 1530252"/>
                    <a:gd name="connsiteX6" fmla="*/ 542173 w 1121293"/>
                    <a:gd name="connsiteY6" fmla="*/ 1519403 h 1530252"/>
                    <a:gd name="connsiteX7" fmla="*/ 111474 w 1121293"/>
                    <a:gd name="connsiteY7" fmla="*/ 1458628 h 1530252"/>
                    <a:gd name="connsiteX8" fmla="*/ 321193 w 1121293"/>
                    <a:gd name="connsiteY8" fmla="*/ 1001243 h 1530252"/>
                    <a:gd name="connsiteX9" fmla="*/ 1153 w 1121293"/>
                    <a:gd name="connsiteY9" fmla="*/ 612623 h 1530252"/>
                    <a:gd name="connsiteX10" fmla="*/ 253622 w 1121293"/>
                    <a:gd name="connsiteY10" fmla="*/ 394122 h 1530252"/>
                    <a:gd name="connsiteX11" fmla="*/ 546288 w 1121293"/>
                    <a:gd name="connsiteY11" fmla="*/ 174494 h 1530252"/>
                    <a:gd name="connsiteX0" fmla="*/ 546288 w 1121293"/>
                    <a:gd name="connsiteY0" fmla="*/ 174494 h 1545321"/>
                    <a:gd name="connsiteX1" fmla="*/ 816493 w 1121293"/>
                    <a:gd name="connsiteY1" fmla="*/ 18263 h 1545321"/>
                    <a:gd name="connsiteX2" fmla="*/ 783045 w 1121293"/>
                    <a:gd name="connsiteY2" fmla="*/ 480278 h 1545321"/>
                    <a:gd name="connsiteX3" fmla="*/ 1121293 w 1121293"/>
                    <a:gd name="connsiteY3" fmla="*/ 627863 h 1545321"/>
                    <a:gd name="connsiteX4" fmla="*/ 786013 w 1121293"/>
                    <a:gd name="connsiteY4" fmla="*/ 1039343 h 1545321"/>
                    <a:gd name="connsiteX5" fmla="*/ 900313 w 1121293"/>
                    <a:gd name="connsiteY5" fmla="*/ 1359383 h 1545321"/>
                    <a:gd name="connsiteX6" fmla="*/ 542173 w 1121293"/>
                    <a:gd name="connsiteY6" fmla="*/ 1519403 h 1545321"/>
                    <a:gd name="connsiteX7" fmla="*/ 111474 w 1121293"/>
                    <a:gd name="connsiteY7" fmla="*/ 1458628 h 1545321"/>
                    <a:gd name="connsiteX8" fmla="*/ 321193 w 1121293"/>
                    <a:gd name="connsiteY8" fmla="*/ 1001243 h 1545321"/>
                    <a:gd name="connsiteX9" fmla="*/ 1153 w 1121293"/>
                    <a:gd name="connsiteY9" fmla="*/ 612623 h 1545321"/>
                    <a:gd name="connsiteX10" fmla="*/ 253622 w 1121293"/>
                    <a:gd name="connsiteY10" fmla="*/ 394122 h 1545321"/>
                    <a:gd name="connsiteX11" fmla="*/ 546288 w 1121293"/>
                    <a:gd name="connsiteY11" fmla="*/ 174494 h 1545321"/>
                    <a:gd name="connsiteX0" fmla="*/ 546288 w 1121293"/>
                    <a:gd name="connsiteY0" fmla="*/ 174494 h 1555235"/>
                    <a:gd name="connsiteX1" fmla="*/ 816493 w 1121293"/>
                    <a:gd name="connsiteY1" fmla="*/ 18263 h 1555235"/>
                    <a:gd name="connsiteX2" fmla="*/ 783045 w 1121293"/>
                    <a:gd name="connsiteY2" fmla="*/ 480278 h 1555235"/>
                    <a:gd name="connsiteX3" fmla="*/ 1121293 w 1121293"/>
                    <a:gd name="connsiteY3" fmla="*/ 627863 h 1555235"/>
                    <a:gd name="connsiteX4" fmla="*/ 786013 w 1121293"/>
                    <a:gd name="connsiteY4" fmla="*/ 1039343 h 1555235"/>
                    <a:gd name="connsiteX5" fmla="*/ 626528 w 1121293"/>
                    <a:gd name="connsiteY5" fmla="*/ 1208294 h 1555235"/>
                    <a:gd name="connsiteX6" fmla="*/ 542173 w 1121293"/>
                    <a:gd name="connsiteY6" fmla="*/ 1519403 h 1555235"/>
                    <a:gd name="connsiteX7" fmla="*/ 111474 w 1121293"/>
                    <a:gd name="connsiteY7" fmla="*/ 1458628 h 1555235"/>
                    <a:gd name="connsiteX8" fmla="*/ 321193 w 1121293"/>
                    <a:gd name="connsiteY8" fmla="*/ 1001243 h 1555235"/>
                    <a:gd name="connsiteX9" fmla="*/ 1153 w 1121293"/>
                    <a:gd name="connsiteY9" fmla="*/ 612623 h 1555235"/>
                    <a:gd name="connsiteX10" fmla="*/ 253622 w 1121293"/>
                    <a:gd name="connsiteY10" fmla="*/ 394122 h 1555235"/>
                    <a:gd name="connsiteX11" fmla="*/ 546288 w 1121293"/>
                    <a:gd name="connsiteY11" fmla="*/ 174494 h 1555235"/>
                    <a:gd name="connsiteX0" fmla="*/ 546288 w 1125927"/>
                    <a:gd name="connsiteY0" fmla="*/ 174494 h 1555235"/>
                    <a:gd name="connsiteX1" fmla="*/ 816493 w 1125927"/>
                    <a:gd name="connsiteY1" fmla="*/ 18263 h 1555235"/>
                    <a:gd name="connsiteX2" fmla="*/ 783045 w 1125927"/>
                    <a:gd name="connsiteY2" fmla="*/ 480278 h 1555235"/>
                    <a:gd name="connsiteX3" fmla="*/ 1121293 w 1125927"/>
                    <a:gd name="connsiteY3" fmla="*/ 627863 h 1555235"/>
                    <a:gd name="connsiteX4" fmla="*/ 955949 w 1125927"/>
                    <a:gd name="connsiteY4" fmla="*/ 1058230 h 1555235"/>
                    <a:gd name="connsiteX5" fmla="*/ 626528 w 1125927"/>
                    <a:gd name="connsiteY5" fmla="*/ 1208294 h 1555235"/>
                    <a:gd name="connsiteX6" fmla="*/ 542173 w 1125927"/>
                    <a:gd name="connsiteY6" fmla="*/ 1519403 h 1555235"/>
                    <a:gd name="connsiteX7" fmla="*/ 111474 w 1125927"/>
                    <a:gd name="connsiteY7" fmla="*/ 1458628 h 1555235"/>
                    <a:gd name="connsiteX8" fmla="*/ 321193 w 1125927"/>
                    <a:gd name="connsiteY8" fmla="*/ 1001243 h 1555235"/>
                    <a:gd name="connsiteX9" fmla="*/ 1153 w 1125927"/>
                    <a:gd name="connsiteY9" fmla="*/ 612623 h 1555235"/>
                    <a:gd name="connsiteX10" fmla="*/ 253622 w 1125927"/>
                    <a:gd name="connsiteY10" fmla="*/ 394122 h 1555235"/>
                    <a:gd name="connsiteX11" fmla="*/ 546288 w 1125927"/>
                    <a:gd name="connsiteY11" fmla="*/ 174494 h 1555235"/>
                    <a:gd name="connsiteX0" fmla="*/ 546288 w 1141335"/>
                    <a:gd name="connsiteY0" fmla="*/ 174494 h 1555235"/>
                    <a:gd name="connsiteX1" fmla="*/ 816493 w 1141335"/>
                    <a:gd name="connsiteY1" fmla="*/ 18263 h 1555235"/>
                    <a:gd name="connsiteX2" fmla="*/ 783045 w 1141335"/>
                    <a:gd name="connsiteY2" fmla="*/ 480278 h 1555235"/>
                    <a:gd name="connsiteX3" fmla="*/ 1121293 w 1141335"/>
                    <a:gd name="connsiteY3" fmla="*/ 627863 h 1555235"/>
                    <a:gd name="connsiteX4" fmla="*/ 955949 w 1141335"/>
                    <a:gd name="connsiteY4" fmla="*/ 1058230 h 1555235"/>
                    <a:gd name="connsiteX5" fmla="*/ 626528 w 1141335"/>
                    <a:gd name="connsiteY5" fmla="*/ 1208294 h 1555235"/>
                    <a:gd name="connsiteX6" fmla="*/ 542173 w 1141335"/>
                    <a:gd name="connsiteY6" fmla="*/ 1519403 h 1555235"/>
                    <a:gd name="connsiteX7" fmla="*/ 111474 w 1141335"/>
                    <a:gd name="connsiteY7" fmla="*/ 1458628 h 1555235"/>
                    <a:gd name="connsiteX8" fmla="*/ 321193 w 1141335"/>
                    <a:gd name="connsiteY8" fmla="*/ 1001243 h 1555235"/>
                    <a:gd name="connsiteX9" fmla="*/ 1153 w 1141335"/>
                    <a:gd name="connsiteY9" fmla="*/ 612623 h 1555235"/>
                    <a:gd name="connsiteX10" fmla="*/ 253622 w 1141335"/>
                    <a:gd name="connsiteY10" fmla="*/ 394122 h 1555235"/>
                    <a:gd name="connsiteX11" fmla="*/ 546288 w 1141335"/>
                    <a:gd name="connsiteY11" fmla="*/ 174494 h 1555235"/>
                    <a:gd name="connsiteX0" fmla="*/ 546288 w 1057740"/>
                    <a:gd name="connsiteY0" fmla="*/ 174494 h 1555235"/>
                    <a:gd name="connsiteX1" fmla="*/ 816493 w 1057740"/>
                    <a:gd name="connsiteY1" fmla="*/ 18263 h 1555235"/>
                    <a:gd name="connsiteX2" fmla="*/ 783045 w 1057740"/>
                    <a:gd name="connsiteY2" fmla="*/ 480278 h 1555235"/>
                    <a:gd name="connsiteX3" fmla="*/ 1026885 w 1057740"/>
                    <a:gd name="connsiteY3" fmla="*/ 693964 h 1555235"/>
                    <a:gd name="connsiteX4" fmla="*/ 955949 w 1057740"/>
                    <a:gd name="connsiteY4" fmla="*/ 1058230 h 1555235"/>
                    <a:gd name="connsiteX5" fmla="*/ 626528 w 1057740"/>
                    <a:gd name="connsiteY5" fmla="*/ 1208294 h 1555235"/>
                    <a:gd name="connsiteX6" fmla="*/ 542173 w 1057740"/>
                    <a:gd name="connsiteY6" fmla="*/ 1519403 h 1555235"/>
                    <a:gd name="connsiteX7" fmla="*/ 111474 w 1057740"/>
                    <a:gd name="connsiteY7" fmla="*/ 1458628 h 1555235"/>
                    <a:gd name="connsiteX8" fmla="*/ 321193 w 1057740"/>
                    <a:gd name="connsiteY8" fmla="*/ 1001243 h 1555235"/>
                    <a:gd name="connsiteX9" fmla="*/ 1153 w 1057740"/>
                    <a:gd name="connsiteY9" fmla="*/ 612623 h 1555235"/>
                    <a:gd name="connsiteX10" fmla="*/ 253622 w 1057740"/>
                    <a:gd name="connsiteY10" fmla="*/ 394122 h 1555235"/>
                    <a:gd name="connsiteX11" fmla="*/ 546288 w 1057740"/>
                    <a:gd name="connsiteY11" fmla="*/ 174494 h 1555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57740" h="1555235">
                      <a:moveTo>
                        <a:pt x="546288" y="174494"/>
                      </a:moveTo>
                      <a:cubicBezTo>
                        <a:pt x="734508" y="253498"/>
                        <a:pt x="673184" y="-79917"/>
                        <a:pt x="816493" y="18263"/>
                      </a:cubicBezTo>
                      <a:cubicBezTo>
                        <a:pt x="959802" y="116443"/>
                        <a:pt x="747980" y="367661"/>
                        <a:pt x="783045" y="480278"/>
                      </a:cubicBezTo>
                      <a:cubicBezTo>
                        <a:pt x="818110" y="592895"/>
                        <a:pt x="950865" y="540981"/>
                        <a:pt x="1026885" y="693964"/>
                      </a:cubicBezTo>
                      <a:cubicBezTo>
                        <a:pt x="1102905" y="846947"/>
                        <a:pt x="1022675" y="972508"/>
                        <a:pt x="955949" y="1058230"/>
                      </a:cubicBezTo>
                      <a:cubicBezTo>
                        <a:pt x="889223" y="1143952"/>
                        <a:pt x="695490" y="1131432"/>
                        <a:pt x="626528" y="1208294"/>
                      </a:cubicBezTo>
                      <a:cubicBezTo>
                        <a:pt x="557566" y="1285156"/>
                        <a:pt x="628015" y="1477681"/>
                        <a:pt x="542173" y="1519403"/>
                      </a:cubicBezTo>
                      <a:cubicBezTo>
                        <a:pt x="456331" y="1561125"/>
                        <a:pt x="337120" y="1592204"/>
                        <a:pt x="111474" y="1458628"/>
                      </a:cubicBezTo>
                      <a:cubicBezTo>
                        <a:pt x="-114172" y="1325052"/>
                        <a:pt x="339580" y="1142244"/>
                        <a:pt x="321193" y="1001243"/>
                      </a:cubicBezTo>
                      <a:cubicBezTo>
                        <a:pt x="302806" y="860242"/>
                        <a:pt x="-21707" y="832333"/>
                        <a:pt x="1153" y="612623"/>
                      </a:cubicBezTo>
                      <a:cubicBezTo>
                        <a:pt x="24013" y="392913"/>
                        <a:pt x="162766" y="467143"/>
                        <a:pt x="253622" y="394122"/>
                      </a:cubicBezTo>
                      <a:cubicBezTo>
                        <a:pt x="344478" y="321101"/>
                        <a:pt x="358068" y="95490"/>
                        <a:pt x="546288" y="174494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noFill/>
                  <a:round/>
                  <a:headEnd/>
                  <a:tailEnd type="triangle" w="med" len="med"/>
                </a:ln>
                <a:effectLst>
                  <a:outerShdw blurRad="76200" dist="254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matte">
                  <a:bevelT w="114300" h="50800"/>
                  <a:bevelB w="63500" h="50800"/>
                </a:sp3d>
                <a:ex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7" name="Oval 13"/>
                <p:cNvSpPr/>
                <p:nvPr/>
              </p:nvSpPr>
              <p:spPr bwMode="auto">
                <a:xfrm rot="20135675">
                  <a:off x="3632906" y="3355284"/>
                  <a:ext cx="172076" cy="166630"/>
                </a:xfrm>
                <a:custGeom>
                  <a:avLst/>
                  <a:gdLst>
                    <a:gd name="connsiteX0" fmla="*/ 0 w 833450"/>
                    <a:gd name="connsiteY0" fmla="*/ 427411 h 854821"/>
                    <a:gd name="connsiteX1" fmla="*/ 416725 w 833450"/>
                    <a:gd name="connsiteY1" fmla="*/ 0 h 854821"/>
                    <a:gd name="connsiteX2" fmla="*/ 833450 w 833450"/>
                    <a:gd name="connsiteY2" fmla="*/ 427411 h 854821"/>
                    <a:gd name="connsiteX3" fmla="*/ 416725 w 833450"/>
                    <a:gd name="connsiteY3" fmla="*/ 854822 h 854821"/>
                    <a:gd name="connsiteX4" fmla="*/ 0 w 833450"/>
                    <a:gd name="connsiteY4" fmla="*/ 427411 h 854821"/>
                    <a:gd name="connsiteX0" fmla="*/ 0 w 877411"/>
                    <a:gd name="connsiteY0" fmla="*/ 427428 h 854855"/>
                    <a:gd name="connsiteX1" fmla="*/ 416725 w 877411"/>
                    <a:gd name="connsiteY1" fmla="*/ 17 h 854855"/>
                    <a:gd name="connsiteX2" fmla="*/ 877411 w 877411"/>
                    <a:gd name="connsiteY2" fmla="*/ 414867 h 854855"/>
                    <a:gd name="connsiteX3" fmla="*/ 416725 w 877411"/>
                    <a:gd name="connsiteY3" fmla="*/ 854839 h 854855"/>
                    <a:gd name="connsiteX4" fmla="*/ 0 w 877411"/>
                    <a:gd name="connsiteY4" fmla="*/ 427428 h 854855"/>
                    <a:gd name="connsiteX0" fmla="*/ 0 w 877411"/>
                    <a:gd name="connsiteY0" fmla="*/ 433686 h 861113"/>
                    <a:gd name="connsiteX1" fmla="*/ 416725 w 877411"/>
                    <a:gd name="connsiteY1" fmla="*/ 6275 h 861113"/>
                    <a:gd name="connsiteX2" fmla="*/ 877411 w 877411"/>
                    <a:gd name="connsiteY2" fmla="*/ 421125 h 861113"/>
                    <a:gd name="connsiteX3" fmla="*/ 416725 w 877411"/>
                    <a:gd name="connsiteY3" fmla="*/ 861097 h 861113"/>
                    <a:gd name="connsiteX4" fmla="*/ 0 w 877411"/>
                    <a:gd name="connsiteY4" fmla="*/ 433686 h 861113"/>
                    <a:gd name="connsiteX0" fmla="*/ 0 w 877411"/>
                    <a:gd name="connsiteY0" fmla="*/ 433686 h 861738"/>
                    <a:gd name="connsiteX1" fmla="*/ 416725 w 877411"/>
                    <a:gd name="connsiteY1" fmla="*/ 6275 h 861738"/>
                    <a:gd name="connsiteX2" fmla="*/ 877411 w 877411"/>
                    <a:gd name="connsiteY2" fmla="*/ 421125 h 861738"/>
                    <a:gd name="connsiteX3" fmla="*/ 416725 w 877411"/>
                    <a:gd name="connsiteY3" fmla="*/ 861097 h 861738"/>
                    <a:gd name="connsiteX4" fmla="*/ 0 w 877411"/>
                    <a:gd name="connsiteY4" fmla="*/ 433686 h 861738"/>
                    <a:gd name="connsiteX0" fmla="*/ 0 w 890304"/>
                    <a:gd name="connsiteY0" fmla="*/ 447255 h 875307"/>
                    <a:gd name="connsiteX1" fmla="*/ 416725 w 890304"/>
                    <a:gd name="connsiteY1" fmla="*/ 19844 h 875307"/>
                    <a:gd name="connsiteX2" fmla="*/ 732632 w 890304"/>
                    <a:gd name="connsiteY2" fmla="*/ 107837 h 875307"/>
                    <a:gd name="connsiteX3" fmla="*/ 877411 w 890304"/>
                    <a:gd name="connsiteY3" fmla="*/ 434694 h 875307"/>
                    <a:gd name="connsiteX4" fmla="*/ 416725 w 890304"/>
                    <a:gd name="connsiteY4" fmla="*/ 874666 h 875307"/>
                    <a:gd name="connsiteX5" fmla="*/ 0 w 890304"/>
                    <a:gd name="connsiteY5" fmla="*/ 447255 h 875307"/>
                    <a:gd name="connsiteX0" fmla="*/ 0 w 821142"/>
                    <a:gd name="connsiteY0" fmla="*/ 447255 h 878485"/>
                    <a:gd name="connsiteX1" fmla="*/ 416725 w 821142"/>
                    <a:gd name="connsiteY1" fmla="*/ 19844 h 878485"/>
                    <a:gd name="connsiteX2" fmla="*/ 732632 w 821142"/>
                    <a:gd name="connsiteY2" fmla="*/ 107837 h 878485"/>
                    <a:gd name="connsiteX3" fmla="*/ 797360 w 821142"/>
                    <a:gd name="connsiteY3" fmla="*/ 626127 h 878485"/>
                    <a:gd name="connsiteX4" fmla="*/ 416725 w 821142"/>
                    <a:gd name="connsiteY4" fmla="*/ 874666 h 878485"/>
                    <a:gd name="connsiteX5" fmla="*/ 0 w 821142"/>
                    <a:gd name="connsiteY5" fmla="*/ 447255 h 878485"/>
                    <a:gd name="connsiteX0" fmla="*/ 0 w 839883"/>
                    <a:gd name="connsiteY0" fmla="*/ 447255 h 878485"/>
                    <a:gd name="connsiteX1" fmla="*/ 416725 w 839883"/>
                    <a:gd name="connsiteY1" fmla="*/ 19844 h 878485"/>
                    <a:gd name="connsiteX2" fmla="*/ 732632 w 839883"/>
                    <a:gd name="connsiteY2" fmla="*/ 107837 h 878485"/>
                    <a:gd name="connsiteX3" fmla="*/ 797360 w 839883"/>
                    <a:gd name="connsiteY3" fmla="*/ 626127 h 878485"/>
                    <a:gd name="connsiteX4" fmla="*/ 416725 w 839883"/>
                    <a:gd name="connsiteY4" fmla="*/ 874666 h 878485"/>
                    <a:gd name="connsiteX5" fmla="*/ 0 w 839883"/>
                    <a:gd name="connsiteY5" fmla="*/ 447255 h 878485"/>
                    <a:gd name="connsiteX0" fmla="*/ 0 w 869487"/>
                    <a:gd name="connsiteY0" fmla="*/ 433489 h 864719"/>
                    <a:gd name="connsiteX1" fmla="*/ 416725 w 869487"/>
                    <a:gd name="connsiteY1" fmla="*/ 6078 h 864719"/>
                    <a:gd name="connsiteX2" fmla="*/ 812683 w 869487"/>
                    <a:gd name="connsiteY2" fmla="*/ 197578 h 864719"/>
                    <a:gd name="connsiteX3" fmla="*/ 797360 w 869487"/>
                    <a:gd name="connsiteY3" fmla="*/ 612361 h 864719"/>
                    <a:gd name="connsiteX4" fmla="*/ 416725 w 869487"/>
                    <a:gd name="connsiteY4" fmla="*/ 860900 h 864719"/>
                    <a:gd name="connsiteX5" fmla="*/ 0 w 869487"/>
                    <a:gd name="connsiteY5" fmla="*/ 433489 h 864719"/>
                    <a:gd name="connsiteX0" fmla="*/ 0 w 869487"/>
                    <a:gd name="connsiteY0" fmla="*/ 436168 h 867398"/>
                    <a:gd name="connsiteX1" fmla="*/ 416725 w 869487"/>
                    <a:gd name="connsiteY1" fmla="*/ 8757 h 867398"/>
                    <a:gd name="connsiteX2" fmla="*/ 812683 w 869487"/>
                    <a:gd name="connsiteY2" fmla="*/ 200257 h 867398"/>
                    <a:gd name="connsiteX3" fmla="*/ 797360 w 869487"/>
                    <a:gd name="connsiteY3" fmla="*/ 615040 h 867398"/>
                    <a:gd name="connsiteX4" fmla="*/ 416725 w 869487"/>
                    <a:gd name="connsiteY4" fmla="*/ 863579 h 867398"/>
                    <a:gd name="connsiteX5" fmla="*/ 0 w 869487"/>
                    <a:gd name="connsiteY5" fmla="*/ 436168 h 867398"/>
                    <a:gd name="connsiteX0" fmla="*/ 0 w 869487"/>
                    <a:gd name="connsiteY0" fmla="*/ 433489 h 864719"/>
                    <a:gd name="connsiteX1" fmla="*/ 416725 w 869487"/>
                    <a:gd name="connsiteY1" fmla="*/ 6078 h 864719"/>
                    <a:gd name="connsiteX2" fmla="*/ 812683 w 869487"/>
                    <a:gd name="connsiteY2" fmla="*/ 197578 h 864719"/>
                    <a:gd name="connsiteX3" fmla="*/ 797360 w 869487"/>
                    <a:gd name="connsiteY3" fmla="*/ 612361 h 864719"/>
                    <a:gd name="connsiteX4" fmla="*/ 416725 w 869487"/>
                    <a:gd name="connsiteY4" fmla="*/ 860900 h 864719"/>
                    <a:gd name="connsiteX5" fmla="*/ 0 w 869487"/>
                    <a:gd name="connsiteY5" fmla="*/ 433489 h 864719"/>
                    <a:gd name="connsiteX0" fmla="*/ 0 w 876078"/>
                    <a:gd name="connsiteY0" fmla="*/ 437827 h 869057"/>
                    <a:gd name="connsiteX1" fmla="*/ 416725 w 876078"/>
                    <a:gd name="connsiteY1" fmla="*/ 10416 h 869057"/>
                    <a:gd name="connsiteX2" fmla="*/ 812683 w 876078"/>
                    <a:gd name="connsiteY2" fmla="*/ 201916 h 869057"/>
                    <a:gd name="connsiteX3" fmla="*/ 797360 w 876078"/>
                    <a:gd name="connsiteY3" fmla="*/ 616699 h 869057"/>
                    <a:gd name="connsiteX4" fmla="*/ 416725 w 876078"/>
                    <a:gd name="connsiteY4" fmla="*/ 865238 h 869057"/>
                    <a:gd name="connsiteX5" fmla="*/ 0 w 876078"/>
                    <a:gd name="connsiteY5" fmla="*/ 437827 h 869057"/>
                    <a:gd name="connsiteX0" fmla="*/ 0 w 901954"/>
                    <a:gd name="connsiteY0" fmla="*/ 434985 h 870249"/>
                    <a:gd name="connsiteX1" fmla="*/ 416725 w 901954"/>
                    <a:gd name="connsiteY1" fmla="*/ 7574 h 870249"/>
                    <a:gd name="connsiteX2" fmla="*/ 812683 w 901954"/>
                    <a:gd name="connsiteY2" fmla="*/ 199074 h 870249"/>
                    <a:gd name="connsiteX3" fmla="*/ 854063 w 901954"/>
                    <a:gd name="connsiteY3" fmla="*/ 665054 h 870249"/>
                    <a:gd name="connsiteX4" fmla="*/ 416725 w 901954"/>
                    <a:gd name="connsiteY4" fmla="*/ 862396 h 870249"/>
                    <a:gd name="connsiteX5" fmla="*/ 0 w 901954"/>
                    <a:gd name="connsiteY5" fmla="*/ 434985 h 870249"/>
                    <a:gd name="connsiteX0" fmla="*/ 0 w 916151"/>
                    <a:gd name="connsiteY0" fmla="*/ 436136 h 871400"/>
                    <a:gd name="connsiteX1" fmla="*/ 416725 w 916151"/>
                    <a:gd name="connsiteY1" fmla="*/ 8725 h 871400"/>
                    <a:gd name="connsiteX2" fmla="*/ 851596 w 916151"/>
                    <a:gd name="connsiteY2" fmla="*/ 189096 h 871400"/>
                    <a:gd name="connsiteX3" fmla="*/ 854063 w 916151"/>
                    <a:gd name="connsiteY3" fmla="*/ 666205 h 871400"/>
                    <a:gd name="connsiteX4" fmla="*/ 416725 w 916151"/>
                    <a:gd name="connsiteY4" fmla="*/ 863547 h 871400"/>
                    <a:gd name="connsiteX5" fmla="*/ 0 w 916151"/>
                    <a:gd name="connsiteY5" fmla="*/ 436136 h 871400"/>
                    <a:gd name="connsiteX0" fmla="*/ 0 w 916151"/>
                    <a:gd name="connsiteY0" fmla="*/ 436136 h 864150"/>
                    <a:gd name="connsiteX1" fmla="*/ 416725 w 916151"/>
                    <a:gd name="connsiteY1" fmla="*/ 8725 h 864150"/>
                    <a:gd name="connsiteX2" fmla="*/ 851596 w 916151"/>
                    <a:gd name="connsiteY2" fmla="*/ 189096 h 864150"/>
                    <a:gd name="connsiteX3" fmla="*/ 854063 w 916151"/>
                    <a:gd name="connsiteY3" fmla="*/ 666205 h 864150"/>
                    <a:gd name="connsiteX4" fmla="*/ 416725 w 916151"/>
                    <a:gd name="connsiteY4" fmla="*/ 863547 h 864150"/>
                    <a:gd name="connsiteX5" fmla="*/ 0 w 916151"/>
                    <a:gd name="connsiteY5" fmla="*/ 436136 h 864150"/>
                    <a:gd name="connsiteX0" fmla="*/ 13 w 916164"/>
                    <a:gd name="connsiteY0" fmla="*/ 436136 h 884071"/>
                    <a:gd name="connsiteX1" fmla="*/ 416738 w 916164"/>
                    <a:gd name="connsiteY1" fmla="*/ 8725 h 884071"/>
                    <a:gd name="connsiteX2" fmla="*/ 851609 w 916164"/>
                    <a:gd name="connsiteY2" fmla="*/ 189096 h 884071"/>
                    <a:gd name="connsiteX3" fmla="*/ 854076 w 916164"/>
                    <a:gd name="connsiteY3" fmla="*/ 666205 h 884071"/>
                    <a:gd name="connsiteX4" fmla="*/ 405621 w 916164"/>
                    <a:gd name="connsiteY4" fmla="*/ 883581 h 884071"/>
                    <a:gd name="connsiteX5" fmla="*/ 13 w 916164"/>
                    <a:gd name="connsiteY5" fmla="*/ 436136 h 884071"/>
                    <a:gd name="connsiteX0" fmla="*/ 1574 w 917725"/>
                    <a:gd name="connsiteY0" fmla="*/ 436136 h 884071"/>
                    <a:gd name="connsiteX1" fmla="*/ 418299 w 917725"/>
                    <a:gd name="connsiteY1" fmla="*/ 8725 h 884071"/>
                    <a:gd name="connsiteX2" fmla="*/ 853170 w 917725"/>
                    <a:gd name="connsiteY2" fmla="*/ 189096 h 884071"/>
                    <a:gd name="connsiteX3" fmla="*/ 855637 w 917725"/>
                    <a:gd name="connsiteY3" fmla="*/ 666205 h 884071"/>
                    <a:gd name="connsiteX4" fmla="*/ 407182 w 917725"/>
                    <a:gd name="connsiteY4" fmla="*/ 883581 h 884071"/>
                    <a:gd name="connsiteX5" fmla="*/ 1574 w 917725"/>
                    <a:gd name="connsiteY5" fmla="*/ 436136 h 884071"/>
                    <a:gd name="connsiteX0" fmla="*/ 1574 w 1057110"/>
                    <a:gd name="connsiteY0" fmla="*/ 451354 h 899289"/>
                    <a:gd name="connsiteX1" fmla="*/ 418299 w 1057110"/>
                    <a:gd name="connsiteY1" fmla="*/ 23943 h 899289"/>
                    <a:gd name="connsiteX2" fmla="*/ 1038730 w 1057110"/>
                    <a:gd name="connsiteY2" fmla="*/ 121316 h 899289"/>
                    <a:gd name="connsiteX3" fmla="*/ 855637 w 1057110"/>
                    <a:gd name="connsiteY3" fmla="*/ 681423 h 899289"/>
                    <a:gd name="connsiteX4" fmla="*/ 407182 w 1057110"/>
                    <a:gd name="connsiteY4" fmla="*/ 898799 h 899289"/>
                    <a:gd name="connsiteX5" fmla="*/ 1574 w 1057110"/>
                    <a:gd name="connsiteY5" fmla="*/ 451354 h 899289"/>
                    <a:gd name="connsiteX0" fmla="*/ 1574 w 1068924"/>
                    <a:gd name="connsiteY0" fmla="*/ 482247 h 930182"/>
                    <a:gd name="connsiteX1" fmla="*/ 418299 w 1068924"/>
                    <a:gd name="connsiteY1" fmla="*/ 54836 h 930182"/>
                    <a:gd name="connsiteX2" fmla="*/ 1038730 w 1068924"/>
                    <a:gd name="connsiteY2" fmla="*/ 152209 h 930182"/>
                    <a:gd name="connsiteX3" fmla="*/ 855637 w 1068924"/>
                    <a:gd name="connsiteY3" fmla="*/ 712316 h 930182"/>
                    <a:gd name="connsiteX4" fmla="*/ 407182 w 1068924"/>
                    <a:gd name="connsiteY4" fmla="*/ 929692 h 930182"/>
                    <a:gd name="connsiteX5" fmla="*/ 1574 w 1068924"/>
                    <a:gd name="connsiteY5" fmla="*/ 482247 h 930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8924" h="930182">
                      <a:moveTo>
                        <a:pt x="1574" y="482247"/>
                      </a:moveTo>
                      <a:cubicBezTo>
                        <a:pt x="23440" y="229592"/>
                        <a:pt x="245440" y="109842"/>
                        <a:pt x="418299" y="54836"/>
                      </a:cubicBezTo>
                      <a:cubicBezTo>
                        <a:pt x="591158" y="-170"/>
                        <a:pt x="934254" y="-68035"/>
                        <a:pt x="1038730" y="152209"/>
                      </a:cubicBezTo>
                      <a:cubicBezTo>
                        <a:pt x="1143206" y="372453"/>
                        <a:pt x="950537" y="614561"/>
                        <a:pt x="855637" y="712316"/>
                      </a:cubicBezTo>
                      <a:cubicBezTo>
                        <a:pt x="802986" y="840121"/>
                        <a:pt x="625129" y="937987"/>
                        <a:pt x="407182" y="929692"/>
                      </a:cubicBezTo>
                      <a:cubicBezTo>
                        <a:pt x="189235" y="921397"/>
                        <a:pt x="-20292" y="734902"/>
                        <a:pt x="1574" y="482247"/>
                      </a:cubicBezTo>
                      <a:close/>
                    </a:path>
                  </a:pathLst>
                </a:custGeom>
                <a:solidFill>
                  <a:schemeClr val="accent1">
                    <a:alpha val="61961"/>
                  </a:schemeClr>
                </a:solidFill>
                <a:ln w="9525">
                  <a:noFill/>
                  <a:round/>
                  <a:headEnd/>
                  <a:tailEnd type="triangle" w="med" len="me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27000" h="25400"/>
                  <a:contourClr>
                    <a:schemeClr val="bg1"/>
                  </a:contourClr>
                </a:sp3d>
                <a:ex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08" name="Group 100369"/>
                <p:cNvGrpSpPr/>
                <p:nvPr/>
              </p:nvGrpSpPr>
              <p:grpSpPr>
                <a:xfrm>
                  <a:off x="3854538" y="3215272"/>
                  <a:ext cx="174799" cy="158686"/>
                  <a:chOff x="4092401" y="3096679"/>
                  <a:chExt cx="237458" cy="137939"/>
                </a:xfrm>
              </p:grpSpPr>
              <p:sp>
                <p:nvSpPr>
                  <p:cNvPr id="339" name="Freeform 338"/>
                  <p:cNvSpPr/>
                  <p:nvPr/>
                </p:nvSpPr>
                <p:spPr bwMode="auto">
                  <a:xfrm rot="20278324">
                    <a:off x="4092401" y="3096679"/>
                    <a:ext cx="237458" cy="137939"/>
                  </a:xfrm>
                  <a:custGeom>
                    <a:avLst/>
                    <a:gdLst>
                      <a:gd name="connsiteX0" fmla="*/ 281940 w 327660"/>
                      <a:gd name="connsiteY0" fmla="*/ 7620 h 297180"/>
                      <a:gd name="connsiteX1" fmla="*/ 327660 w 327660"/>
                      <a:gd name="connsiteY1" fmla="*/ 297180 h 297180"/>
                      <a:gd name="connsiteX2" fmla="*/ 0 w 327660"/>
                      <a:gd name="connsiteY2" fmla="*/ 205740 h 297180"/>
                      <a:gd name="connsiteX3" fmla="*/ 7620 w 327660"/>
                      <a:gd name="connsiteY3" fmla="*/ 0 h 297180"/>
                      <a:gd name="connsiteX4" fmla="*/ 281940 w 327660"/>
                      <a:gd name="connsiteY4" fmla="*/ 7620 h 297180"/>
                      <a:gd name="connsiteX0" fmla="*/ 281940 w 348621"/>
                      <a:gd name="connsiteY0" fmla="*/ 34768 h 324328"/>
                      <a:gd name="connsiteX1" fmla="*/ 327660 w 348621"/>
                      <a:gd name="connsiteY1" fmla="*/ 324328 h 324328"/>
                      <a:gd name="connsiteX2" fmla="*/ 0 w 348621"/>
                      <a:gd name="connsiteY2" fmla="*/ 232888 h 324328"/>
                      <a:gd name="connsiteX3" fmla="*/ 7620 w 348621"/>
                      <a:gd name="connsiteY3" fmla="*/ 27148 h 324328"/>
                      <a:gd name="connsiteX4" fmla="*/ 281940 w 348621"/>
                      <a:gd name="connsiteY4" fmla="*/ 34768 h 324328"/>
                      <a:gd name="connsiteX0" fmla="*/ 281940 w 376240"/>
                      <a:gd name="connsiteY0" fmla="*/ 34768 h 326715"/>
                      <a:gd name="connsiteX1" fmla="*/ 327660 w 376240"/>
                      <a:gd name="connsiteY1" fmla="*/ 324328 h 326715"/>
                      <a:gd name="connsiteX2" fmla="*/ 0 w 376240"/>
                      <a:gd name="connsiteY2" fmla="*/ 232888 h 326715"/>
                      <a:gd name="connsiteX3" fmla="*/ 7620 w 376240"/>
                      <a:gd name="connsiteY3" fmla="*/ 27148 h 326715"/>
                      <a:gd name="connsiteX4" fmla="*/ 281940 w 376240"/>
                      <a:gd name="connsiteY4" fmla="*/ 34768 h 326715"/>
                      <a:gd name="connsiteX0" fmla="*/ 339996 w 434296"/>
                      <a:gd name="connsiteY0" fmla="*/ 34768 h 326715"/>
                      <a:gd name="connsiteX1" fmla="*/ 385716 w 434296"/>
                      <a:gd name="connsiteY1" fmla="*/ 324328 h 326715"/>
                      <a:gd name="connsiteX2" fmla="*/ 58056 w 434296"/>
                      <a:gd name="connsiteY2" fmla="*/ 232888 h 326715"/>
                      <a:gd name="connsiteX3" fmla="*/ 65676 w 434296"/>
                      <a:gd name="connsiteY3" fmla="*/ 27148 h 326715"/>
                      <a:gd name="connsiteX4" fmla="*/ 339996 w 434296"/>
                      <a:gd name="connsiteY4" fmla="*/ 34768 h 326715"/>
                      <a:gd name="connsiteX0" fmla="*/ 316185 w 410485"/>
                      <a:gd name="connsiteY0" fmla="*/ 34768 h 326715"/>
                      <a:gd name="connsiteX1" fmla="*/ 361905 w 410485"/>
                      <a:gd name="connsiteY1" fmla="*/ 324328 h 326715"/>
                      <a:gd name="connsiteX2" fmla="*/ 34245 w 410485"/>
                      <a:gd name="connsiteY2" fmla="*/ 232888 h 326715"/>
                      <a:gd name="connsiteX3" fmla="*/ 41865 w 410485"/>
                      <a:gd name="connsiteY3" fmla="*/ 27148 h 326715"/>
                      <a:gd name="connsiteX4" fmla="*/ 316185 w 410485"/>
                      <a:gd name="connsiteY4" fmla="*/ 34768 h 326715"/>
                      <a:gd name="connsiteX0" fmla="*/ 316185 w 427410"/>
                      <a:gd name="connsiteY0" fmla="*/ 34768 h 326320"/>
                      <a:gd name="connsiteX1" fmla="*/ 361905 w 427410"/>
                      <a:gd name="connsiteY1" fmla="*/ 324328 h 326320"/>
                      <a:gd name="connsiteX2" fmla="*/ 34245 w 427410"/>
                      <a:gd name="connsiteY2" fmla="*/ 232888 h 326320"/>
                      <a:gd name="connsiteX3" fmla="*/ 41865 w 427410"/>
                      <a:gd name="connsiteY3" fmla="*/ 27148 h 326320"/>
                      <a:gd name="connsiteX4" fmla="*/ 316185 w 427410"/>
                      <a:gd name="connsiteY4" fmla="*/ 34768 h 326320"/>
                      <a:gd name="connsiteX0" fmla="*/ 316185 w 427410"/>
                      <a:gd name="connsiteY0" fmla="*/ 34768 h 326836"/>
                      <a:gd name="connsiteX1" fmla="*/ 361905 w 427410"/>
                      <a:gd name="connsiteY1" fmla="*/ 324328 h 326836"/>
                      <a:gd name="connsiteX2" fmla="*/ 34245 w 427410"/>
                      <a:gd name="connsiteY2" fmla="*/ 232888 h 326836"/>
                      <a:gd name="connsiteX3" fmla="*/ 41865 w 427410"/>
                      <a:gd name="connsiteY3" fmla="*/ 27148 h 326836"/>
                      <a:gd name="connsiteX4" fmla="*/ 316185 w 427410"/>
                      <a:gd name="connsiteY4" fmla="*/ 34768 h 326836"/>
                      <a:gd name="connsiteX0" fmla="*/ 309203 w 375024"/>
                      <a:gd name="connsiteY0" fmla="*/ 40703 h 367235"/>
                      <a:gd name="connsiteX1" fmla="*/ 354923 w 375024"/>
                      <a:gd name="connsiteY1" fmla="*/ 330263 h 367235"/>
                      <a:gd name="connsiteX2" fmla="*/ 38910 w 375024"/>
                      <a:gd name="connsiteY2" fmla="*/ 330789 h 367235"/>
                      <a:gd name="connsiteX3" fmla="*/ 34883 w 375024"/>
                      <a:gd name="connsiteY3" fmla="*/ 33083 h 367235"/>
                      <a:gd name="connsiteX4" fmla="*/ 309203 w 375024"/>
                      <a:gd name="connsiteY4" fmla="*/ 40703 h 367235"/>
                      <a:gd name="connsiteX0" fmla="*/ 292171 w 356749"/>
                      <a:gd name="connsiteY0" fmla="*/ 11825 h 333725"/>
                      <a:gd name="connsiteX1" fmla="*/ 337891 w 356749"/>
                      <a:gd name="connsiteY1" fmla="*/ 301385 h 333725"/>
                      <a:gd name="connsiteX2" fmla="*/ 21878 w 356749"/>
                      <a:gd name="connsiteY2" fmla="*/ 301911 h 333725"/>
                      <a:gd name="connsiteX3" fmla="*/ 56508 w 356749"/>
                      <a:gd name="connsiteY3" fmla="*/ 80124 h 333725"/>
                      <a:gd name="connsiteX4" fmla="*/ 292171 w 356749"/>
                      <a:gd name="connsiteY4" fmla="*/ 11825 h 333725"/>
                      <a:gd name="connsiteX0" fmla="*/ 303518 w 368096"/>
                      <a:gd name="connsiteY0" fmla="*/ 11825 h 346023"/>
                      <a:gd name="connsiteX1" fmla="*/ 349238 w 368096"/>
                      <a:gd name="connsiteY1" fmla="*/ 301385 h 346023"/>
                      <a:gd name="connsiteX2" fmla="*/ 33225 w 368096"/>
                      <a:gd name="connsiteY2" fmla="*/ 301911 h 346023"/>
                      <a:gd name="connsiteX3" fmla="*/ 67855 w 368096"/>
                      <a:gd name="connsiteY3" fmla="*/ 80124 h 346023"/>
                      <a:gd name="connsiteX4" fmla="*/ 303518 w 368096"/>
                      <a:gd name="connsiteY4" fmla="*/ 11825 h 346023"/>
                      <a:gd name="connsiteX0" fmla="*/ 303518 w 361384"/>
                      <a:gd name="connsiteY0" fmla="*/ 11825 h 365288"/>
                      <a:gd name="connsiteX1" fmla="*/ 349238 w 361384"/>
                      <a:gd name="connsiteY1" fmla="*/ 301385 h 365288"/>
                      <a:gd name="connsiteX2" fmla="*/ 33225 w 361384"/>
                      <a:gd name="connsiteY2" fmla="*/ 301911 h 365288"/>
                      <a:gd name="connsiteX3" fmla="*/ 67855 w 361384"/>
                      <a:gd name="connsiteY3" fmla="*/ 80124 h 365288"/>
                      <a:gd name="connsiteX4" fmla="*/ 303518 w 361384"/>
                      <a:gd name="connsiteY4" fmla="*/ 11825 h 365288"/>
                      <a:gd name="connsiteX0" fmla="*/ 295415 w 392401"/>
                      <a:gd name="connsiteY0" fmla="*/ 10943 h 345435"/>
                      <a:gd name="connsiteX1" fmla="*/ 384931 w 392401"/>
                      <a:gd name="connsiteY1" fmla="*/ 287381 h 345435"/>
                      <a:gd name="connsiteX2" fmla="*/ 25122 w 392401"/>
                      <a:gd name="connsiteY2" fmla="*/ 301029 h 345435"/>
                      <a:gd name="connsiteX3" fmla="*/ 59752 w 392401"/>
                      <a:gd name="connsiteY3" fmla="*/ 79242 h 345435"/>
                      <a:gd name="connsiteX4" fmla="*/ 295415 w 392401"/>
                      <a:gd name="connsiteY4" fmla="*/ 10943 h 345435"/>
                      <a:gd name="connsiteX0" fmla="*/ 295415 w 385336"/>
                      <a:gd name="connsiteY0" fmla="*/ 10943 h 350031"/>
                      <a:gd name="connsiteX1" fmla="*/ 384931 w 385336"/>
                      <a:gd name="connsiteY1" fmla="*/ 287381 h 350031"/>
                      <a:gd name="connsiteX2" fmla="*/ 25122 w 385336"/>
                      <a:gd name="connsiteY2" fmla="*/ 301029 h 350031"/>
                      <a:gd name="connsiteX3" fmla="*/ 59752 w 385336"/>
                      <a:gd name="connsiteY3" fmla="*/ 79242 h 350031"/>
                      <a:gd name="connsiteX4" fmla="*/ 295415 w 385336"/>
                      <a:gd name="connsiteY4" fmla="*/ 10943 h 350031"/>
                      <a:gd name="connsiteX0" fmla="*/ 292171 w 382083"/>
                      <a:gd name="connsiteY0" fmla="*/ 10943 h 350715"/>
                      <a:gd name="connsiteX1" fmla="*/ 381687 w 382083"/>
                      <a:gd name="connsiteY1" fmla="*/ 287381 h 350715"/>
                      <a:gd name="connsiteX2" fmla="*/ 21878 w 382083"/>
                      <a:gd name="connsiteY2" fmla="*/ 301029 h 350715"/>
                      <a:gd name="connsiteX3" fmla="*/ 56508 w 382083"/>
                      <a:gd name="connsiteY3" fmla="*/ 79242 h 350715"/>
                      <a:gd name="connsiteX4" fmla="*/ 292171 w 382083"/>
                      <a:gd name="connsiteY4" fmla="*/ 10943 h 350715"/>
                      <a:gd name="connsiteX0" fmla="*/ 292171 w 399341"/>
                      <a:gd name="connsiteY0" fmla="*/ 10943 h 362585"/>
                      <a:gd name="connsiteX1" fmla="*/ 381687 w 399341"/>
                      <a:gd name="connsiteY1" fmla="*/ 287381 h 362585"/>
                      <a:gd name="connsiteX2" fmla="*/ 21878 w 399341"/>
                      <a:gd name="connsiteY2" fmla="*/ 301029 h 362585"/>
                      <a:gd name="connsiteX3" fmla="*/ 56508 w 399341"/>
                      <a:gd name="connsiteY3" fmla="*/ 79242 h 362585"/>
                      <a:gd name="connsiteX4" fmla="*/ 292171 w 399341"/>
                      <a:gd name="connsiteY4" fmla="*/ 10943 h 362585"/>
                      <a:gd name="connsiteX0" fmla="*/ 291238 w 398408"/>
                      <a:gd name="connsiteY0" fmla="*/ 10943 h 375292"/>
                      <a:gd name="connsiteX1" fmla="*/ 380754 w 398408"/>
                      <a:gd name="connsiteY1" fmla="*/ 287381 h 375292"/>
                      <a:gd name="connsiteX2" fmla="*/ 20945 w 398408"/>
                      <a:gd name="connsiteY2" fmla="*/ 301029 h 375292"/>
                      <a:gd name="connsiteX3" fmla="*/ 55575 w 398408"/>
                      <a:gd name="connsiteY3" fmla="*/ 79242 h 375292"/>
                      <a:gd name="connsiteX4" fmla="*/ 291238 w 398408"/>
                      <a:gd name="connsiteY4" fmla="*/ 10943 h 375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8408" h="375292">
                        <a:moveTo>
                          <a:pt x="291238" y="10943"/>
                        </a:moveTo>
                        <a:cubicBezTo>
                          <a:pt x="345434" y="45633"/>
                          <a:pt x="437055" y="149049"/>
                          <a:pt x="380754" y="287381"/>
                        </a:cubicBezTo>
                        <a:cubicBezTo>
                          <a:pt x="324453" y="425713"/>
                          <a:pt x="65743" y="377572"/>
                          <a:pt x="20945" y="301029"/>
                        </a:cubicBezTo>
                        <a:cubicBezTo>
                          <a:pt x="-23853" y="224486"/>
                          <a:pt x="10526" y="127590"/>
                          <a:pt x="55575" y="79242"/>
                        </a:cubicBezTo>
                        <a:cubicBezTo>
                          <a:pt x="100624" y="30894"/>
                          <a:pt x="237042" y="-23747"/>
                          <a:pt x="291238" y="10943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noFill/>
                    <a:round/>
                    <a:headEnd/>
                    <a:tailEnd type="triangle" w="med" len="med"/>
                  </a:ln>
                  <a:effectLst>
                    <a:outerShdw blurRad="76200" dist="254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 prstMaterial="matte">
                    <a:bevelT w="114300" h="50800"/>
                    <a:bevelB w="63500" h="50800"/>
                  </a:sp3d>
                  <a:ex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40" name="Oval 13"/>
                  <p:cNvSpPr/>
                  <p:nvPr/>
                </p:nvSpPr>
                <p:spPr bwMode="auto">
                  <a:xfrm rot="1585271">
                    <a:off x="4171976" y="3133536"/>
                    <a:ext cx="73965" cy="64335"/>
                  </a:xfrm>
                  <a:custGeom>
                    <a:avLst/>
                    <a:gdLst>
                      <a:gd name="connsiteX0" fmla="*/ 0 w 833450"/>
                      <a:gd name="connsiteY0" fmla="*/ 427411 h 854821"/>
                      <a:gd name="connsiteX1" fmla="*/ 416725 w 833450"/>
                      <a:gd name="connsiteY1" fmla="*/ 0 h 854821"/>
                      <a:gd name="connsiteX2" fmla="*/ 833450 w 833450"/>
                      <a:gd name="connsiteY2" fmla="*/ 427411 h 854821"/>
                      <a:gd name="connsiteX3" fmla="*/ 416725 w 833450"/>
                      <a:gd name="connsiteY3" fmla="*/ 854822 h 854821"/>
                      <a:gd name="connsiteX4" fmla="*/ 0 w 833450"/>
                      <a:gd name="connsiteY4" fmla="*/ 427411 h 854821"/>
                      <a:gd name="connsiteX0" fmla="*/ 0 w 877411"/>
                      <a:gd name="connsiteY0" fmla="*/ 427428 h 854855"/>
                      <a:gd name="connsiteX1" fmla="*/ 416725 w 877411"/>
                      <a:gd name="connsiteY1" fmla="*/ 17 h 854855"/>
                      <a:gd name="connsiteX2" fmla="*/ 877411 w 877411"/>
                      <a:gd name="connsiteY2" fmla="*/ 414867 h 854855"/>
                      <a:gd name="connsiteX3" fmla="*/ 416725 w 877411"/>
                      <a:gd name="connsiteY3" fmla="*/ 854839 h 854855"/>
                      <a:gd name="connsiteX4" fmla="*/ 0 w 877411"/>
                      <a:gd name="connsiteY4" fmla="*/ 427428 h 854855"/>
                      <a:gd name="connsiteX0" fmla="*/ 0 w 877411"/>
                      <a:gd name="connsiteY0" fmla="*/ 433686 h 861113"/>
                      <a:gd name="connsiteX1" fmla="*/ 416725 w 877411"/>
                      <a:gd name="connsiteY1" fmla="*/ 6275 h 861113"/>
                      <a:gd name="connsiteX2" fmla="*/ 877411 w 877411"/>
                      <a:gd name="connsiteY2" fmla="*/ 421125 h 861113"/>
                      <a:gd name="connsiteX3" fmla="*/ 416725 w 877411"/>
                      <a:gd name="connsiteY3" fmla="*/ 861097 h 861113"/>
                      <a:gd name="connsiteX4" fmla="*/ 0 w 877411"/>
                      <a:gd name="connsiteY4" fmla="*/ 433686 h 861113"/>
                      <a:gd name="connsiteX0" fmla="*/ 0 w 877411"/>
                      <a:gd name="connsiteY0" fmla="*/ 433686 h 861738"/>
                      <a:gd name="connsiteX1" fmla="*/ 416725 w 877411"/>
                      <a:gd name="connsiteY1" fmla="*/ 6275 h 861738"/>
                      <a:gd name="connsiteX2" fmla="*/ 877411 w 877411"/>
                      <a:gd name="connsiteY2" fmla="*/ 421125 h 861738"/>
                      <a:gd name="connsiteX3" fmla="*/ 416725 w 877411"/>
                      <a:gd name="connsiteY3" fmla="*/ 861097 h 861738"/>
                      <a:gd name="connsiteX4" fmla="*/ 0 w 877411"/>
                      <a:gd name="connsiteY4" fmla="*/ 433686 h 861738"/>
                      <a:gd name="connsiteX0" fmla="*/ 0 w 890304"/>
                      <a:gd name="connsiteY0" fmla="*/ 447255 h 875307"/>
                      <a:gd name="connsiteX1" fmla="*/ 416725 w 890304"/>
                      <a:gd name="connsiteY1" fmla="*/ 19844 h 875307"/>
                      <a:gd name="connsiteX2" fmla="*/ 732632 w 890304"/>
                      <a:gd name="connsiteY2" fmla="*/ 107837 h 875307"/>
                      <a:gd name="connsiteX3" fmla="*/ 877411 w 890304"/>
                      <a:gd name="connsiteY3" fmla="*/ 434694 h 875307"/>
                      <a:gd name="connsiteX4" fmla="*/ 416725 w 890304"/>
                      <a:gd name="connsiteY4" fmla="*/ 874666 h 875307"/>
                      <a:gd name="connsiteX5" fmla="*/ 0 w 890304"/>
                      <a:gd name="connsiteY5" fmla="*/ 447255 h 875307"/>
                      <a:gd name="connsiteX0" fmla="*/ 0 w 821142"/>
                      <a:gd name="connsiteY0" fmla="*/ 447255 h 878485"/>
                      <a:gd name="connsiteX1" fmla="*/ 416725 w 821142"/>
                      <a:gd name="connsiteY1" fmla="*/ 19844 h 878485"/>
                      <a:gd name="connsiteX2" fmla="*/ 732632 w 821142"/>
                      <a:gd name="connsiteY2" fmla="*/ 107837 h 878485"/>
                      <a:gd name="connsiteX3" fmla="*/ 797360 w 821142"/>
                      <a:gd name="connsiteY3" fmla="*/ 626127 h 878485"/>
                      <a:gd name="connsiteX4" fmla="*/ 416725 w 821142"/>
                      <a:gd name="connsiteY4" fmla="*/ 874666 h 878485"/>
                      <a:gd name="connsiteX5" fmla="*/ 0 w 821142"/>
                      <a:gd name="connsiteY5" fmla="*/ 447255 h 878485"/>
                      <a:gd name="connsiteX0" fmla="*/ 0 w 839883"/>
                      <a:gd name="connsiteY0" fmla="*/ 447255 h 878485"/>
                      <a:gd name="connsiteX1" fmla="*/ 416725 w 839883"/>
                      <a:gd name="connsiteY1" fmla="*/ 19844 h 878485"/>
                      <a:gd name="connsiteX2" fmla="*/ 732632 w 839883"/>
                      <a:gd name="connsiteY2" fmla="*/ 107837 h 878485"/>
                      <a:gd name="connsiteX3" fmla="*/ 797360 w 839883"/>
                      <a:gd name="connsiteY3" fmla="*/ 626127 h 878485"/>
                      <a:gd name="connsiteX4" fmla="*/ 416725 w 839883"/>
                      <a:gd name="connsiteY4" fmla="*/ 874666 h 878485"/>
                      <a:gd name="connsiteX5" fmla="*/ 0 w 839883"/>
                      <a:gd name="connsiteY5" fmla="*/ 447255 h 878485"/>
                      <a:gd name="connsiteX0" fmla="*/ 0 w 869487"/>
                      <a:gd name="connsiteY0" fmla="*/ 433489 h 864719"/>
                      <a:gd name="connsiteX1" fmla="*/ 416725 w 869487"/>
                      <a:gd name="connsiteY1" fmla="*/ 6078 h 864719"/>
                      <a:gd name="connsiteX2" fmla="*/ 812683 w 869487"/>
                      <a:gd name="connsiteY2" fmla="*/ 197578 h 864719"/>
                      <a:gd name="connsiteX3" fmla="*/ 797360 w 869487"/>
                      <a:gd name="connsiteY3" fmla="*/ 612361 h 864719"/>
                      <a:gd name="connsiteX4" fmla="*/ 416725 w 869487"/>
                      <a:gd name="connsiteY4" fmla="*/ 860900 h 864719"/>
                      <a:gd name="connsiteX5" fmla="*/ 0 w 869487"/>
                      <a:gd name="connsiteY5" fmla="*/ 433489 h 864719"/>
                      <a:gd name="connsiteX0" fmla="*/ 0 w 869487"/>
                      <a:gd name="connsiteY0" fmla="*/ 436168 h 867398"/>
                      <a:gd name="connsiteX1" fmla="*/ 416725 w 869487"/>
                      <a:gd name="connsiteY1" fmla="*/ 8757 h 867398"/>
                      <a:gd name="connsiteX2" fmla="*/ 812683 w 869487"/>
                      <a:gd name="connsiteY2" fmla="*/ 200257 h 867398"/>
                      <a:gd name="connsiteX3" fmla="*/ 797360 w 869487"/>
                      <a:gd name="connsiteY3" fmla="*/ 615040 h 867398"/>
                      <a:gd name="connsiteX4" fmla="*/ 416725 w 869487"/>
                      <a:gd name="connsiteY4" fmla="*/ 863579 h 867398"/>
                      <a:gd name="connsiteX5" fmla="*/ 0 w 869487"/>
                      <a:gd name="connsiteY5" fmla="*/ 436168 h 867398"/>
                      <a:gd name="connsiteX0" fmla="*/ 0 w 869487"/>
                      <a:gd name="connsiteY0" fmla="*/ 433489 h 864719"/>
                      <a:gd name="connsiteX1" fmla="*/ 416725 w 869487"/>
                      <a:gd name="connsiteY1" fmla="*/ 6078 h 864719"/>
                      <a:gd name="connsiteX2" fmla="*/ 812683 w 869487"/>
                      <a:gd name="connsiteY2" fmla="*/ 197578 h 864719"/>
                      <a:gd name="connsiteX3" fmla="*/ 797360 w 869487"/>
                      <a:gd name="connsiteY3" fmla="*/ 612361 h 864719"/>
                      <a:gd name="connsiteX4" fmla="*/ 416725 w 869487"/>
                      <a:gd name="connsiteY4" fmla="*/ 860900 h 864719"/>
                      <a:gd name="connsiteX5" fmla="*/ 0 w 869487"/>
                      <a:gd name="connsiteY5" fmla="*/ 433489 h 864719"/>
                      <a:gd name="connsiteX0" fmla="*/ 0 w 876078"/>
                      <a:gd name="connsiteY0" fmla="*/ 437827 h 869057"/>
                      <a:gd name="connsiteX1" fmla="*/ 416725 w 876078"/>
                      <a:gd name="connsiteY1" fmla="*/ 10416 h 869057"/>
                      <a:gd name="connsiteX2" fmla="*/ 812683 w 876078"/>
                      <a:gd name="connsiteY2" fmla="*/ 201916 h 869057"/>
                      <a:gd name="connsiteX3" fmla="*/ 797360 w 876078"/>
                      <a:gd name="connsiteY3" fmla="*/ 616699 h 869057"/>
                      <a:gd name="connsiteX4" fmla="*/ 416725 w 876078"/>
                      <a:gd name="connsiteY4" fmla="*/ 865238 h 869057"/>
                      <a:gd name="connsiteX5" fmla="*/ 0 w 876078"/>
                      <a:gd name="connsiteY5" fmla="*/ 437827 h 869057"/>
                      <a:gd name="connsiteX0" fmla="*/ 0 w 901954"/>
                      <a:gd name="connsiteY0" fmla="*/ 434985 h 870249"/>
                      <a:gd name="connsiteX1" fmla="*/ 416725 w 901954"/>
                      <a:gd name="connsiteY1" fmla="*/ 7574 h 870249"/>
                      <a:gd name="connsiteX2" fmla="*/ 812683 w 901954"/>
                      <a:gd name="connsiteY2" fmla="*/ 199074 h 870249"/>
                      <a:gd name="connsiteX3" fmla="*/ 854063 w 901954"/>
                      <a:gd name="connsiteY3" fmla="*/ 665054 h 870249"/>
                      <a:gd name="connsiteX4" fmla="*/ 416725 w 901954"/>
                      <a:gd name="connsiteY4" fmla="*/ 862396 h 870249"/>
                      <a:gd name="connsiteX5" fmla="*/ 0 w 901954"/>
                      <a:gd name="connsiteY5" fmla="*/ 434985 h 870249"/>
                      <a:gd name="connsiteX0" fmla="*/ 0 w 916151"/>
                      <a:gd name="connsiteY0" fmla="*/ 436136 h 871400"/>
                      <a:gd name="connsiteX1" fmla="*/ 416725 w 916151"/>
                      <a:gd name="connsiteY1" fmla="*/ 8725 h 871400"/>
                      <a:gd name="connsiteX2" fmla="*/ 851596 w 916151"/>
                      <a:gd name="connsiteY2" fmla="*/ 189096 h 871400"/>
                      <a:gd name="connsiteX3" fmla="*/ 854063 w 916151"/>
                      <a:gd name="connsiteY3" fmla="*/ 666205 h 871400"/>
                      <a:gd name="connsiteX4" fmla="*/ 416725 w 916151"/>
                      <a:gd name="connsiteY4" fmla="*/ 863547 h 871400"/>
                      <a:gd name="connsiteX5" fmla="*/ 0 w 916151"/>
                      <a:gd name="connsiteY5" fmla="*/ 436136 h 871400"/>
                      <a:gd name="connsiteX0" fmla="*/ 0 w 916151"/>
                      <a:gd name="connsiteY0" fmla="*/ 436136 h 864150"/>
                      <a:gd name="connsiteX1" fmla="*/ 416725 w 916151"/>
                      <a:gd name="connsiteY1" fmla="*/ 8725 h 864150"/>
                      <a:gd name="connsiteX2" fmla="*/ 851596 w 916151"/>
                      <a:gd name="connsiteY2" fmla="*/ 189096 h 864150"/>
                      <a:gd name="connsiteX3" fmla="*/ 854063 w 916151"/>
                      <a:gd name="connsiteY3" fmla="*/ 666205 h 864150"/>
                      <a:gd name="connsiteX4" fmla="*/ 416725 w 916151"/>
                      <a:gd name="connsiteY4" fmla="*/ 863547 h 864150"/>
                      <a:gd name="connsiteX5" fmla="*/ 0 w 916151"/>
                      <a:gd name="connsiteY5" fmla="*/ 436136 h 864150"/>
                      <a:gd name="connsiteX0" fmla="*/ 13 w 916164"/>
                      <a:gd name="connsiteY0" fmla="*/ 436136 h 884071"/>
                      <a:gd name="connsiteX1" fmla="*/ 416738 w 916164"/>
                      <a:gd name="connsiteY1" fmla="*/ 8725 h 884071"/>
                      <a:gd name="connsiteX2" fmla="*/ 851609 w 916164"/>
                      <a:gd name="connsiteY2" fmla="*/ 189096 h 884071"/>
                      <a:gd name="connsiteX3" fmla="*/ 854076 w 916164"/>
                      <a:gd name="connsiteY3" fmla="*/ 666205 h 884071"/>
                      <a:gd name="connsiteX4" fmla="*/ 405621 w 916164"/>
                      <a:gd name="connsiteY4" fmla="*/ 883581 h 884071"/>
                      <a:gd name="connsiteX5" fmla="*/ 13 w 916164"/>
                      <a:gd name="connsiteY5" fmla="*/ 436136 h 884071"/>
                      <a:gd name="connsiteX0" fmla="*/ 1574 w 917725"/>
                      <a:gd name="connsiteY0" fmla="*/ 436136 h 884071"/>
                      <a:gd name="connsiteX1" fmla="*/ 418299 w 917725"/>
                      <a:gd name="connsiteY1" fmla="*/ 8725 h 884071"/>
                      <a:gd name="connsiteX2" fmla="*/ 853170 w 917725"/>
                      <a:gd name="connsiteY2" fmla="*/ 189096 h 884071"/>
                      <a:gd name="connsiteX3" fmla="*/ 855637 w 917725"/>
                      <a:gd name="connsiteY3" fmla="*/ 666205 h 884071"/>
                      <a:gd name="connsiteX4" fmla="*/ 407182 w 917725"/>
                      <a:gd name="connsiteY4" fmla="*/ 883581 h 884071"/>
                      <a:gd name="connsiteX5" fmla="*/ 1574 w 917725"/>
                      <a:gd name="connsiteY5" fmla="*/ 436136 h 884071"/>
                      <a:gd name="connsiteX0" fmla="*/ 1574 w 1057110"/>
                      <a:gd name="connsiteY0" fmla="*/ 451354 h 899289"/>
                      <a:gd name="connsiteX1" fmla="*/ 418299 w 1057110"/>
                      <a:gd name="connsiteY1" fmla="*/ 23943 h 899289"/>
                      <a:gd name="connsiteX2" fmla="*/ 1038730 w 1057110"/>
                      <a:gd name="connsiteY2" fmla="*/ 121316 h 899289"/>
                      <a:gd name="connsiteX3" fmla="*/ 855637 w 1057110"/>
                      <a:gd name="connsiteY3" fmla="*/ 681423 h 899289"/>
                      <a:gd name="connsiteX4" fmla="*/ 407182 w 1057110"/>
                      <a:gd name="connsiteY4" fmla="*/ 898799 h 899289"/>
                      <a:gd name="connsiteX5" fmla="*/ 1574 w 1057110"/>
                      <a:gd name="connsiteY5" fmla="*/ 451354 h 899289"/>
                      <a:gd name="connsiteX0" fmla="*/ 1574 w 1068924"/>
                      <a:gd name="connsiteY0" fmla="*/ 482247 h 930182"/>
                      <a:gd name="connsiteX1" fmla="*/ 418299 w 1068924"/>
                      <a:gd name="connsiteY1" fmla="*/ 54836 h 930182"/>
                      <a:gd name="connsiteX2" fmla="*/ 1038730 w 1068924"/>
                      <a:gd name="connsiteY2" fmla="*/ 152209 h 930182"/>
                      <a:gd name="connsiteX3" fmla="*/ 855637 w 1068924"/>
                      <a:gd name="connsiteY3" fmla="*/ 712316 h 930182"/>
                      <a:gd name="connsiteX4" fmla="*/ 407182 w 1068924"/>
                      <a:gd name="connsiteY4" fmla="*/ 929692 h 930182"/>
                      <a:gd name="connsiteX5" fmla="*/ 1574 w 1068924"/>
                      <a:gd name="connsiteY5" fmla="*/ 482247 h 930182"/>
                      <a:gd name="connsiteX0" fmla="*/ 1285 w 1092428"/>
                      <a:gd name="connsiteY0" fmla="*/ 452801 h 912388"/>
                      <a:gd name="connsiteX1" fmla="*/ 418010 w 1092428"/>
                      <a:gd name="connsiteY1" fmla="*/ 25390 h 912388"/>
                      <a:gd name="connsiteX2" fmla="*/ 1038441 w 1092428"/>
                      <a:gd name="connsiteY2" fmla="*/ 122763 h 912388"/>
                      <a:gd name="connsiteX3" fmla="*/ 995915 w 1092428"/>
                      <a:gd name="connsiteY3" fmla="*/ 728230 h 912388"/>
                      <a:gd name="connsiteX4" fmla="*/ 406893 w 1092428"/>
                      <a:gd name="connsiteY4" fmla="*/ 900246 h 912388"/>
                      <a:gd name="connsiteX5" fmla="*/ 1285 w 1092428"/>
                      <a:gd name="connsiteY5" fmla="*/ 452801 h 91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92428" h="912388">
                        <a:moveTo>
                          <a:pt x="1285" y="452801"/>
                        </a:moveTo>
                        <a:cubicBezTo>
                          <a:pt x="23151" y="200146"/>
                          <a:pt x="245151" y="80396"/>
                          <a:pt x="418010" y="25390"/>
                        </a:cubicBezTo>
                        <a:cubicBezTo>
                          <a:pt x="590869" y="-29616"/>
                          <a:pt x="942124" y="5623"/>
                          <a:pt x="1038441" y="122763"/>
                        </a:cubicBezTo>
                        <a:cubicBezTo>
                          <a:pt x="1134758" y="239903"/>
                          <a:pt x="1090815" y="630475"/>
                          <a:pt x="995915" y="728230"/>
                        </a:cubicBezTo>
                        <a:cubicBezTo>
                          <a:pt x="943264" y="856035"/>
                          <a:pt x="572665" y="946151"/>
                          <a:pt x="406893" y="900246"/>
                        </a:cubicBezTo>
                        <a:cubicBezTo>
                          <a:pt x="241121" y="854341"/>
                          <a:pt x="-20581" y="705456"/>
                          <a:pt x="1285" y="452801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61961"/>
                    </a:schemeClr>
                  </a:solidFill>
                  <a:ln w="9525">
                    <a:noFill/>
                    <a:round/>
                    <a:headEnd/>
                    <a:tailEnd type="triangle" w="med" len="me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127000" h="25400"/>
                    <a:contourClr>
                      <a:schemeClr val="bg1"/>
                    </a:contourClr>
                  </a:sp3d>
                  <a:ex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9" name="Group 100371"/>
                <p:cNvGrpSpPr/>
                <p:nvPr/>
              </p:nvGrpSpPr>
              <p:grpSpPr>
                <a:xfrm rot="18276629">
                  <a:off x="3374015" y="3497239"/>
                  <a:ext cx="203814" cy="161957"/>
                  <a:chOff x="3309782" y="2874798"/>
                  <a:chExt cx="177997" cy="163345"/>
                </a:xfrm>
              </p:grpSpPr>
              <p:sp>
                <p:nvSpPr>
                  <p:cNvPr id="337" name="Freeform 336"/>
                  <p:cNvSpPr/>
                  <p:nvPr/>
                </p:nvSpPr>
                <p:spPr bwMode="auto">
                  <a:xfrm rot="547992">
                    <a:off x="3309782" y="2874798"/>
                    <a:ext cx="177997" cy="163345"/>
                  </a:xfrm>
                  <a:custGeom>
                    <a:avLst/>
                    <a:gdLst>
                      <a:gd name="connsiteX0" fmla="*/ 281940 w 327660"/>
                      <a:gd name="connsiteY0" fmla="*/ 7620 h 297180"/>
                      <a:gd name="connsiteX1" fmla="*/ 327660 w 327660"/>
                      <a:gd name="connsiteY1" fmla="*/ 297180 h 297180"/>
                      <a:gd name="connsiteX2" fmla="*/ 0 w 327660"/>
                      <a:gd name="connsiteY2" fmla="*/ 205740 h 297180"/>
                      <a:gd name="connsiteX3" fmla="*/ 7620 w 327660"/>
                      <a:gd name="connsiteY3" fmla="*/ 0 h 297180"/>
                      <a:gd name="connsiteX4" fmla="*/ 281940 w 327660"/>
                      <a:gd name="connsiteY4" fmla="*/ 7620 h 297180"/>
                      <a:gd name="connsiteX0" fmla="*/ 281940 w 348621"/>
                      <a:gd name="connsiteY0" fmla="*/ 34768 h 324328"/>
                      <a:gd name="connsiteX1" fmla="*/ 327660 w 348621"/>
                      <a:gd name="connsiteY1" fmla="*/ 324328 h 324328"/>
                      <a:gd name="connsiteX2" fmla="*/ 0 w 348621"/>
                      <a:gd name="connsiteY2" fmla="*/ 232888 h 324328"/>
                      <a:gd name="connsiteX3" fmla="*/ 7620 w 348621"/>
                      <a:gd name="connsiteY3" fmla="*/ 27148 h 324328"/>
                      <a:gd name="connsiteX4" fmla="*/ 281940 w 348621"/>
                      <a:gd name="connsiteY4" fmla="*/ 34768 h 324328"/>
                      <a:gd name="connsiteX0" fmla="*/ 281940 w 376240"/>
                      <a:gd name="connsiteY0" fmla="*/ 34768 h 326715"/>
                      <a:gd name="connsiteX1" fmla="*/ 327660 w 376240"/>
                      <a:gd name="connsiteY1" fmla="*/ 324328 h 326715"/>
                      <a:gd name="connsiteX2" fmla="*/ 0 w 376240"/>
                      <a:gd name="connsiteY2" fmla="*/ 232888 h 326715"/>
                      <a:gd name="connsiteX3" fmla="*/ 7620 w 376240"/>
                      <a:gd name="connsiteY3" fmla="*/ 27148 h 326715"/>
                      <a:gd name="connsiteX4" fmla="*/ 281940 w 376240"/>
                      <a:gd name="connsiteY4" fmla="*/ 34768 h 326715"/>
                      <a:gd name="connsiteX0" fmla="*/ 339996 w 434296"/>
                      <a:gd name="connsiteY0" fmla="*/ 34768 h 326715"/>
                      <a:gd name="connsiteX1" fmla="*/ 385716 w 434296"/>
                      <a:gd name="connsiteY1" fmla="*/ 324328 h 326715"/>
                      <a:gd name="connsiteX2" fmla="*/ 58056 w 434296"/>
                      <a:gd name="connsiteY2" fmla="*/ 232888 h 326715"/>
                      <a:gd name="connsiteX3" fmla="*/ 65676 w 434296"/>
                      <a:gd name="connsiteY3" fmla="*/ 27148 h 326715"/>
                      <a:gd name="connsiteX4" fmla="*/ 339996 w 434296"/>
                      <a:gd name="connsiteY4" fmla="*/ 34768 h 326715"/>
                      <a:gd name="connsiteX0" fmla="*/ 316185 w 410485"/>
                      <a:gd name="connsiteY0" fmla="*/ 34768 h 326715"/>
                      <a:gd name="connsiteX1" fmla="*/ 361905 w 410485"/>
                      <a:gd name="connsiteY1" fmla="*/ 324328 h 326715"/>
                      <a:gd name="connsiteX2" fmla="*/ 34245 w 410485"/>
                      <a:gd name="connsiteY2" fmla="*/ 232888 h 326715"/>
                      <a:gd name="connsiteX3" fmla="*/ 41865 w 410485"/>
                      <a:gd name="connsiteY3" fmla="*/ 27148 h 326715"/>
                      <a:gd name="connsiteX4" fmla="*/ 316185 w 410485"/>
                      <a:gd name="connsiteY4" fmla="*/ 34768 h 326715"/>
                      <a:gd name="connsiteX0" fmla="*/ 316185 w 427410"/>
                      <a:gd name="connsiteY0" fmla="*/ 34768 h 326320"/>
                      <a:gd name="connsiteX1" fmla="*/ 361905 w 427410"/>
                      <a:gd name="connsiteY1" fmla="*/ 324328 h 326320"/>
                      <a:gd name="connsiteX2" fmla="*/ 34245 w 427410"/>
                      <a:gd name="connsiteY2" fmla="*/ 232888 h 326320"/>
                      <a:gd name="connsiteX3" fmla="*/ 41865 w 427410"/>
                      <a:gd name="connsiteY3" fmla="*/ 27148 h 326320"/>
                      <a:gd name="connsiteX4" fmla="*/ 316185 w 427410"/>
                      <a:gd name="connsiteY4" fmla="*/ 34768 h 326320"/>
                      <a:gd name="connsiteX0" fmla="*/ 316185 w 427410"/>
                      <a:gd name="connsiteY0" fmla="*/ 34768 h 326836"/>
                      <a:gd name="connsiteX1" fmla="*/ 361905 w 427410"/>
                      <a:gd name="connsiteY1" fmla="*/ 324328 h 326836"/>
                      <a:gd name="connsiteX2" fmla="*/ 34245 w 427410"/>
                      <a:gd name="connsiteY2" fmla="*/ 232888 h 326836"/>
                      <a:gd name="connsiteX3" fmla="*/ 41865 w 427410"/>
                      <a:gd name="connsiteY3" fmla="*/ 27148 h 326836"/>
                      <a:gd name="connsiteX4" fmla="*/ 316185 w 427410"/>
                      <a:gd name="connsiteY4" fmla="*/ 34768 h 326836"/>
                      <a:gd name="connsiteX0" fmla="*/ 309203 w 375024"/>
                      <a:gd name="connsiteY0" fmla="*/ 40703 h 367235"/>
                      <a:gd name="connsiteX1" fmla="*/ 354923 w 375024"/>
                      <a:gd name="connsiteY1" fmla="*/ 330263 h 367235"/>
                      <a:gd name="connsiteX2" fmla="*/ 38910 w 375024"/>
                      <a:gd name="connsiteY2" fmla="*/ 330789 h 367235"/>
                      <a:gd name="connsiteX3" fmla="*/ 34883 w 375024"/>
                      <a:gd name="connsiteY3" fmla="*/ 33083 h 367235"/>
                      <a:gd name="connsiteX4" fmla="*/ 309203 w 375024"/>
                      <a:gd name="connsiteY4" fmla="*/ 40703 h 367235"/>
                      <a:gd name="connsiteX0" fmla="*/ 292171 w 356749"/>
                      <a:gd name="connsiteY0" fmla="*/ 11825 h 333725"/>
                      <a:gd name="connsiteX1" fmla="*/ 337891 w 356749"/>
                      <a:gd name="connsiteY1" fmla="*/ 301385 h 333725"/>
                      <a:gd name="connsiteX2" fmla="*/ 21878 w 356749"/>
                      <a:gd name="connsiteY2" fmla="*/ 301911 h 333725"/>
                      <a:gd name="connsiteX3" fmla="*/ 56508 w 356749"/>
                      <a:gd name="connsiteY3" fmla="*/ 80124 h 333725"/>
                      <a:gd name="connsiteX4" fmla="*/ 292171 w 356749"/>
                      <a:gd name="connsiteY4" fmla="*/ 11825 h 333725"/>
                      <a:gd name="connsiteX0" fmla="*/ 303518 w 368096"/>
                      <a:gd name="connsiteY0" fmla="*/ 11825 h 346023"/>
                      <a:gd name="connsiteX1" fmla="*/ 349238 w 368096"/>
                      <a:gd name="connsiteY1" fmla="*/ 301385 h 346023"/>
                      <a:gd name="connsiteX2" fmla="*/ 33225 w 368096"/>
                      <a:gd name="connsiteY2" fmla="*/ 301911 h 346023"/>
                      <a:gd name="connsiteX3" fmla="*/ 67855 w 368096"/>
                      <a:gd name="connsiteY3" fmla="*/ 80124 h 346023"/>
                      <a:gd name="connsiteX4" fmla="*/ 303518 w 368096"/>
                      <a:gd name="connsiteY4" fmla="*/ 11825 h 346023"/>
                      <a:gd name="connsiteX0" fmla="*/ 303518 w 361384"/>
                      <a:gd name="connsiteY0" fmla="*/ 11825 h 365288"/>
                      <a:gd name="connsiteX1" fmla="*/ 349238 w 361384"/>
                      <a:gd name="connsiteY1" fmla="*/ 301385 h 365288"/>
                      <a:gd name="connsiteX2" fmla="*/ 33225 w 361384"/>
                      <a:gd name="connsiteY2" fmla="*/ 301911 h 365288"/>
                      <a:gd name="connsiteX3" fmla="*/ 67855 w 361384"/>
                      <a:gd name="connsiteY3" fmla="*/ 80124 h 365288"/>
                      <a:gd name="connsiteX4" fmla="*/ 303518 w 361384"/>
                      <a:gd name="connsiteY4" fmla="*/ 11825 h 365288"/>
                      <a:gd name="connsiteX0" fmla="*/ 295415 w 392401"/>
                      <a:gd name="connsiteY0" fmla="*/ 10943 h 345435"/>
                      <a:gd name="connsiteX1" fmla="*/ 384931 w 392401"/>
                      <a:gd name="connsiteY1" fmla="*/ 287381 h 345435"/>
                      <a:gd name="connsiteX2" fmla="*/ 25122 w 392401"/>
                      <a:gd name="connsiteY2" fmla="*/ 301029 h 345435"/>
                      <a:gd name="connsiteX3" fmla="*/ 59752 w 392401"/>
                      <a:gd name="connsiteY3" fmla="*/ 79242 h 345435"/>
                      <a:gd name="connsiteX4" fmla="*/ 295415 w 392401"/>
                      <a:gd name="connsiteY4" fmla="*/ 10943 h 345435"/>
                      <a:gd name="connsiteX0" fmla="*/ 295415 w 385336"/>
                      <a:gd name="connsiteY0" fmla="*/ 10943 h 350031"/>
                      <a:gd name="connsiteX1" fmla="*/ 384931 w 385336"/>
                      <a:gd name="connsiteY1" fmla="*/ 287381 h 350031"/>
                      <a:gd name="connsiteX2" fmla="*/ 25122 w 385336"/>
                      <a:gd name="connsiteY2" fmla="*/ 301029 h 350031"/>
                      <a:gd name="connsiteX3" fmla="*/ 59752 w 385336"/>
                      <a:gd name="connsiteY3" fmla="*/ 79242 h 350031"/>
                      <a:gd name="connsiteX4" fmla="*/ 295415 w 385336"/>
                      <a:gd name="connsiteY4" fmla="*/ 10943 h 350031"/>
                      <a:gd name="connsiteX0" fmla="*/ 292171 w 382083"/>
                      <a:gd name="connsiteY0" fmla="*/ 10943 h 350715"/>
                      <a:gd name="connsiteX1" fmla="*/ 381687 w 382083"/>
                      <a:gd name="connsiteY1" fmla="*/ 287381 h 350715"/>
                      <a:gd name="connsiteX2" fmla="*/ 21878 w 382083"/>
                      <a:gd name="connsiteY2" fmla="*/ 301029 h 350715"/>
                      <a:gd name="connsiteX3" fmla="*/ 56508 w 382083"/>
                      <a:gd name="connsiteY3" fmla="*/ 79242 h 350715"/>
                      <a:gd name="connsiteX4" fmla="*/ 292171 w 382083"/>
                      <a:gd name="connsiteY4" fmla="*/ 10943 h 3507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2083" h="350715">
                        <a:moveTo>
                          <a:pt x="292171" y="10943"/>
                        </a:moveTo>
                        <a:cubicBezTo>
                          <a:pt x="346367" y="45633"/>
                          <a:pt x="368368" y="176975"/>
                          <a:pt x="381687" y="287381"/>
                        </a:cubicBezTo>
                        <a:cubicBezTo>
                          <a:pt x="395006" y="397787"/>
                          <a:pt x="68775" y="337906"/>
                          <a:pt x="21878" y="301029"/>
                        </a:cubicBezTo>
                        <a:cubicBezTo>
                          <a:pt x="-25019" y="264152"/>
                          <a:pt x="11459" y="127590"/>
                          <a:pt x="56508" y="79242"/>
                        </a:cubicBezTo>
                        <a:cubicBezTo>
                          <a:pt x="101557" y="30894"/>
                          <a:pt x="237975" y="-23747"/>
                          <a:pt x="292171" y="10943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noFill/>
                    <a:round/>
                    <a:headEnd/>
                    <a:tailEnd type="triangle" w="med" len="med"/>
                  </a:ln>
                  <a:effectLst>
                    <a:outerShdw blurRad="76200" dist="254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 prstMaterial="matte">
                    <a:bevelT w="114300" h="50800"/>
                    <a:bevelB w="63500" h="50800"/>
                  </a:sp3d>
                  <a:ex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38" name="Oval 13"/>
                  <p:cNvSpPr/>
                  <p:nvPr/>
                </p:nvSpPr>
                <p:spPr bwMode="auto">
                  <a:xfrm rot="811617">
                    <a:off x="3363919" y="2924201"/>
                    <a:ext cx="73965" cy="71680"/>
                  </a:xfrm>
                  <a:custGeom>
                    <a:avLst/>
                    <a:gdLst>
                      <a:gd name="connsiteX0" fmla="*/ 0 w 833450"/>
                      <a:gd name="connsiteY0" fmla="*/ 427411 h 854821"/>
                      <a:gd name="connsiteX1" fmla="*/ 416725 w 833450"/>
                      <a:gd name="connsiteY1" fmla="*/ 0 h 854821"/>
                      <a:gd name="connsiteX2" fmla="*/ 833450 w 833450"/>
                      <a:gd name="connsiteY2" fmla="*/ 427411 h 854821"/>
                      <a:gd name="connsiteX3" fmla="*/ 416725 w 833450"/>
                      <a:gd name="connsiteY3" fmla="*/ 854822 h 854821"/>
                      <a:gd name="connsiteX4" fmla="*/ 0 w 833450"/>
                      <a:gd name="connsiteY4" fmla="*/ 427411 h 854821"/>
                      <a:gd name="connsiteX0" fmla="*/ 0 w 877411"/>
                      <a:gd name="connsiteY0" fmla="*/ 427428 h 854855"/>
                      <a:gd name="connsiteX1" fmla="*/ 416725 w 877411"/>
                      <a:gd name="connsiteY1" fmla="*/ 17 h 854855"/>
                      <a:gd name="connsiteX2" fmla="*/ 877411 w 877411"/>
                      <a:gd name="connsiteY2" fmla="*/ 414867 h 854855"/>
                      <a:gd name="connsiteX3" fmla="*/ 416725 w 877411"/>
                      <a:gd name="connsiteY3" fmla="*/ 854839 h 854855"/>
                      <a:gd name="connsiteX4" fmla="*/ 0 w 877411"/>
                      <a:gd name="connsiteY4" fmla="*/ 427428 h 854855"/>
                      <a:gd name="connsiteX0" fmla="*/ 0 w 877411"/>
                      <a:gd name="connsiteY0" fmla="*/ 433686 h 861113"/>
                      <a:gd name="connsiteX1" fmla="*/ 416725 w 877411"/>
                      <a:gd name="connsiteY1" fmla="*/ 6275 h 861113"/>
                      <a:gd name="connsiteX2" fmla="*/ 877411 w 877411"/>
                      <a:gd name="connsiteY2" fmla="*/ 421125 h 861113"/>
                      <a:gd name="connsiteX3" fmla="*/ 416725 w 877411"/>
                      <a:gd name="connsiteY3" fmla="*/ 861097 h 861113"/>
                      <a:gd name="connsiteX4" fmla="*/ 0 w 877411"/>
                      <a:gd name="connsiteY4" fmla="*/ 433686 h 861113"/>
                      <a:gd name="connsiteX0" fmla="*/ 0 w 877411"/>
                      <a:gd name="connsiteY0" fmla="*/ 433686 h 861738"/>
                      <a:gd name="connsiteX1" fmla="*/ 416725 w 877411"/>
                      <a:gd name="connsiteY1" fmla="*/ 6275 h 861738"/>
                      <a:gd name="connsiteX2" fmla="*/ 877411 w 877411"/>
                      <a:gd name="connsiteY2" fmla="*/ 421125 h 861738"/>
                      <a:gd name="connsiteX3" fmla="*/ 416725 w 877411"/>
                      <a:gd name="connsiteY3" fmla="*/ 861097 h 861738"/>
                      <a:gd name="connsiteX4" fmla="*/ 0 w 877411"/>
                      <a:gd name="connsiteY4" fmla="*/ 433686 h 861738"/>
                      <a:gd name="connsiteX0" fmla="*/ 0 w 890304"/>
                      <a:gd name="connsiteY0" fmla="*/ 447255 h 875307"/>
                      <a:gd name="connsiteX1" fmla="*/ 416725 w 890304"/>
                      <a:gd name="connsiteY1" fmla="*/ 19844 h 875307"/>
                      <a:gd name="connsiteX2" fmla="*/ 732632 w 890304"/>
                      <a:gd name="connsiteY2" fmla="*/ 107837 h 875307"/>
                      <a:gd name="connsiteX3" fmla="*/ 877411 w 890304"/>
                      <a:gd name="connsiteY3" fmla="*/ 434694 h 875307"/>
                      <a:gd name="connsiteX4" fmla="*/ 416725 w 890304"/>
                      <a:gd name="connsiteY4" fmla="*/ 874666 h 875307"/>
                      <a:gd name="connsiteX5" fmla="*/ 0 w 890304"/>
                      <a:gd name="connsiteY5" fmla="*/ 447255 h 875307"/>
                      <a:gd name="connsiteX0" fmla="*/ 0 w 821142"/>
                      <a:gd name="connsiteY0" fmla="*/ 447255 h 878485"/>
                      <a:gd name="connsiteX1" fmla="*/ 416725 w 821142"/>
                      <a:gd name="connsiteY1" fmla="*/ 19844 h 878485"/>
                      <a:gd name="connsiteX2" fmla="*/ 732632 w 821142"/>
                      <a:gd name="connsiteY2" fmla="*/ 107837 h 878485"/>
                      <a:gd name="connsiteX3" fmla="*/ 797360 w 821142"/>
                      <a:gd name="connsiteY3" fmla="*/ 626127 h 878485"/>
                      <a:gd name="connsiteX4" fmla="*/ 416725 w 821142"/>
                      <a:gd name="connsiteY4" fmla="*/ 874666 h 878485"/>
                      <a:gd name="connsiteX5" fmla="*/ 0 w 821142"/>
                      <a:gd name="connsiteY5" fmla="*/ 447255 h 878485"/>
                      <a:gd name="connsiteX0" fmla="*/ 0 w 839883"/>
                      <a:gd name="connsiteY0" fmla="*/ 447255 h 878485"/>
                      <a:gd name="connsiteX1" fmla="*/ 416725 w 839883"/>
                      <a:gd name="connsiteY1" fmla="*/ 19844 h 878485"/>
                      <a:gd name="connsiteX2" fmla="*/ 732632 w 839883"/>
                      <a:gd name="connsiteY2" fmla="*/ 107837 h 878485"/>
                      <a:gd name="connsiteX3" fmla="*/ 797360 w 839883"/>
                      <a:gd name="connsiteY3" fmla="*/ 626127 h 878485"/>
                      <a:gd name="connsiteX4" fmla="*/ 416725 w 839883"/>
                      <a:gd name="connsiteY4" fmla="*/ 874666 h 878485"/>
                      <a:gd name="connsiteX5" fmla="*/ 0 w 839883"/>
                      <a:gd name="connsiteY5" fmla="*/ 447255 h 878485"/>
                      <a:gd name="connsiteX0" fmla="*/ 0 w 869487"/>
                      <a:gd name="connsiteY0" fmla="*/ 433489 h 864719"/>
                      <a:gd name="connsiteX1" fmla="*/ 416725 w 869487"/>
                      <a:gd name="connsiteY1" fmla="*/ 6078 h 864719"/>
                      <a:gd name="connsiteX2" fmla="*/ 812683 w 869487"/>
                      <a:gd name="connsiteY2" fmla="*/ 197578 h 864719"/>
                      <a:gd name="connsiteX3" fmla="*/ 797360 w 869487"/>
                      <a:gd name="connsiteY3" fmla="*/ 612361 h 864719"/>
                      <a:gd name="connsiteX4" fmla="*/ 416725 w 869487"/>
                      <a:gd name="connsiteY4" fmla="*/ 860900 h 864719"/>
                      <a:gd name="connsiteX5" fmla="*/ 0 w 869487"/>
                      <a:gd name="connsiteY5" fmla="*/ 433489 h 864719"/>
                      <a:gd name="connsiteX0" fmla="*/ 0 w 869487"/>
                      <a:gd name="connsiteY0" fmla="*/ 436168 h 867398"/>
                      <a:gd name="connsiteX1" fmla="*/ 416725 w 869487"/>
                      <a:gd name="connsiteY1" fmla="*/ 8757 h 867398"/>
                      <a:gd name="connsiteX2" fmla="*/ 812683 w 869487"/>
                      <a:gd name="connsiteY2" fmla="*/ 200257 h 867398"/>
                      <a:gd name="connsiteX3" fmla="*/ 797360 w 869487"/>
                      <a:gd name="connsiteY3" fmla="*/ 615040 h 867398"/>
                      <a:gd name="connsiteX4" fmla="*/ 416725 w 869487"/>
                      <a:gd name="connsiteY4" fmla="*/ 863579 h 867398"/>
                      <a:gd name="connsiteX5" fmla="*/ 0 w 869487"/>
                      <a:gd name="connsiteY5" fmla="*/ 436168 h 867398"/>
                      <a:gd name="connsiteX0" fmla="*/ 0 w 869487"/>
                      <a:gd name="connsiteY0" fmla="*/ 433489 h 864719"/>
                      <a:gd name="connsiteX1" fmla="*/ 416725 w 869487"/>
                      <a:gd name="connsiteY1" fmla="*/ 6078 h 864719"/>
                      <a:gd name="connsiteX2" fmla="*/ 812683 w 869487"/>
                      <a:gd name="connsiteY2" fmla="*/ 197578 h 864719"/>
                      <a:gd name="connsiteX3" fmla="*/ 797360 w 869487"/>
                      <a:gd name="connsiteY3" fmla="*/ 612361 h 864719"/>
                      <a:gd name="connsiteX4" fmla="*/ 416725 w 869487"/>
                      <a:gd name="connsiteY4" fmla="*/ 860900 h 864719"/>
                      <a:gd name="connsiteX5" fmla="*/ 0 w 869487"/>
                      <a:gd name="connsiteY5" fmla="*/ 433489 h 864719"/>
                      <a:gd name="connsiteX0" fmla="*/ 0 w 876078"/>
                      <a:gd name="connsiteY0" fmla="*/ 437827 h 869057"/>
                      <a:gd name="connsiteX1" fmla="*/ 416725 w 876078"/>
                      <a:gd name="connsiteY1" fmla="*/ 10416 h 869057"/>
                      <a:gd name="connsiteX2" fmla="*/ 812683 w 876078"/>
                      <a:gd name="connsiteY2" fmla="*/ 201916 h 869057"/>
                      <a:gd name="connsiteX3" fmla="*/ 797360 w 876078"/>
                      <a:gd name="connsiteY3" fmla="*/ 616699 h 869057"/>
                      <a:gd name="connsiteX4" fmla="*/ 416725 w 876078"/>
                      <a:gd name="connsiteY4" fmla="*/ 865238 h 869057"/>
                      <a:gd name="connsiteX5" fmla="*/ 0 w 876078"/>
                      <a:gd name="connsiteY5" fmla="*/ 437827 h 869057"/>
                      <a:gd name="connsiteX0" fmla="*/ 0 w 901954"/>
                      <a:gd name="connsiteY0" fmla="*/ 434985 h 870249"/>
                      <a:gd name="connsiteX1" fmla="*/ 416725 w 901954"/>
                      <a:gd name="connsiteY1" fmla="*/ 7574 h 870249"/>
                      <a:gd name="connsiteX2" fmla="*/ 812683 w 901954"/>
                      <a:gd name="connsiteY2" fmla="*/ 199074 h 870249"/>
                      <a:gd name="connsiteX3" fmla="*/ 854063 w 901954"/>
                      <a:gd name="connsiteY3" fmla="*/ 665054 h 870249"/>
                      <a:gd name="connsiteX4" fmla="*/ 416725 w 901954"/>
                      <a:gd name="connsiteY4" fmla="*/ 862396 h 870249"/>
                      <a:gd name="connsiteX5" fmla="*/ 0 w 901954"/>
                      <a:gd name="connsiteY5" fmla="*/ 434985 h 870249"/>
                      <a:gd name="connsiteX0" fmla="*/ 0 w 916151"/>
                      <a:gd name="connsiteY0" fmla="*/ 436136 h 871400"/>
                      <a:gd name="connsiteX1" fmla="*/ 416725 w 916151"/>
                      <a:gd name="connsiteY1" fmla="*/ 8725 h 871400"/>
                      <a:gd name="connsiteX2" fmla="*/ 851596 w 916151"/>
                      <a:gd name="connsiteY2" fmla="*/ 189096 h 871400"/>
                      <a:gd name="connsiteX3" fmla="*/ 854063 w 916151"/>
                      <a:gd name="connsiteY3" fmla="*/ 666205 h 871400"/>
                      <a:gd name="connsiteX4" fmla="*/ 416725 w 916151"/>
                      <a:gd name="connsiteY4" fmla="*/ 863547 h 871400"/>
                      <a:gd name="connsiteX5" fmla="*/ 0 w 916151"/>
                      <a:gd name="connsiteY5" fmla="*/ 436136 h 871400"/>
                      <a:gd name="connsiteX0" fmla="*/ 0 w 916151"/>
                      <a:gd name="connsiteY0" fmla="*/ 436136 h 864150"/>
                      <a:gd name="connsiteX1" fmla="*/ 416725 w 916151"/>
                      <a:gd name="connsiteY1" fmla="*/ 8725 h 864150"/>
                      <a:gd name="connsiteX2" fmla="*/ 851596 w 916151"/>
                      <a:gd name="connsiteY2" fmla="*/ 189096 h 864150"/>
                      <a:gd name="connsiteX3" fmla="*/ 854063 w 916151"/>
                      <a:gd name="connsiteY3" fmla="*/ 666205 h 864150"/>
                      <a:gd name="connsiteX4" fmla="*/ 416725 w 916151"/>
                      <a:gd name="connsiteY4" fmla="*/ 863547 h 864150"/>
                      <a:gd name="connsiteX5" fmla="*/ 0 w 916151"/>
                      <a:gd name="connsiteY5" fmla="*/ 436136 h 864150"/>
                      <a:gd name="connsiteX0" fmla="*/ 13 w 916164"/>
                      <a:gd name="connsiteY0" fmla="*/ 436136 h 884071"/>
                      <a:gd name="connsiteX1" fmla="*/ 416738 w 916164"/>
                      <a:gd name="connsiteY1" fmla="*/ 8725 h 884071"/>
                      <a:gd name="connsiteX2" fmla="*/ 851609 w 916164"/>
                      <a:gd name="connsiteY2" fmla="*/ 189096 h 884071"/>
                      <a:gd name="connsiteX3" fmla="*/ 854076 w 916164"/>
                      <a:gd name="connsiteY3" fmla="*/ 666205 h 884071"/>
                      <a:gd name="connsiteX4" fmla="*/ 405621 w 916164"/>
                      <a:gd name="connsiteY4" fmla="*/ 883581 h 884071"/>
                      <a:gd name="connsiteX5" fmla="*/ 13 w 916164"/>
                      <a:gd name="connsiteY5" fmla="*/ 436136 h 884071"/>
                      <a:gd name="connsiteX0" fmla="*/ 1574 w 917725"/>
                      <a:gd name="connsiteY0" fmla="*/ 436136 h 884071"/>
                      <a:gd name="connsiteX1" fmla="*/ 418299 w 917725"/>
                      <a:gd name="connsiteY1" fmla="*/ 8725 h 884071"/>
                      <a:gd name="connsiteX2" fmla="*/ 853170 w 917725"/>
                      <a:gd name="connsiteY2" fmla="*/ 189096 h 884071"/>
                      <a:gd name="connsiteX3" fmla="*/ 855637 w 917725"/>
                      <a:gd name="connsiteY3" fmla="*/ 666205 h 884071"/>
                      <a:gd name="connsiteX4" fmla="*/ 407182 w 917725"/>
                      <a:gd name="connsiteY4" fmla="*/ 883581 h 884071"/>
                      <a:gd name="connsiteX5" fmla="*/ 1574 w 917725"/>
                      <a:gd name="connsiteY5" fmla="*/ 436136 h 884071"/>
                      <a:gd name="connsiteX0" fmla="*/ 1574 w 1057110"/>
                      <a:gd name="connsiteY0" fmla="*/ 451354 h 899289"/>
                      <a:gd name="connsiteX1" fmla="*/ 418299 w 1057110"/>
                      <a:gd name="connsiteY1" fmla="*/ 23943 h 899289"/>
                      <a:gd name="connsiteX2" fmla="*/ 1038730 w 1057110"/>
                      <a:gd name="connsiteY2" fmla="*/ 121316 h 899289"/>
                      <a:gd name="connsiteX3" fmla="*/ 855637 w 1057110"/>
                      <a:gd name="connsiteY3" fmla="*/ 681423 h 899289"/>
                      <a:gd name="connsiteX4" fmla="*/ 407182 w 1057110"/>
                      <a:gd name="connsiteY4" fmla="*/ 898799 h 899289"/>
                      <a:gd name="connsiteX5" fmla="*/ 1574 w 1057110"/>
                      <a:gd name="connsiteY5" fmla="*/ 451354 h 899289"/>
                      <a:gd name="connsiteX0" fmla="*/ 1574 w 1068924"/>
                      <a:gd name="connsiteY0" fmla="*/ 482247 h 930182"/>
                      <a:gd name="connsiteX1" fmla="*/ 418299 w 1068924"/>
                      <a:gd name="connsiteY1" fmla="*/ 54836 h 930182"/>
                      <a:gd name="connsiteX2" fmla="*/ 1038730 w 1068924"/>
                      <a:gd name="connsiteY2" fmla="*/ 152209 h 930182"/>
                      <a:gd name="connsiteX3" fmla="*/ 855637 w 1068924"/>
                      <a:gd name="connsiteY3" fmla="*/ 712316 h 930182"/>
                      <a:gd name="connsiteX4" fmla="*/ 407182 w 1068924"/>
                      <a:gd name="connsiteY4" fmla="*/ 929692 h 930182"/>
                      <a:gd name="connsiteX5" fmla="*/ 1574 w 1068924"/>
                      <a:gd name="connsiteY5" fmla="*/ 482247 h 930182"/>
                      <a:gd name="connsiteX0" fmla="*/ 1285 w 1092428"/>
                      <a:gd name="connsiteY0" fmla="*/ 452801 h 912388"/>
                      <a:gd name="connsiteX1" fmla="*/ 418010 w 1092428"/>
                      <a:gd name="connsiteY1" fmla="*/ 25390 h 912388"/>
                      <a:gd name="connsiteX2" fmla="*/ 1038441 w 1092428"/>
                      <a:gd name="connsiteY2" fmla="*/ 122763 h 912388"/>
                      <a:gd name="connsiteX3" fmla="*/ 995915 w 1092428"/>
                      <a:gd name="connsiteY3" fmla="*/ 728230 h 912388"/>
                      <a:gd name="connsiteX4" fmla="*/ 406893 w 1092428"/>
                      <a:gd name="connsiteY4" fmla="*/ 900246 h 912388"/>
                      <a:gd name="connsiteX5" fmla="*/ 1285 w 1092428"/>
                      <a:gd name="connsiteY5" fmla="*/ 452801 h 91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92428" h="912388">
                        <a:moveTo>
                          <a:pt x="1285" y="452801"/>
                        </a:moveTo>
                        <a:cubicBezTo>
                          <a:pt x="23151" y="200146"/>
                          <a:pt x="245151" y="80396"/>
                          <a:pt x="418010" y="25390"/>
                        </a:cubicBezTo>
                        <a:cubicBezTo>
                          <a:pt x="590869" y="-29616"/>
                          <a:pt x="942124" y="5623"/>
                          <a:pt x="1038441" y="122763"/>
                        </a:cubicBezTo>
                        <a:cubicBezTo>
                          <a:pt x="1134758" y="239903"/>
                          <a:pt x="1090815" y="630475"/>
                          <a:pt x="995915" y="728230"/>
                        </a:cubicBezTo>
                        <a:cubicBezTo>
                          <a:pt x="943264" y="856035"/>
                          <a:pt x="572665" y="946151"/>
                          <a:pt x="406893" y="900246"/>
                        </a:cubicBezTo>
                        <a:cubicBezTo>
                          <a:pt x="241121" y="854341"/>
                          <a:pt x="-20581" y="705456"/>
                          <a:pt x="1285" y="452801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61961"/>
                    </a:schemeClr>
                  </a:solidFill>
                  <a:ln w="9525">
                    <a:noFill/>
                    <a:round/>
                    <a:headEnd/>
                    <a:tailEnd type="triangle" w="med" len="me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127000" h="25400"/>
                    <a:contourClr>
                      <a:schemeClr val="bg1"/>
                    </a:contourClr>
                  </a:sp3d>
                  <a:ex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10" name="Group 100370"/>
                <p:cNvGrpSpPr/>
                <p:nvPr/>
              </p:nvGrpSpPr>
              <p:grpSpPr>
                <a:xfrm rot="1030185">
                  <a:off x="3711199" y="3650215"/>
                  <a:ext cx="195682" cy="162294"/>
                  <a:chOff x="3841641" y="2777507"/>
                  <a:chExt cx="162194" cy="231901"/>
                </a:xfrm>
              </p:grpSpPr>
              <p:sp>
                <p:nvSpPr>
                  <p:cNvPr id="335" name="Freeform 334"/>
                  <p:cNvSpPr/>
                  <p:nvPr/>
                </p:nvSpPr>
                <p:spPr bwMode="auto">
                  <a:xfrm rot="13668272">
                    <a:off x="3806787" y="2812361"/>
                    <a:ext cx="231901" cy="162194"/>
                  </a:xfrm>
                  <a:custGeom>
                    <a:avLst/>
                    <a:gdLst>
                      <a:gd name="connsiteX0" fmla="*/ 281940 w 327660"/>
                      <a:gd name="connsiteY0" fmla="*/ 7620 h 297180"/>
                      <a:gd name="connsiteX1" fmla="*/ 327660 w 327660"/>
                      <a:gd name="connsiteY1" fmla="*/ 297180 h 297180"/>
                      <a:gd name="connsiteX2" fmla="*/ 0 w 327660"/>
                      <a:gd name="connsiteY2" fmla="*/ 205740 h 297180"/>
                      <a:gd name="connsiteX3" fmla="*/ 7620 w 327660"/>
                      <a:gd name="connsiteY3" fmla="*/ 0 h 297180"/>
                      <a:gd name="connsiteX4" fmla="*/ 281940 w 327660"/>
                      <a:gd name="connsiteY4" fmla="*/ 7620 h 297180"/>
                      <a:gd name="connsiteX0" fmla="*/ 281940 w 348621"/>
                      <a:gd name="connsiteY0" fmla="*/ 34768 h 324328"/>
                      <a:gd name="connsiteX1" fmla="*/ 327660 w 348621"/>
                      <a:gd name="connsiteY1" fmla="*/ 324328 h 324328"/>
                      <a:gd name="connsiteX2" fmla="*/ 0 w 348621"/>
                      <a:gd name="connsiteY2" fmla="*/ 232888 h 324328"/>
                      <a:gd name="connsiteX3" fmla="*/ 7620 w 348621"/>
                      <a:gd name="connsiteY3" fmla="*/ 27148 h 324328"/>
                      <a:gd name="connsiteX4" fmla="*/ 281940 w 348621"/>
                      <a:gd name="connsiteY4" fmla="*/ 34768 h 324328"/>
                      <a:gd name="connsiteX0" fmla="*/ 281940 w 376240"/>
                      <a:gd name="connsiteY0" fmla="*/ 34768 h 326715"/>
                      <a:gd name="connsiteX1" fmla="*/ 327660 w 376240"/>
                      <a:gd name="connsiteY1" fmla="*/ 324328 h 326715"/>
                      <a:gd name="connsiteX2" fmla="*/ 0 w 376240"/>
                      <a:gd name="connsiteY2" fmla="*/ 232888 h 326715"/>
                      <a:gd name="connsiteX3" fmla="*/ 7620 w 376240"/>
                      <a:gd name="connsiteY3" fmla="*/ 27148 h 326715"/>
                      <a:gd name="connsiteX4" fmla="*/ 281940 w 376240"/>
                      <a:gd name="connsiteY4" fmla="*/ 34768 h 326715"/>
                      <a:gd name="connsiteX0" fmla="*/ 339996 w 434296"/>
                      <a:gd name="connsiteY0" fmla="*/ 34768 h 326715"/>
                      <a:gd name="connsiteX1" fmla="*/ 385716 w 434296"/>
                      <a:gd name="connsiteY1" fmla="*/ 324328 h 326715"/>
                      <a:gd name="connsiteX2" fmla="*/ 58056 w 434296"/>
                      <a:gd name="connsiteY2" fmla="*/ 232888 h 326715"/>
                      <a:gd name="connsiteX3" fmla="*/ 65676 w 434296"/>
                      <a:gd name="connsiteY3" fmla="*/ 27148 h 326715"/>
                      <a:gd name="connsiteX4" fmla="*/ 339996 w 434296"/>
                      <a:gd name="connsiteY4" fmla="*/ 34768 h 326715"/>
                      <a:gd name="connsiteX0" fmla="*/ 316185 w 410485"/>
                      <a:gd name="connsiteY0" fmla="*/ 34768 h 326715"/>
                      <a:gd name="connsiteX1" fmla="*/ 361905 w 410485"/>
                      <a:gd name="connsiteY1" fmla="*/ 324328 h 326715"/>
                      <a:gd name="connsiteX2" fmla="*/ 34245 w 410485"/>
                      <a:gd name="connsiteY2" fmla="*/ 232888 h 326715"/>
                      <a:gd name="connsiteX3" fmla="*/ 41865 w 410485"/>
                      <a:gd name="connsiteY3" fmla="*/ 27148 h 326715"/>
                      <a:gd name="connsiteX4" fmla="*/ 316185 w 410485"/>
                      <a:gd name="connsiteY4" fmla="*/ 34768 h 326715"/>
                      <a:gd name="connsiteX0" fmla="*/ 316185 w 427410"/>
                      <a:gd name="connsiteY0" fmla="*/ 34768 h 326320"/>
                      <a:gd name="connsiteX1" fmla="*/ 361905 w 427410"/>
                      <a:gd name="connsiteY1" fmla="*/ 324328 h 326320"/>
                      <a:gd name="connsiteX2" fmla="*/ 34245 w 427410"/>
                      <a:gd name="connsiteY2" fmla="*/ 232888 h 326320"/>
                      <a:gd name="connsiteX3" fmla="*/ 41865 w 427410"/>
                      <a:gd name="connsiteY3" fmla="*/ 27148 h 326320"/>
                      <a:gd name="connsiteX4" fmla="*/ 316185 w 427410"/>
                      <a:gd name="connsiteY4" fmla="*/ 34768 h 326320"/>
                      <a:gd name="connsiteX0" fmla="*/ 316185 w 427410"/>
                      <a:gd name="connsiteY0" fmla="*/ 34768 h 326836"/>
                      <a:gd name="connsiteX1" fmla="*/ 361905 w 427410"/>
                      <a:gd name="connsiteY1" fmla="*/ 324328 h 326836"/>
                      <a:gd name="connsiteX2" fmla="*/ 34245 w 427410"/>
                      <a:gd name="connsiteY2" fmla="*/ 232888 h 326836"/>
                      <a:gd name="connsiteX3" fmla="*/ 41865 w 427410"/>
                      <a:gd name="connsiteY3" fmla="*/ 27148 h 326836"/>
                      <a:gd name="connsiteX4" fmla="*/ 316185 w 427410"/>
                      <a:gd name="connsiteY4" fmla="*/ 34768 h 326836"/>
                      <a:gd name="connsiteX0" fmla="*/ 309203 w 375024"/>
                      <a:gd name="connsiteY0" fmla="*/ 40703 h 367235"/>
                      <a:gd name="connsiteX1" fmla="*/ 354923 w 375024"/>
                      <a:gd name="connsiteY1" fmla="*/ 330263 h 367235"/>
                      <a:gd name="connsiteX2" fmla="*/ 38910 w 375024"/>
                      <a:gd name="connsiteY2" fmla="*/ 330789 h 367235"/>
                      <a:gd name="connsiteX3" fmla="*/ 34883 w 375024"/>
                      <a:gd name="connsiteY3" fmla="*/ 33083 h 367235"/>
                      <a:gd name="connsiteX4" fmla="*/ 309203 w 375024"/>
                      <a:gd name="connsiteY4" fmla="*/ 40703 h 367235"/>
                      <a:gd name="connsiteX0" fmla="*/ 292171 w 356749"/>
                      <a:gd name="connsiteY0" fmla="*/ 11825 h 333725"/>
                      <a:gd name="connsiteX1" fmla="*/ 337891 w 356749"/>
                      <a:gd name="connsiteY1" fmla="*/ 301385 h 333725"/>
                      <a:gd name="connsiteX2" fmla="*/ 21878 w 356749"/>
                      <a:gd name="connsiteY2" fmla="*/ 301911 h 333725"/>
                      <a:gd name="connsiteX3" fmla="*/ 56508 w 356749"/>
                      <a:gd name="connsiteY3" fmla="*/ 80124 h 333725"/>
                      <a:gd name="connsiteX4" fmla="*/ 292171 w 356749"/>
                      <a:gd name="connsiteY4" fmla="*/ 11825 h 333725"/>
                      <a:gd name="connsiteX0" fmla="*/ 303518 w 368096"/>
                      <a:gd name="connsiteY0" fmla="*/ 11825 h 346023"/>
                      <a:gd name="connsiteX1" fmla="*/ 349238 w 368096"/>
                      <a:gd name="connsiteY1" fmla="*/ 301385 h 346023"/>
                      <a:gd name="connsiteX2" fmla="*/ 33225 w 368096"/>
                      <a:gd name="connsiteY2" fmla="*/ 301911 h 346023"/>
                      <a:gd name="connsiteX3" fmla="*/ 67855 w 368096"/>
                      <a:gd name="connsiteY3" fmla="*/ 80124 h 346023"/>
                      <a:gd name="connsiteX4" fmla="*/ 303518 w 368096"/>
                      <a:gd name="connsiteY4" fmla="*/ 11825 h 346023"/>
                      <a:gd name="connsiteX0" fmla="*/ 303518 w 361384"/>
                      <a:gd name="connsiteY0" fmla="*/ 11825 h 365288"/>
                      <a:gd name="connsiteX1" fmla="*/ 349238 w 361384"/>
                      <a:gd name="connsiteY1" fmla="*/ 301385 h 365288"/>
                      <a:gd name="connsiteX2" fmla="*/ 33225 w 361384"/>
                      <a:gd name="connsiteY2" fmla="*/ 301911 h 365288"/>
                      <a:gd name="connsiteX3" fmla="*/ 67855 w 361384"/>
                      <a:gd name="connsiteY3" fmla="*/ 80124 h 365288"/>
                      <a:gd name="connsiteX4" fmla="*/ 303518 w 361384"/>
                      <a:gd name="connsiteY4" fmla="*/ 11825 h 365288"/>
                      <a:gd name="connsiteX0" fmla="*/ 295415 w 392401"/>
                      <a:gd name="connsiteY0" fmla="*/ 10943 h 345435"/>
                      <a:gd name="connsiteX1" fmla="*/ 384931 w 392401"/>
                      <a:gd name="connsiteY1" fmla="*/ 287381 h 345435"/>
                      <a:gd name="connsiteX2" fmla="*/ 25122 w 392401"/>
                      <a:gd name="connsiteY2" fmla="*/ 301029 h 345435"/>
                      <a:gd name="connsiteX3" fmla="*/ 59752 w 392401"/>
                      <a:gd name="connsiteY3" fmla="*/ 79242 h 345435"/>
                      <a:gd name="connsiteX4" fmla="*/ 295415 w 392401"/>
                      <a:gd name="connsiteY4" fmla="*/ 10943 h 345435"/>
                      <a:gd name="connsiteX0" fmla="*/ 295415 w 385336"/>
                      <a:gd name="connsiteY0" fmla="*/ 10943 h 350031"/>
                      <a:gd name="connsiteX1" fmla="*/ 384931 w 385336"/>
                      <a:gd name="connsiteY1" fmla="*/ 287381 h 350031"/>
                      <a:gd name="connsiteX2" fmla="*/ 25122 w 385336"/>
                      <a:gd name="connsiteY2" fmla="*/ 301029 h 350031"/>
                      <a:gd name="connsiteX3" fmla="*/ 59752 w 385336"/>
                      <a:gd name="connsiteY3" fmla="*/ 79242 h 350031"/>
                      <a:gd name="connsiteX4" fmla="*/ 295415 w 385336"/>
                      <a:gd name="connsiteY4" fmla="*/ 10943 h 350031"/>
                      <a:gd name="connsiteX0" fmla="*/ 292171 w 382083"/>
                      <a:gd name="connsiteY0" fmla="*/ 10943 h 350715"/>
                      <a:gd name="connsiteX1" fmla="*/ 381687 w 382083"/>
                      <a:gd name="connsiteY1" fmla="*/ 287381 h 350715"/>
                      <a:gd name="connsiteX2" fmla="*/ 21878 w 382083"/>
                      <a:gd name="connsiteY2" fmla="*/ 301029 h 350715"/>
                      <a:gd name="connsiteX3" fmla="*/ 56508 w 382083"/>
                      <a:gd name="connsiteY3" fmla="*/ 79242 h 350715"/>
                      <a:gd name="connsiteX4" fmla="*/ 292171 w 382083"/>
                      <a:gd name="connsiteY4" fmla="*/ 10943 h 350715"/>
                      <a:gd name="connsiteX0" fmla="*/ 311690 w 401619"/>
                      <a:gd name="connsiteY0" fmla="*/ 21261 h 362356"/>
                      <a:gd name="connsiteX1" fmla="*/ 401206 w 401619"/>
                      <a:gd name="connsiteY1" fmla="*/ 297699 h 362356"/>
                      <a:gd name="connsiteX2" fmla="*/ 41397 w 401619"/>
                      <a:gd name="connsiteY2" fmla="*/ 311347 h 362356"/>
                      <a:gd name="connsiteX3" fmla="*/ 37927 w 401619"/>
                      <a:gd name="connsiteY3" fmla="*/ 51460 h 362356"/>
                      <a:gd name="connsiteX4" fmla="*/ 311690 w 401619"/>
                      <a:gd name="connsiteY4" fmla="*/ 21261 h 362356"/>
                      <a:gd name="connsiteX0" fmla="*/ 321947 w 564159"/>
                      <a:gd name="connsiteY0" fmla="*/ 21261 h 362356"/>
                      <a:gd name="connsiteX1" fmla="*/ 563863 w 564159"/>
                      <a:gd name="connsiteY1" fmla="*/ 297699 h 362356"/>
                      <a:gd name="connsiteX2" fmla="*/ 51654 w 564159"/>
                      <a:gd name="connsiteY2" fmla="*/ 311347 h 362356"/>
                      <a:gd name="connsiteX3" fmla="*/ 48184 w 564159"/>
                      <a:gd name="connsiteY3" fmla="*/ 51460 h 362356"/>
                      <a:gd name="connsiteX4" fmla="*/ 321947 w 564159"/>
                      <a:gd name="connsiteY4" fmla="*/ 21261 h 362356"/>
                      <a:gd name="connsiteX0" fmla="*/ 362140 w 575484"/>
                      <a:gd name="connsiteY0" fmla="*/ 65526 h 294622"/>
                      <a:gd name="connsiteX1" fmla="*/ 565956 w 575484"/>
                      <a:gd name="connsiteY1" fmla="*/ 258144 h 294622"/>
                      <a:gd name="connsiteX2" fmla="*/ 53747 w 575484"/>
                      <a:gd name="connsiteY2" fmla="*/ 271792 h 294622"/>
                      <a:gd name="connsiteX3" fmla="*/ 50277 w 575484"/>
                      <a:gd name="connsiteY3" fmla="*/ 11905 h 294622"/>
                      <a:gd name="connsiteX4" fmla="*/ 362140 w 575484"/>
                      <a:gd name="connsiteY4" fmla="*/ 65526 h 294622"/>
                      <a:gd name="connsiteX0" fmla="*/ 378944 w 592288"/>
                      <a:gd name="connsiteY0" fmla="*/ 95217 h 324313"/>
                      <a:gd name="connsiteX1" fmla="*/ 582760 w 592288"/>
                      <a:gd name="connsiteY1" fmla="*/ 287835 h 324313"/>
                      <a:gd name="connsiteX2" fmla="*/ 70551 w 592288"/>
                      <a:gd name="connsiteY2" fmla="*/ 301483 h 324313"/>
                      <a:gd name="connsiteX3" fmla="*/ 67081 w 592288"/>
                      <a:gd name="connsiteY3" fmla="*/ 41596 h 324313"/>
                      <a:gd name="connsiteX4" fmla="*/ 378944 w 592288"/>
                      <a:gd name="connsiteY4" fmla="*/ 95217 h 324313"/>
                      <a:gd name="connsiteX0" fmla="*/ 378944 w 588162"/>
                      <a:gd name="connsiteY0" fmla="*/ 95217 h 358962"/>
                      <a:gd name="connsiteX1" fmla="*/ 582760 w 588162"/>
                      <a:gd name="connsiteY1" fmla="*/ 287835 h 358962"/>
                      <a:gd name="connsiteX2" fmla="*/ 70551 w 588162"/>
                      <a:gd name="connsiteY2" fmla="*/ 301483 h 358962"/>
                      <a:gd name="connsiteX3" fmla="*/ 67081 w 588162"/>
                      <a:gd name="connsiteY3" fmla="*/ 41596 h 358962"/>
                      <a:gd name="connsiteX4" fmla="*/ 378944 w 588162"/>
                      <a:gd name="connsiteY4" fmla="*/ 95217 h 358962"/>
                      <a:gd name="connsiteX0" fmla="*/ 346055 w 573306"/>
                      <a:gd name="connsiteY0" fmla="*/ 84310 h 289495"/>
                      <a:gd name="connsiteX1" fmla="*/ 565111 w 573306"/>
                      <a:gd name="connsiteY1" fmla="*/ 254068 h 289495"/>
                      <a:gd name="connsiteX2" fmla="*/ 52902 w 573306"/>
                      <a:gd name="connsiteY2" fmla="*/ 267716 h 289495"/>
                      <a:gd name="connsiteX3" fmla="*/ 49432 w 573306"/>
                      <a:gd name="connsiteY3" fmla="*/ 7829 h 289495"/>
                      <a:gd name="connsiteX4" fmla="*/ 346055 w 573306"/>
                      <a:gd name="connsiteY4" fmla="*/ 84310 h 289495"/>
                      <a:gd name="connsiteX0" fmla="*/ 359761 w 587012"/>
                      <a:gd name="connsiteY0" fmla="*/ 112167 h 317352"/>
                      <a:gd name="connsiteX1" fmla="*/ 578817 w 587012"/>
                      <a:gd name="connsiteY1" fmla="*/ 281925 h 317352"/>
                      <a:gd name="connsiteX2" fmla="*/ 66608 w 587012"/>
                      <a:gd name="connsiteY2" fmla="*/ 295573 h 317352"/>
                      <a:gd name="connsiteX3" fmla="*/ 63138 w 587012"/>
                      <a:gd name="connsiteY3" fmla="*/ 35686 h 317352"/>
                      <a:gd name="connsiteX4" fmla="*/ 359761 w 587012"/>
                      <a:gd name="connsiteY4" fmla="*/ 112167 h 317352"/>
                      <a:gd name="connsiteX0" fmla="*/ 359761 w 591407"/>
                      <a:gd name="connsiteY0" fmla="*/ 112167 h 348244"/>
                      <a:gd name="connsiteX1" fmla="*/ 578817 w 591407"/>
                      <a:gd name="connsiteY1" fmla="*/ 281925 h 348244"/>
                      <a:gd name="connsiteX2" fmla="*/ 66608 w 591407"/>
                      <a:gd name="connsiteY2" fmla="*/ 295573 h 348244"/>
                      <a:gd name="connsiteX3" fmla="*/ 63138 w 591407"/>
                      <a:gd name="connsiteY3" fmla="*/ 35686 h 348244"/>
                      <a:gd name="connsiteX4" fmla="*/ 359761 w 591407"/>
                      <a:gd name="connsiteY4" fmla="*/ 112167 h 348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1407" h="348244">
                        <a:moveTo>
                          <a:pt x="359761" y="112167"/>
                        </a:moveTo>
                        <a:cubicBezTo>
                          <a:pt x="445707" y="153207"/>
                          <a:pt x="642916" y="167537"/>
                          <a:pt x="578817" y="281925"/>
                        </a:cubicBezTo>
                        <a:cubicBezTo>
                          <a:pt x="514718" y="396313"/>
                          <a:pt x="152554" y="336613"/>
                          <a:pt x="66608" y="295573"/>
                        </a:cubicBezTo>
                        <a:cubicBezTo>
                          <a:pt x="-19338" y="254533"/>
                          <a:pt x="-23821" y="134834"/>
                          <a:pt x="63138" y="35686"/>
                        </a:cubicBezTo>
                        <a:cubicBezTo>
                          <a:pt x="150097" y="-63462"/>
                          <a:pt x="273815" y="71127"/>
                          <a:pt x="359761" y="112167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noFill/>
                    <a:round/>
                    <a:headEnd/>
                    <a:tailEnd type="triangle" w="med" len="med"/>
                  </a:ln>
                  <a:effectLst>
                    <a:outerShdw blurRad="76200" dist="254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 prstMaterial="matte">
                    <a:bevelT w="114300" h="50800"/>
                    <a:bevelB w="63500" h="50800"/>
                  </a:sp3d>
                  <a:ex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36" name="Oval 13"/>
                  <p:cNvSpPr/>
                  <p:nvPr/>
                </p:nvSpPr>
                <p:spPr bwMode="auto">
                  <a:xfrm rot="13921153">
                    <a:off x="3920116" y="2899494"/>
                    <a:ext cx="59292" cy="69921"/>
                  </a:xfrm>
                  <a:custGeom>
                    <a:avLst/>
                    <a:gdLst>
                      <a:gd name="connsiteX0" fmla="*/ 0 w 833450"/>
                      <a:gd name="connsiteY0" fmla="*/ 427411 h 854821"/>
                      <a:gd name="connsiteX1" fmla="*/ 416725 w 833450"/>
                      <a:gd name="connsiteY1" fmla="*/ 0 h 854821"/>
                      <a:gd name="connsiteX2" fmla="*/ 833450 w 833450"/>
                      <a:gd name="connsiteY2" fmla="*/ 427411 h 854821"/>
                      <a:gd name="connsiteX3" fmla="*/ 416725 w 833450"/>
                      <a:gd name="connsiteY3" fmla="*/ 854822 h 854821"/>
                      <a:gd name="connsiteX4" fmla="*/ 0 w 833450"/>
                      <a:gd name="connsiteY4" fmla="*/ 427411 h 854821"/>
                      <a:gd name="connsiteX0" fmla="*/ 0 w 877411"/>
                      <a:gd name="connsiteY0" fmla="*/ 427428 h 854855"/>
                      <a:gd name="connsiteX1" fmla="*/ 416725 w 877411"/>
                      <a:gd name="connsiteY1" fmla="*/ 17 h 854855"/>
                      <a:gd name="connsiteX2" fmla="*/ 877411 w 877411"/>
                      <a:gd name="connsiteY2" fmla="*/ 414867 h 854855"/>
                      <a:gd name="connsiteX3" fmla="*/ 416725 w 877411"/>
                      <a:gd name="connsiteY3" fmla="*/ 854839 h 854855"/>
                      <a:gd name="connsiteX4" fmla="*/ 0 w 877411"/>
                      <a:gd name="connsiteY4" fmla="*/ 427428 h 854855"/>
                      <a:gd name="connsiteX0" fmla="*/ 0 w 877411"/>
                      <a:gd name="connsiteY0" fmla="*/ 433686 h 861113"/>
                      <a:gd name="connsiteX1" fmla="*/ 416725 w 877411"/>
                      <a:gd name="connsiteY1" fmla="*/ 6275 h 861113"/>
                      <a:gd name="connsiteX2" fmla="*/ 877411 w 877411"/>
                      <a:gd name="connsiteY2" fmla="*/ 421125 h 861113"/>
                      <a:gd name="connsiteX3" fmla="*/ 416725 w 877411"/>
                      <a:gd name="connsiteY3" fmla="*/ 861097 h 861113"/>
                      <a:gd name="connsiteX4" fmla="*/ 0 w 877411"/>
                      <a:gd name="connsiteY4" fmla="*/ 433686 h 861113"/>
                      <a:gd name="connsiteX0" fmla="*/ 0 w 877411"/>
                      <a:gd name="connsiteY0" fmla="*/ 433686 h 861738"/>
                      <a:gd name="connsiteX1" fmla="*/ 416725 w 877411"/>
                      <a:gd name="connsiteY1" fmla="*/ 6275 h 861738"/>
                      <a:gd name="connsiteX2" fmla="*/ 877411 w 877411"/>
                      <a:gd name="connsiteY2" fmla="*/ 421125 h 861738"/>
                      <a:gd name="connsiteX3" fmla="*/ 416725 w 877411"/>
                      <a:gd name="connsiteY3" fmla="*/ 861097 h 861738"/>
                      <a:gd name="connsiteX4" fmla="*/ 0 w 877411"/>
                      <a:gd name="connsiteY4" fmla="*/ 433686 h 861738"/>
                      <a:gd name="connsiteX0" fmla="*/ 0 w 890304"/>
                      <a:gd name="connsiteY0" fmla="*/ 447255 h 875307"/>
                      <a:gd name="connsiteX1" fmla="*/ 416725 w 890304"/>
                      <a:gd name="connsiteY1" fmla="*/ 19844 h 875307"/>
                      <a:gd name="connsiteX2" fmla="*/ 732632 w 890304"/>
                      <a:gd name="connsiteY2" fmla="*/ 107837 h 875307"/>
                      <a:gd name="connsiteX3" fmla="*/ 877411 w 890304"/>
                      <a:gd name="connsiteY3" fmla="*/ 434694 h 875307"/>
                      <a:gd name="connsiteX4" fmla="*/ 416725 w 890304"/>
                      <a:gd name="connsiteY4" fmla="*/ 874666 h 875307"/>
                      <a:gd name="connsiteX5" fmla="*/ 0 w 890304"/>
                      <a:gd name="connsiteY5" fmla="*/ 447255 h 875307"/>
                      <a:gd name="connsiteX0" fmla="*/ 0 w 821142"/>
                      <a:gd name="connsiteY0" fmla="*/ 447255 h 878485"/>
                      <a:gd name="connsiteX1" fmla="*/ 416725 w 821142"/>
                      <a:gd name="connsiteY1" fmla="*/ 19844 h 878485"/>
                      <a:gd name="connsiteX2" fmla="*/ 732632 w 821142"/>
                      <a:gd name="connsiteY2" fmla="*/ 107837 h 878485"/>
                      <a:gd name="connsiteX3" fmla="*/ 797360 w 821142"/>
                      <a:gd name="connsiteY3" fmla="*/ 626127 h 878485"/>
                      <a:gd name="connsiteX4" fmla="*/ 416725 w 821142"/>
                      <a:gd name="connsiteY4" fmla="*/ 874666 h 878485"/>
                      <a:gd name="connsiteX5" fmla="*/ 0 w 821142"/>
                      <a:gd name="connsiteY5" fmla="*/ 447255 h 878485"/>
                      <a:gd name="connsiteX0" fmla="*/ 0 w 839883"/>
                      <a:gd name="connsiteY0" fmla="*/ 447255 h 878485"/>
                      <a:gd name="connsiteX1" fmla="*/ 416725 w 839883"/>
                      <a:gd name="connsiteY1" fmla="*/ 19844 h 878485"/>
                      <a:gd name="connsiteX2" fmla="*/ 732632 w 839883"/>
                      <a:gd name="connsiteY2" fmla="*/ 107837 h 878485"/>
                      <a:gd name="connsiteX3" fmla="*/ 797360 w 839883"/>
                      <a:gd name="connsiteY3" fmla="*/ 626127 h 878485"/>
                      <a:gd name="connsiteX4" fmla="*/ 416725 w 839883"/>
                      <a:gd name="connsiteY4" fmla="*/ 874666 h 878485"/>
                      <a:gd name="connsiteX5" fmla="*/ 0 w 839883"/>
                      <a:gd name="connsiteY5" fmla="*/ 447255 h 878485"/>
                      <a:gd name="connsiteX0" fmla="*/ 0 w 869487"/>
                      <a:gd name="connsiteY0" fmla="*/ 433489 h 864719"/>
                      <a:gd name="connsiteX1" fmla="*/ 416725 w 869487"/>
                      <a:gd name="connsiteY1" fmla="*/ 6078 h 864719"/>
                      <a:gd name="connsiteX2" fmla="*/ 812683 w 869487"/>
                      <a:gd name="connsiteY2" fmla="*/ 197578 h 864719"/>
                      <a:gd name="connsiteX3" fmla="*/ 797360 w 869487"/>
                      <a:gd name="connsiteY3" fmla="*/ 612361 h 864719"/>
                      <a:gd name="connsiteX4" fmla="*/ 416725 w 869487"/>
                      <a:gd name="connsiteY4" fmla="*/ 860900 h 864719"/>
                      <a:gd name="connsiteX5" fmla="*/ 0 w 869487"/>
                      <a:gd name="connsiteY5" fmla="*/ 433489 h 864719"/>
                      <a:gd name="connsiteX0" fmla="*/ 0 w 869487"/>
                      <a:gd name="connsiteY0" fmla="*/ 436168 h 867398"/>
                      <a:gd name="connsiteX1" fmla="*/ 416725 w 869487"/>
                      <a:gd name="connsiteY1" fmla="*/ 8757 h 867398"/>
                      <a:gd name="connsiteX2" fmla="*/ 812683 w 869487"/>
                      <a:gd name="connsiteY2" fmla="*/ 200257 h 867398"/>
                      <a:gd name="connsiteX3" fmla="*/ 797360 w 869487"/>
                      <a:gd name="connsiteY3" fmla="*/ 615040 h 867398"/>
                      <a:gd name="connsiteX4" fmla="*/ 416725 w 869487"/>
                      <a:gd name="connsiteY4" fmla="*/ 863579 h 867398"/>
                      <a:gd name="connsiteX5" fmla="*/ 0 w 869487"/>
                      <a:gd name="connsiteY5" fmla="*/ 436168 h 867398"/>
                      <a:gd name="connsiteX0" fmla="*/ 0 w 869487"/>
                      <a:gd name="connsiteY0" fmla="*/ 433489 h 864719"/>
                      <a:gd name="connsiteX1" fmla="*/ 416725 w 869487"/>
                      <a:gd name="connsiteY1" fmla="*/ 6078 h 864719"/>
                      <a:gd name="connsiteX2" fmla="*/ 812683 w 869487"/>
                      <a:gd name="connsiteY2" fmla="*/ 197578 h 864719"/>
                      <a:gd name="connsiteX3" fmla="*/ 797360 w 869487"/>
                      <a:gd name="connsiteY3" fmla="*/ 612361 h 864719"/>
                      <a:gd name="connsiteX4" fmla="*/ 416725 w 869487"/>
                      <a:gd name="connsiteY4" fmla="*/ 860900 h 864719"/>
                      <a:gd name="connsiteX5" fmla="*/ 0 w 869487"/>
                      <a:gd name="connsiteY5" fmla="*/ 433489 h 864719"/>
                      <a:gd name="connsiteX0" fmla="*/ 0 w 876078"/>
                      <a:gd name="connsiteY0" fmla="*/ 437827 h 869057"/>
                      <a:gd name="connsiteX1" fmla="*/ 416725 w 876078"/>
                      <a:gd name="connsiteY1" fmla="*/ 10416 h 869057"/>
                      <a:gd name="connsiteX2" fmla="*/ 812683 w 876078"/>
                      <a:gd name="connsiteY2" fmla="*/ 201916 h 869057"/>
                      <a:gd name="connsiteX3" fmla="*/ 797360 w 876078"/>
                      <a:gd name="connsiteY3" fmla="*/ 616699 h 869057"/>
                      <a:gd name="connsiteX4" fmla="*/ 416725 w 876078"/>
                      <a:gd name="connsiteY4" fmla="*/ 865238 h 869057"/>
                      <a:gd name="connsiteX5" fmla="*/ 0 w 876078"/>
                      <a:gd name="connsiteY5" fmla="*/ 437827 h 869057"/>
                      <a:gd name="connsiteX0" fmla="*/ 0 w 901954"/>
                      <a:gd name="connsiteY0" fmla="*/ 434985 h 870249"/>
                      <a:gd name="connsiteX1" fmla="*/ 416725 w 901954"/>
                      <a:gd name="connsiteY1" fmla="*/ 7574 h 870249"/>
                      <a:gd name="connsiteX2" fmla="*/ 812683 w 901954"/>
                      <a:gd name="connsiteY2" fmla="*/ 199074 h 870249"/>
                      <a:gd name="connsiteX3" fmla="*/ 854063 w 901954"/>
                      <a:gd name="connsiteY3" fmla="*/ 665054 h 870249"/>
                      <a:gd name="connsiteX4" fmla="*/ 416725 w 901954"/>
                      <a:gd name="connsiteY4" fmla="*/ 862396 h 870249"/>
                      <a:gd name="connsiteX5" fmla="*/ 0 w 901954"/>
                      <a:gd name="connsiteY5" fmla="*/ 434985 h 870249"/>
                      <a:gd name="connsiteX0" fmla="*/ 0 w 916151"/>
                      <a:gd name="connsiteY0" fmla="*/ 436136 h 871400"/>
                      <a:gd name="connsiteX1" fmla="*/ 416725 w 916151"/>
                      <a:gd name="connsiteY1" fmla="*/ 8725 h 871400"/>
                      <a:gd name="connsiteX2" fmla="*/ 851596 w 916151"/>
                      <a:gd name="connsiteY2" fmla="*/ 189096 h 871400"/>
                      <a:gd name="connsiteX3" fmla="*/ 854063 w 916151"/>
                      <a:gd name="connsiteY3" fmla="*/ 666205 h 871400"/>
                      <a:gd name="connsiteX4" fmla="*/ 416725 w 916151"/>
                      <a:gd name="connsiteY4" fmla="*/ 863547 h 871400"/>
                      <a:gd name="connsiteX5" fmla="*/ 0 w 916151"/>
                      <a:gd name="connsiteY5" fmla="*/ 436136 h 871400"/>
                      <a:gd name="connsiteX0" fmla="*/ 0 w 916151"/>
                      <a:gd name="connsiteY0" fmla="*/ 436136 h 864150"/>
                      <a:gd name="connsiteX1" fmla="*/ 416725 w 916151"/>
                      <a:gd name="connsiteY1" fmla="*/ 8725 h 864150"/>
                      <a:gd name="connsiteX2" fmla="*/ 851596 w 916151"/>
                      <a:gd name="connsiteY2" fmla="*/ 189096 h 864150"/>
                      <a:gd name="connsiteX3" fmla="*/ 854063 w 916151"/>
                      <a:gd name="connsiteY3" fmla="*/ 666205 h 864150"/>
                      <a:gd name="connsiteX4" fmla="*/ 416725 w 916151"/>
                      <a:gd name="connsiteY4" fmla="*/ 863547 h 864150"/>
                      <a:gd name="connsiteX5" fmla="*/ 0 w 916151"/>
                      <a:gd name="connsiteY5" fmla="*/ 436136 h 864150"/>
                      <a:gd name="connsiteX0" fmla="*/ 13 w 916164"/>
                      <a:gd name="connsiteY0" fmla="*/ 436136 h 884071"/>
                      <a:gd name="connsiteX1" fmla="*/ 416738 w 916164"/>
                      <a:gd name="connsiteY1" fmla="*/ 8725 h 884071"/>
                      <a:gd name="connsiteX2" fmla="*/ 851609 w 916164"/>
                      <a:gd name="connsiteY2" fmla="*/ 189096 h 884071"/>
                      <a:gd name="connsiteX3" fmla="*/ 854076 w 916164"/>
                      <a:gd name="connsiteY3" fmla="*/ 666205 h 884071"/>
                      <a:gd name="connsiteX4" fmla="*/ 405621 w 916164"/>
                      <a:gd name="connsiteY4" fmla="*/ 883581 h 884071"/>
                      <a:gd name="connsiteX5" fmla="*/ 13 w 916164"/>
                      <a:gd name="connsiteY5" fmla="*/ 436136 h 884071"/>
                      <a:gd name="connsiteX0" fmla="*/ 1574 w 917725"/>
                      <a:gd name="connsiteY0" fmla="*/ 436136 h 884071"/>
                      <a:gd name="connsiteX1" fmla="*/ 418299 w 917725"/>
                      <a:gd name="connsiteY1" fmla="*/ 8725 h 884071"/>
                      <a:gd name="connsiteX2" fmla="*/ 853170 w 917725"/>
                      <a:gd name="connsiteY2" fmla="*/ 189096 h 884071"/>
                      <a:gd name="connsiteX3" fmla="*/ 855637 w 917725"/>
                      <a:gd name="connsiteY3" fmla="*/ 666205 h 884071"/>
                      <a:gd name="connsiteX4" fmla="*/ 407182 w 917725"/>
                      <a:gd name="connsiteY4" fmla="*/ 883581 h 884071"/>
                      <a:gd name="connsiteX5" fmla="*/ 1574 w 917725"/>
                      <a:gd name="connsiteY5" fmla="*/ 436136 h 884071"/>
                      <a:gd name="connsiteX0" fmla="*/ 1574 w 1057110"/>
                      <a:gd name="connsiteY0" fmla="*/ 451354 h 899289"/>
                      <a:gd name="connsiteX1" fmla="*/ 418299 w 1057110"/>
                      <a:gd name="connsiteY1" fmla="*/ 23943 h 899289"/>
                      <a:gd name="connsiteX2" fmla="*/ 1038730 w 1057110"/>
                      <a:gd name="connsiteY2" fmla="*/ 121316 h 899289"/>
                      <a:gd name="connsiteX3" fmla="*/ 855637 w 1057110"/>
                      <a:gd name="connsiteY3" fmla="*/ 681423 h 899289"/>
                      <a:gd name="connsiteX4" fmla="*/ 407182 w 1057110"/>
                      <a:gd name="connsiteY4" fmla="*/ 898799 h 899289"/>
                      <a:gd name="connsiteX5" fmla="*/ 1574 w 1057110"/>
                      <a:gd name="connsiteY5" fmla="*/ 451354 h 899289"/>
                      <a:gd name="connsiteX0" fmla="*/ 1574 w 1068924"/>
                      <a:gd name="connsiteY0" fmla="*/ 482247 h 930182"/>
                      <a:gd name="connsiteX1" fmla="*/ 418299 w 1068924"/>
                      <a:gd name="connsiteY1" fmla="*/ 54836 h 930182"/>
                      <a:gd name="connsiteX2" fmla="*/ 1038730 w 1068924"/>
                      <a:gd name="connsiteY2" fmla="*/ 152209 h 930182"/>
                      <a:gd name="connsiteX3" fmla="*/ 855637 w 1068924"/>
                      <a:gd name="connsiteY3" fmla="*/ 712316 h 930182"/>
                      <a:gd name="connsiteX4" fmla="*/ 407182 w 1068924"/>
                      <a:gd name="connsiteY4" fmla="*/ 929692 h 930182"/>
                      <a:gd name="connsiteX5" fmla="*/ 1574 w 1068924"/>
                      <a:gd name="connsiteY5" fmla="*/ 482247 h 930182"/>
                      <a:gd name="connsiteX0" fmla="*/ 1285 w 1092428"/>
                      <a:gd name="connsiteY0" fmla="*/ 452801 h 912388"/>
                      <a:gd name="connsiteX1" fmla="*/ 418010 w 1092428"/>
                      <a:gd name="connsiteY1" fmla="*/ 25390 h 912388"/>
                      <a:gd name="connsiteX2" fmla="*/ 1038441 w 1092428"/>
                      <a:gd name="connsiteY2" fmla="*/ 122763 h 912388"/>
                      <a:gd name="connsiteX3" fmla="*/ 995915 w 1092428"/>
                      <a:gd name="connsiteY3" fmla="*/ 728230 h 912388"/>
                      <a:gd name="connsiteX4" fmla="*/ 406893 w 1092428"/>
                      <a:gd name="connsiteY4" fmla="*/ 900246 h 912388"/>
                      <a:gd name="connsiteX5" fmla="*/ 1285 w 1092428"/>
                      <a:gd name="connsiteY5" fmla="*/ 452801 h 912388"/>
                      <a:gd name="connsiteX0" fmla="*/ 1285 w 1040411"/>
                      <a:gd name="connsiteY0" fmla="*/ 430404 h 889991"/>
                      <a:gd name="connsiteX1" fmla="*/ 418010 w 1040411"/>
                      <a:gd name="connsiteY1" fmla="*/ 2993 h 889991"/>
                      <a:gd name="connsiteX2" fmla="*/ 922305 w 1040411"/>
                      <a:gd name="connsiteY2" fmla="*/ 263824 h 889991"/>
                      <a:gd name="connsiteX3" fmla="*/ 995915 w 1040411"/>
                      <a:gd name="connsiteY3" fmla="*/ 705833 h 889991"/>
                      <a:gd name="connsiteX4" fmla="*/ 406893 w 1040411"/>
                      <a:gd name="connsiteY4" fmla="*/ 877849 h 889991"/>
                      <a:gd name="connsiteX5" fmla="*/ 1285 w 1040411"/>
                      <a:gd name="connsiteY5" fmla="*/ 430404 h 8899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0411" h="889991">
                        <a:moveTo>
                          <a:pt x="1285" y="430404"/>
                        </a:moveTo>
                        <a:cubicBezTo>
                          <a:pt x="23151" y="177749"/>
                          <a:pt x="264507" y="30756"/>
                          <a:pt x="418010" y="2993"/>
                        </a:cubicBezTo>
                        <a:cubicBezTo>
                          <a:pt x="571513" y="-24770"/>
                          <a:pt x="825988" y="146684"/>
                          <a:pt x="922305" y="263824"/>
                        </a:cubicBezTo>
                        <a:cubicBezTo>
                          <a:pt x="1018622" y="380964"/>
                          <a:pt x="1090815" y="608078"/>
                          <a:pt x="995915" y="705833"/>
                        </a:cubicBezTo>
                        <a:cubicBezTo>
                          <a:pt x="943264" y="833638"/>
                          <a:pt x="572665" y="923754"/>
                          <a:pt x="406893" y="877849"/>
                        </a:cubicBezTo>
                        <a:cubicBezTo>
                          <a:pt x="241121" y="831944"/>
                          <a:pt x="-20581" y="683059"/>
                          <a:pt x="1285" y="43040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61961"/>
                    </a:schemeClr>
                  </a:solidFill>
                  <a:ln w="9525">
                    <a:noFill/>
                    <a:round/>
                    <a:headEnd/>
                    <a:tailEnd type="triangle" w="med" len="me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127000" h="25400"/>
                    <a:contourClr>
                      <a:schemeClr val="bg1"/>
                    </a:contourClr>
                  </a:sp3d>
                  <a:ex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232" name="TextBox 231"/>
              <p:cNvSpPr txBox="1"/>
              <p:nvPr/>
            </p:nvSpPr>
            <p:spPr>
              <a:xfrm>
                <a:off x="3579436" y="3308220"/>
                <a:ext cx="381000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FF"/>
                    </a:solidFill>
                  </a:rPr>
                  <a:t>T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11" name="Group 371"/>
          <p:cNvGrpSpPr/>
          <p:nvPr/>
        </p:nvGrpSpPr>
        <p:grpSpPr>
          <a:xfrm>
            <a:off x="8020562" y="2628659"/>
            <a:ext cx="426366" cy="417388"/>
            <a:chOff x="14420228" y="1110604"/>
            <a:chExt cx="1024440" cy="1002868"/>
          </a:xfrm>
        </p:grpSpPr>
        <p:sp>
          <p:nvSpPr>
            <p:cNvPr id="374" name="Freeform 373"/>
            <p:cNvSpPr/>
            <p:nvPr/>
          </p:nvSpPr>
          <p:spPr bwMode="auto">
            <a:xfrm>
              <a:off x="14420228" y="1110604"/>
              <a:ext cx="1024440" cy="1002868"/>
            </a:xfrm>
            <a:custGeom>
              <a:avLst/>
              <a:gdLst>
                <a:gd name="connsiteX0" fmla="*/ 548640 w 1691640"/>
                <a:gd name="connsiteY0" fmla="*/ 38100 h 1493520"/>
                <a:gd name="connsiteX1" fmla="*/ 0 w 1691640"/>
                <a:gd name="connsiteY1" fmla="*/ 647700 h 1493520"/>
                <a:gd name="connsiteX2" fmla="*/ 327660 w 1691640"/>
                <a:gd name="connsiteY2" fmla="*/ 1371600 h 1493520"/>
                <a:gd name="connsiteX3" fmla="*/ 1242060 w 1691640"/>
                <a:gd name="connsiteY3" fmla="*/ 1493520 h 1493520"/>
                <a:gd name="connsiteX4" fmla="*/ 1691640 w 1691640"/>
                <a:gd name="connsiteY4" fmla="*/ 883920 h 1493520"/>
                <a:gd name="connsiteX5" fmla="*/ 1554480 w 1691640"/>
                <a:gd name="connsiteY5" fmla="*/ 190500 h 1493520"/>
                <a:gd name="connsiteX6" fmla="*/ 853440 w 1691640"/>
                <a:gd name="connsiteY6" fmla="*/ 0 h 1493520"/>
                <a:gd name="connsiteX7" fmla="*/ 548640 w 1691640"/>
                <a:gd name="connsiteY7" fmla="*/ 38100 h 1493520"/>
                <a:gd name="connsiteX0" fmla="*/ 548640 w 1691640"/>
                <a:gd name="connsiteY0" fmla="*/ 69084 h 1524504"/>
                <a:gd name="connsiteX1" fmla="*/ 0 w 1691640"/>
                <a:gd name="connsiteY1" fmla="*/ 678684 h 1524504"/>
                <a:gd name="connsiteX2" fmla="*/ 327660 w 1691640"/>
                <a:gd name="connsiteY2" fmla="*/ 1402584 h 1524504"/>
                <a:gd name="connsiteX3" fmla="*/ 1242060 w 1691640"/>
                <a:gd name="connsiteY3" fmla="*/ 1524504 h 1524504"/>
                <a:gd name="connsiteX4" fmla="*/ 1691640 w 1691640"/>
                <a:gd name="connsiteY4" fmla="*/ 914904 h 1524504"/>
                <a:gd name="connsiteX5" fmla="*/ 1554480 w 1691640"/>
                <a:gd name="connsiteY5" fmla="*/ 221484 h 1524504"/>
                <a:gd name="connsiteX6" fmla="*/ 853440 w 1691640"/>
                <a:gd name="connsiteY6" fmla="*/ 30984 h 1524504"/>
                <a:gd name="connsiteX7" fmla="*/ 548640 w 1691640"/>
                <a:gd name="connsiteY7" fmla="*/ 69084 h 1524504"/>
                <a:gd name="connsiteX0" fmla="*/ 548640 w 1691640"/>
                <a:gd name="connsiteY0" fmla="*/ 69084 h 1524504"/>
                <a:gd name="connsiteX1" fmla="*/ 0 w 1691640"/>
                <a:gd name="connsiteY1" fmla="*/ 678684 h 1524504"/>
                <a:gd name="connsiteX2" fmla="*/ 327660 w 1691640"/>
                <a:gd name="connsiteY2" fmla="*/ 1402584 h 1524504"/>
                <a:gd name="connsiteX3" fmla="*/ 1242060 w 1691640"/>
                <a:gd name="connsiteY3" fmla="*/ 1524504 h 1524504"/>
                <a:gd name="connsiteX4" fmla="*/ 1691640 w 1691640"/>
                <a:gd name="connsiteY4" fmla="*/ 914904 h 1524504"/>
                <a:gd name="connsiteX5" fmla="*/ 1554480 w 1691640"/>
                <a:gd name="connsiteY5" fmla="*/ 221484 h 1524504"/>
                <a:gd name="connsiteX6" fmla="*/ 853440 w 1691640"/>
                <a:gd name="connsiteY6" fmla="*/ 30984 h 1524504"/>
                <a:gd name="connsiteX7" fmla="*/ 548640 w 1691640"/>
                <a:gd name="connsiteY7" fmla="*/ 69084 h 1524504"/>
                <a:gd name="connsiteX0" fmla="*/ 563706 w 1706706"/>
                <a:gd name="connsiteY0" fmla="*/ 69084 h 1524504"/>
                <a:gd name="connsiteX1" fmla="*/ 15066 w 1706706"/>
                <a:gd name="connsiteY1" fmla="*/ 678684 h 1524504"/>
                <a:gd name="connsiteX2" fmla="*/ 342726 w 1706706"/>
                <a:gd name="connsiteY2" fmla="*/ 1402584 h 1524504"/>
                <a:gd name="connsiteX3" fmla="*/ 1257126 w 1706706"/>
                <a:gd name="connsiteY3" fmla="*/ 1524504 h 1524504"/>
                <a:gd name="connsiteX4" fmla="*/ 1706706 w 1706706"/>
                <a:gd name="connsiteY4" fmla="*/ 914904 h 1524504"/>
                <a:gd name="connsiteX5" fmla="*/ 1569546 w 1706706"/>
                <a:gd name="connsiteY5" fmla="*/ 221484 h 1524504"/>
                <a:gd name="connsiteX6" fmla="*/ 868506 w 1706706"/>
                <a:gd name="connsiteY6" fmla="*/ 30984 h 1524504"/>
                <a:gd name="connsiteX7" fmla="*/ 563706 w 1706706"/>
                <a:gd name="connsiteY7" fmla="*/ 69084 h 1524504"/>
                <a:gd name="connsiteX0" fmla="*/ 563706 w 1706706"/>
                <a:gd name="connsiteY0" fmla="*/ 69084 h 1586623"/>
                <a:gd name="connsiteX1" fmla="*/ 15066 w 1706706"/>
                <a:gd name="connsiteY1" fmla="*/ 678684 h 1586623"/>
                <a:gd name="connsiteX2" fmla="*/ 342726 w 1706706"/>
                <a:gd name="connsiteY2" fmla="*/ 1402584 h 1586623"/>
                <a:gd name="connsiteX3" fmla="*/ 1257126 w 1706706"/>
                <a:gd name="connsiteY3" fmla="*/ 1524504 h 1586623"/>
                <a:gd name="connsiteX4" fmla="*/ 1706706 w 1706706"/>
                <a:gd name="connsiteY4" fmla="*/ 914904 h 1586623"/>
                <a:gd name="connsiteX5" fmla="*/ 1569546 w 1706706"/>
                <a:gd name="connsiteY5" fmla="*/ 221484 h 1586623"/>
                <a:gd name="connsiteX6" fmla="*/ 868506 w 1706706"/>
                <a:gd name="connsiteY6" fmla="*/ 30984 h 1586623"/>
                <a:gd name="connsiteX7" fmla="*/ 563706 w 1706706"/>
                <a:gd name="connsiteY7" fmla="*/ 69084 h 1586623"/>
                <a:gd name="connsiteX0" fmla="*/ 563706 w 1706706"/>
                <a:gd name="connsiteY0" fmla="*/ 69084 h 1614690"/>
                <a:gd name="connsiteX1" fmla="*/ 15066 w 1706706"/>
                <a:gd name="connsiteY1" fmla="*/ 678684 h 1614690"/>
                <a:gd name="connsiteX2" fmla="*/ 342726 w 1706706"/>
                <a:gd name="connsiteY2" fmla="*/ 1402584 h 1614690"/>
                <a:gd name="connsiteX3" fmla="*/ 1257126 w 1706706"/>
                <a:gd name="connsiteY3" fmla="*/ 1524504 h 1614690"/>
                <a:gd name="connsiteX4" fmla="*/ 1706706 w 1706706"/>
                <a:gd name="connsiteY4" fmla="*/ 914904 h 1614690"/>
                <a:gd name="connsiteX5" fmla="*/ 1569546 w 1706706"/>
                <a:gd name="connsiteY5" fmla="*/ 221484 h 1614690"/>
                <a:gd name="connsiteX6" fmla="*/ 868506 w 1706706"/>
                <a:gd name="connsiteY6" fmla="*/ 30984 h 1614690"/>
                <a:gd name="connsiteX7" fmla="*/ 563706 w 1706706"/>
                <a:gd name="connsiteY7" fmla="*/ 69084 h 1614690"/>
                <a:gd name="connsiteX0" fmla="*/ 563706 w 1769574"/>
                <a:gd name="connsiteY0" fmla="*/ 69084 h 1614690"/>
                <a:gd name="connsiteX1" fmla="*/ 15066 w 1769574"/>
                <a:gd name="connsiteY1" fmla="*/ 678684 h 1614690"/>
                <a:gd name="connsiteX2" fmla="*/ 342726 w 1769574"/>
                <a:gd name="connsiteY2" fmla="*/ 1402584 h 1614690"/>
                <a:gd name="connsiteX3" fmla="*/ 1257126 w 1769574"/>
                <a:gd name="connsiteY3" fmla="*/ 1524504 h 1614690"/>
                <a:gd name="connsiteX4" fmla="*/ 1706706 w 1769574"/>
                <a:gd name="connsiteY4" fmla="*/ 914904 h 1614690"/>
                <a:gd name="connsiteX5" fmla="*/ 1569546 w 1769574"/>
                <a:gd name="connsiteY5" fmla="*/ 221484 h 1614690"/>
                <a:gd name="connsiteX6" fmla="*/ 868506 w 1769574"/>
                <a:gd name="connsiteY6" fmla="*/ 30984 h 1614690"/>
                <a:gd name="connsiteX7" fmla="*/ 563706 w 1769574"/>
                <a:gd name="connsiteY7" fmla="*/ 69084 h 1614690"/>
                <a:gd name="connsiteX0" fmla="*/ 563706 w 1726917"/>
                <a:gd name="connsiteY0" fmla="*/ 69084 h 1614690"/>
                <a:gd name="connsiteX1" fmla="*/ 15066 w 1726917"/>
                <a:gd name="connsiteY1" fmla="*/ 678684 h 1614690"/>
                <a:gd name="connsiteX2" fmla="*/ 342726 w 1726917"/>
                <a:gd name="connsiteY2" fmla="*/ 1402584 h 1614690"/>
                <a:gd name="connsiteX3" fmla="*/ 1257126 w 1726917"/>
                <a:gd name="connsiteY3" fmla="*/ 1524504 h 1614690"/>
                <a:gd name="connsiteX4" fmla="*/ 1706706 w 1726917"/>
                <a:gd name="connsiteY4" fmla="*/ 914904 h 1614690"/>
                <a:gd name="connsiteX5" fmla="*/ 1569546 w 1726917"/>
                <a:gd name="connsiteY5" fmla="*/ 221484 h 1614690"/>
                <a:gd name="connsiteX6" fmla="*/ 868506 w 1726917"/>
                <a:gd name="connsiteY6" fmla="*/ 30984 h 1614690"/>
                <a:gd name="connsiteX7" fmla="*/ 563706 w 1726917"/>
                <a:gd name="connsiteY7" fmla="*/ 69084 h 1614690"/>
                <a:gd name="connsiteX0" fmla="*/ 567152 w 1730363"/>
                <a:gd name="connsiteY0" fmla="*/ 28167 h 1573773"/>
                <a:gd name="connsiteX1" fmla="*/ 18512 w 1730363"/>
                <a:gd name="connsiteY1" fmla="*/ 637767 h 1573773"/>
                <a:gd name="connsiteX2" fmla="*/ 346172 w 1730363"/>
                <a:gd name="connsiteY2" fmla="*/ 1361667 h 1573773"/>
                <a:gd name="connsiteX3" fmla="*/ 1260572 w 1730363"/>
                <a:gd name="connsiteY3" fmla="*/ 1483587 h 1573773"/>
                <a:gd name="connsiteX4" fmla="*/ 1710152 w 1730363"/>
                <a:gd name="connsiteY4" fmla="*/ 873987 h 1573773"/>
                <a:gd name="connsiteX5" fmla="*/ 1572992 w 1730363"/>
                <a:gd name="connsiteY5" fmla="*/ 180567 h 1573773"/>
                <a:gd name="connsiteX6" fmla="*/ 567152 w 1730363"/>
                <a:gd name="connsiteY6" fmla="*/ 28167 h 1573773"/>
                <a:gd name="connsiteX0" fmla="*/ 567152 w 1730363"/>
                <a:gd name="connsiteY0" fmla="*/ 28167 h 1573773"/>
                <a:gd name="connsiteX1" fmla="*/ 18512 w 1730363"/>
                <a:gd name="connsiteY1" fmla="*/ 637767 h 1573773"/>
                <a:gd name="connsiteX2" fmla="*/ 346172 w 1730363"/>
                <a:gd name="connsiteY2" fmla="*/ 1361667 h 1573773"/>
                <a:gd name="connsiteX3" fmla="*/ 1260572 w 1730363"/>
                <a:gd name="connsiteY3" fmla="*/ 1483587 h 1573773"/>
                <a:gd name="connsiteX4" fmla="*/ 1710152 w 1730363"/>
                <a:gd name="connsiteY4" fmla="*/ 873987 h 1573773"/>
                <a:gd name="connsiteX5" fmla="*/ 1572992 w 1730363"/>
                <a:gd name="connsiteY5" fmla="*/ 180567 h 1573773"/>
                <a:gd name="connsiteX6" fmla="*/ 567152 w 1730363"/>
                <a:gd name="connsiteY6" fmla="*/ 28167 h 1573773"/>
                <a:gd name="connsiteX0" fmla="*/ 552057 w 1715268"/>
                <a:gd name="connsiteY0" fmla="*/ 28167 h 1573773"/>
                <a:gd name="connsiteX1" fmla="*/ 3417 w 1715268"/>
                <a:gd name="connsiteY1" fmla="*/ 637767 h 1573773"/>
                <a:gd name="connsiteX2" fmla="*/ 331077 w 1715268"/>
                <a:gd name="connsiteY2" fmla="*/ 1361667 h 1573773"/>
                <a:gd name="connsiteX3" fmla="*/ 1245477 w 1715268"/>
                <a:gd name="connsiteY3" fmla="*/ 1483587 h 1573773"/>
                <a:gd name="connsiteX4" fmla="*/ 1695057 w 1715268"/>
                <a:gd name="connsiteY4" fmla="*/ 873987 h 1573773"/>
                <a:gd name="connsiteX5" fmla="*/ 1557897 w 1715268"/>
                <a:gd name="connsiteY5" fmla="*/ 180567 h 1573773"/>
                <a:gd name="connsiteX6" fmla="*/ 552057 w 1715268"/>
                <a:gd name="connsiteY6" fmla="*/ 28167 h 1573773"/>
                <a:gd name="connsiteX0" fmla="*/ 552057 w 1715268"/>
                <a:gd name="connsiteY0" fmla="*/ 28167 h 1573773"/>
                <a:gd name="connsiteX1" fmla="*/ 3417 w 1715268"/>
                <a:gd name="connsiteY1" fmla="*/ 637767 h 1573773"/>
                <a:gd name="connsiteX2" fmla="*/ 331077 w 1715268"/>
                <a:gd name="connsiteY2" fmla="*/ 1361667 h 1573773"/>
                <a:gd name="connsiteX3" fmla="*/ 1245477 w 1715268"/>
                <a:gd name="connsiteY3" fmla="*/ 1483587 h 1573773"/>
                <a:gd name="connsiteX4" fmla="*/ 1695057 w 1715268"/>
                <a:gd name="connsiteY4" fmla="*/ 873987 h 1573773"/>
                <a:gd name="connsiteX5" fmla="*/ 1557897 w 1715268"/>
                <a:gd name="connsiteY5" fmla="*/ 180567 h 1573773"/>
                <a:gd name="connsiteX6" fmla="*/ 552057 w 1715268"/>
                <a:gd name="connsiteY6" fmla="*/ 28167 h 1573773"/>
                <a:gd name="connsiteX0" fmla="*/ 552057 w 1715268"/>
                <a:gd name="connsiteY0" fmla="*/ 28167 h 1560249"/>
                <a:gd name="connsiteX1" fmla="*/ 3417 w 1715268"/>
                <a:gd name="connsiteY1" fmla="*/ 637767 h 1560249"/>
                <a:gd name="connsiteX2" fmla="*/ 331077 w 1715268"/>
                <a:gd name="connsiteY2" fmla="*/ 1361667 h 1560249"/>
                <a:gd name="connsiteX3" fmla="*/ 1245477 w 1715268"/>
                <a:gd name="connsiteY3" fmla="*/ 1483587 h 1560249"/>
                <a:gd name="connsiteX4" fmla="*/ 1695057 w 1715268"/>
                <a:gd name="connsiteY4" fmla="*/ 873987 h 1560249"/>
                <a:gd name="connsiteX5" fmla="*/ 1557897 w 1715268"/>
                <a:gd name="connsiteY5" fmla="*/ 180567 h 1560249"/>
                <a:gd name="connsiteX6" fmla="*/ 552057 w 1715268"/>
                <a:gd name="connsiteY6" fmla="*/ 28167 h 1560249"/>
                <a:gd name="connsiteX0" fmla="*/ 552057 w 1715268"/>
                <a:gd name="connsiteY0" fmla="*/ 28167 h 1560249"/>
                <a:gd name="connsiteX1" fmla="*/ 3417 w 1715268"/>
                <a:gd name="connsiteY1" fmla="*/ 637767 h 1560249"/>
                <a:gd name="connsiteX2" fmla="*/ 331077 w 1715268"/>
                <a:gd name="connsiteY2" fmla="*/ 1361667 h 1560249"/>
                <a:gd name="connsiteX3" fmla="*/ 1245477 w 1715268"/>
                <a:gd name="connsiteY3" fmla="*/ 1483587 h 1560249"/>
                <a:gd name="connsiteX4" fmla="*/ 1695057 w 1715268"/>
                <a:gd name="connsiteY4" fmla="*/ 873987 h 1560249"/>
                <a:gd name="connsiteX5" fmla="*/ 1557897 w 1715268"/>
                <a:gd name="connsiteY5" fmla="*/ 180567 h 1560249"/>
                <a:gd name="connsiteX6" fmla="*/ 552057 w 1715268"/>
                <a:gd name="connsiteY6" fmla="*/ 28167 h 1560249"/>
                <a:gd name="connsiteX0" fmla="*/ 552057 w 1724199"/>
                <a:gd name="connsiteY0" fmla="*/ 40227 h 1572309"/>
                <a:gd name="connsiteX1" fmla="*/ 3417 w 1724199"/>
                <a:gd name="connsiteY1" fmla="*/ 649827 h 1572309"/>
                <a:gd name="connsiteX2" fmla="*/ 331077 w 1724199"/>
                <a:gd name="connsiteY2" fmla="*/ 1373727 h 1572309"/>
                <a:gd name="connsiteX3" fmla="*/ 1245477 w 1724199"/>
                <a:gd name="connsiteY3" fmla="*/ 1495647 h 1572309"/>
                <a:gd name="connsiteX4" fmla="*/ 1695057 w 1724199"/>
                <a:gd name="connsiteY4" fmla="*/ 886047 h 1572309"/>
                <a:gd name="connsiteX5" fmla="*/ 1557897 w 1724199"/>
                <a:gd name="connsiteY5" fmla="*/ 192627 h 1572309"/>
                <a:gd name="connsiteX6" fmla="*/ 552057 w 1724199"/>
                <a:gd name="connsiteY6" fmla="*/ 40227 h 1572309"/>
                <a:gd name="connsiteX0" fmla="*/ 714636 w 1728550"/>
                <a:gd name="connsiteY0" fmla="*/ 19072 h 1645671"/>
                <a:gd name="connsiteX1" fmla="*/ 12405 w 1728550"/>
                <a:gd name="connsiteY1" fmla="*/ 723189 h 1645671"/>
                <a:gd name="connsiteX2" fmla="*/ 340065 w 1728550"/>
                <a:gd name="connsiteY2" fmla="*/ 1447089 h 1645671"/>
                <a:gd name="connsiteX3" fmla="*/ 1254465 w 1728550"/>
                <a:gd name="connsiteY3" fmla="*/ 1569009 h 1645671"/>
                <a:gd name="connsiteX4" fmla="*/ 1704045 w 1728550"/>
                <a:gd name="connsiteY4" fmla="*/ 959409 h 1645671"/>
                <a:gd name="connsiteX5" fmla="*/ 1566885 w 1728550"/>
                <a:gd name="connsiteY5" fmla="*/ 265989 h 1645671"/>
                <a:gd name="connsiteX6" fmla="*/ 714636 w 1728550"/>
                <a:gd name="connsiteY6" fmla="*/ 19072 h 1645671"/>
                <a:gd name="connsiteX0" fmla="*/ 593897 w 1607810"/>
                <a:gd name="connsiteY0" fmla="*/ 10482 h 1642595"/>
                <a:gd name="connsiteX1" fmla="*/ 21627 w 1607810"/>
                <a:gd name="connsiteY1" fmla="*/ 561009 h 1642595"/>
                <a:gd name="connsiteX2" fmla="*/ 219326 w 1607810"/>
                <a:gd name="connsiteY2" fmla="*/ 1438499 h 1642595"/>
                <a:gd name="connsiteX3" fmla="*/ 1133726 w 1607810"/>
                <a:gd name="connsiteY3" fmla="*/ 1560419 h 1642595"/>
                <a:gd name="connsiteX4" fmla="*/ 1583306 w 1607810"/>
                <a:gd name="connsiteY4" fmla="*/ 950819 h 1642595"/>
                <a:gd name="connsiteX5" fmla="*/ 1446146 w 1607810"/>
                <a:gd name="connsiteY5" fmla="*/ 257399 h 1642595"/>
                <a:gd name="connsiteX6" fmla="*/ 593897 w 1607810"/>
                <a:gd name="connsiteY6" fmla="*/ 10482 h 1642595"/>
                <a:gd name="connsiteX0" fmla="*/ 593897 w 1596940"/>
                <a:gd name="connsiteY0" fmla="*/ 21033 h 1653146"/>
                <a:gd name="connsiteX1" fmla="*/ 21627 w 1596940"/>
                <a:gd name="connsiteY1" fmla="*/ 571560 h 1653146"/>
                <a:gd name="connsiteX2" fmla="*/ 219326 w 1596940"/>
                <a:gd name="connsiteY2" fmla="*/ 1449050 h 1653146"/>
                <a:gd name="connsiteX3" fmla="*/ 1133726 w 1596940"/>
                <a:gd name="connsiteY3" fmla="*/ 1570970 h 1653146"/>
                <a:gd name="connsiteX4" fmla="*/ 1583306 w 1596940"/>
                <a:gd name="connsiteY4" fmla="*/ 961370 h 1653146"/>
                <a:gd name="connsiteX5" fmla="*/ 1398888 w 1596940"/>
                <a:gd name="connsiteY5" fmla="*/ 197062 h 1653146"/>
                <a:gd name="connsiteX6" fmla="*/ 593897 w 1596940"/>
                <a:gd name="connsiteY6" fmla="*/ 21033 h 1653146"/>
                <a:gd name="connsiteX0" fmla="*/ 593897 w 1596938"/>
                <a:gd name="connsiteY0" fmla="*/ 21033 h 1632143"/>
                <a:gd name="connsiteX1" fmla="*/ 21627 w 1596938"/>
                <a:gd name="connsiteY1" fmla="*/ 571560 h 1632143"/>
                <a:gd name="connsiteX2" fmla="*/ 219326 w 1596938"/>
                <a:gd name="connsiteY2" fmla="*/ 1449050 h 1632143"/>
                <a:gd name="connsiteX3" fmla="*/ 1133726 w 1596938"/>
                <a:gd name="connsiteY3" fmla="*/ 1570970 h 1632143"/>
                <a:gd name="connsiteX4" fmla="*/ 1583306 w 1596938"/>
                <a:gd name="connsiteY4" fmla="*/ 961370 h 1632143"/>
                <a:gd name="connsiteX5" fmla="*/ 1398888 w 1596938"/>
                <a:gd name="connsiteY5" fmla="*/ 197062 h 1632143"/>
                <a:gd name="connsiteX6" fmla="*/ 593897 w 1596938"/>
                <a:gd name="connsiteY6" fmla="*/ 21033 h 163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6938" h="1632143">
                  <a:moveTo>
                    <a:pt x="593897" y="21033"/>
                  </a:moveTo>
                  <a:cubicBezTo>
                    <a:pt x="364354" y="83449"/>
                    <a:pt x="84055" y="333557"/>
                    <a:pt x="21627" y="571560"/>
                  </a:cubicBezTo>
                  <a:cubicBezTo>
                    <a:pt x="-40801" y="809563"/>
                    <a:pt x="33976" y="1282482"/>
                    <a:pt x="219326" y="1449050"/>
                  </a:cubicBezTo>
                  <a:cubicBezTo>
                    <a:pt x="404676" y="1615618"/>
                    <a:pt x="849363" y="1696431"/>
                    <a:pt x="1133726" y="1570970"/>
                  </a:cubicBezTo>
                  <a:cubicBezTo>
                    <a:pt x="1418089" y="1445509"/>
                    <a:pt x="1539112" y="1190355"/>
                    <a:pt x="1583306" y="961370"/>
                  </a:cubicBezTo>
                  <a:cubicBezTo>
                    <a:pt x="1627500" y="732385"/>
                    <a:pt x="1563789" y="353785"/>
                    <a:pt x="1398888" y="197062"/>
                  </a:cubicBezTo>
                  <a:cubicBezTo>
                    <a:pt x="1233987" y="40339"/>
                    <a:pt x="823440" y="-41383"/>
                    <a:pt x="593897" y="21033"/>
                  </a:cubicBezTo>
                  <a:close/>
                </a:path>
              </a:pathLst>
            </a:custGeom>
            <a:solidFill>
              <a:srgbClr val="6ED8D3"/>
            </a:solidFill>
            <a:ln w="9525">
              <a:noFill/>
              <a:round/>
              <a:headEnd/>
              <a:tailEnd type="triangle" w="med" len="med"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04800" h="171450"/>
            </a:sp3d>
            <a:ex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12" name="Group 374"/>
            <p:cNvGrpSpPr/>
            <p:nvPr/>
          </p:nvGrpSpPr>
          <p:grpSpPr>
            <a:xfrm>
              <a:off x="14542365" y="1238017"/>
              <a:ext cx="731895" cy="842217"/>
              <a:chOff x="10228679" y="3845762"/>
              <a:chExt cx="841784" cy="968671"/>
            </a:xfrm>
          </p:grpSpPr>
          <p:sp>
            <p:nvSpPr>
              <p:cNvPr id="376" name="Oval 13"/>
              <p:cNvSpPr/>
              <p:nvPr/>
            </p:nvSpPr>
            <p:spPr bwMode="auto">
              <a:xfrm rot="956724">
                <a:off x="10304877" y="3957047"/>
                <a:ext cx="765586" cy="750939"/>
              </a:xfrm>
              <a:custGeom>
                <a:avLst/>
                <a:gdLst>
                  <a:gd name="connsiteX0" fmla="*/ 0 w 833450"/>
                  <a:gd name="connsiteY0" fmla="*/ 427411 h 854821"/>
                  <a:gd name="connsiteX1" fmla="*/ 416725 w 833450"/>
                  <a:gd name="connsiteY1" fmla="*/ 0 h 854821"/>
                  <a:gd name="connsiteX2" fmla="*/ 833450 w 833450"/>
                  <a:gd name="connsiteY2" fmla="*/ 427411 h 854821"/>
                  <a:gd name="connsiteX3" fmla="*/ 416725 w 833450"/>
                  <a:gd name="connsiteY3" fmla="*/ 854822 h 854821"/>
                  <a:gd name="connsiteX4" fmla="*/ 0 w 833450"/>
                  <a:gd name="connsiteY4" fmla="*/ 427411 h 854821"/>
                  <a:gd name="connsiteX0" fmla="*/ 0 w 877411"/>
                  <a:gd name="connsiteY0" fmla="*/ 427428 h 854855"/>
                  <a:gd name="connsiteX1" fmla="*/ 416725 w 877411"/>
                  <a:gd name="connsiteY1" fmla="*/ 17 h 854855"/>
                  <a:gd name="connsiteX2" fmla="*/ 877411 w 877411"/>
                  <a:gd name="connsiteY2" fmla="*/ 414867 h 854855"/>
                  <a:gd name="connsiteX3" fmla="*/ 416725 w 877411"/>
                  <a:gd name="connsiteY3" fmla="*/ 854839 h 854855"/>
                  <a:gd name="connsiteX4" fmla="*/ 0 w 877411"/>
                  <a:gd name="connsiteY4" fmla="*/ 427428 h 854855"/>
                  <a:gd name="connsiteX0" fmla="*/ 0 w 877411"/>
                  <a:gd name="connsiteY0" fmla="*/ 433686 h 861113"/>
                  <a:gd name="connsiteX1" fmla="*/ 416725 w 877411"/>
                  <a:gd name="connsiteY1" fmla="*/ 6275 h 861113"/>
                  <a:gd name="connsiteX2" fmla="*/ 877411 w 877411"/>
                  <a:gd name="connsiteY2" fmla="*/ 421125 h 861113"/>
                  <a:gd name="connsiteX3" fmla="*/ 416725 w 877411"/>
                  <a:gd name="connsiteY3" fmla="*/ 861097 h 861113"/>
                  <a:gd name="connsiteX4" fmla="*/ 0 w 877411"/>
                  <a:gd name="connsiteY4" fmla="*/ 433686 h 861113"/>
                  <a:gd name="connsiteX0" fmla="*/ 0 w 877411"/>
                  <a:gd name="connsiteY0" fmla="*/ 433686 h 861738"/>
                  <a:gd name="connsiteX1" fmla="*/ 416725 w 877411"/>
                  <a:gd name="connsiteY1" fmla="*/ 6275 h 861738"/>
                  <a:gd name="connsiteX2" fmla="*/ 877411 w 877411"/>
                  <a:gd name="connsiteY2" fmla="*/ 421125 h 861738"/>
                  <a:gd name="connsiteX3" fmla="*/ 416725 w 877411"/>
                  <a:gd name="connsiteY3" fmla="*/ 861097 h 861738"/>
                  <a:gd name="connsiteX4" fmla="*/ 0 w 877411"/>
                  <a:gd name="connsiteY4" fmla="*/ 433686 h 86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411" h="861738">
                    <a:moveTo>
                      <a:pt x="0" y="433686"/>
                    </a:moveTo>
                    <a:cubicBezTo>
                      <a:pt x="0" y="197633"/>
                      <a:pt x="196175" y="53376"/>
                      <a:pt x="416725" y="6275"/>
                    </a:cubicBezTo>
                    <a:cubicBezTo>
                      <a:pt x="637275" y="-40826"/>
                      <a:pt x="877411" y="185072"/>
                      <a:pt x="877411" y="421125"/>
                    </a:cubicBezTo>
                    <a:cubicBezTo>
                      <a:pt x="877411" y="657178"/>
                      <a:pt x="630995" y="847490"/>
                      <a:pt x="416725" y="861097"/>
                    </a:cubicBezTo>
                    <a:cubicBezTo>
                      <a:pt x="202455" y="874704"/>
                      <a:pt x="0" y="669739"/>
                      <a:pt x="0" y="433686"/>
                    </a:cubicBezTo>
                    <a:close/>
                  </a:path>
                </a:pathLst>
              </a:custGeom>
              <a:solidFill>
                <a:srgbClr val="008080">
                  <a:alpha val="61961"/>
                </a:srgbClr>
              </a:solidFill>
              <a:ln w="9525">
                <a:noFill/>
                <a:round/>
                <a:headEnd/>
                <a:tailEnd type="triangl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25400"/>
                <a:contourClr>
                  <a:schemeClr val="bg1"/>
                </a:contourClr>
              </a:sp3d>
              <a:ex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7" name="Freeform 376"/>
              <p:cNvSpPr/>
              <p:nvPr/>
            </p:nvSpPr>
            <p:spPr bwMode="auto">
              <a:xfrm rot="1043594">
                <a:off x="10228679" y="3845762"/>
                <a:ext cx="403937" cy="968671"/>
              </a:xfrm>
              <a:custGeom>
                <a:avLst/>
                <a:gdLst>
                  <a:gd name="connsiteX0" fmla="*/ 0 w 601980"/>
                  <a:gd name="connsiteY0" fmla="*/ 335280 h 510540"/>
                  <a:gd name="connsiteX1" fmla="*/ 213360 w 601980"/>
                  <a:gd name="connsiteY1" fmla="*/ 30480 h 510540"/>
                  <a:gd name="connsiteX2" fmla="*/ 601980 w 601980"/>
                  <a:gd name="connsiteY2" fmla="*/ 0 h 510540"/>
                  <a:gd name="connsiteX3" fmla="*/ 586740 w 601980"/>
                  <a:gd name="connsiteY3" fmla="*/ 213360 h 510540"/>
                  <a:gd name="connsiteX4" fmla="*/ 350520 w 601980"/>
                  <a:gd name="connsiteY4" fmla="*/ 274320 h 510540"/>
                  <a:gd name="connsiteX5" fmla="*/ 53340 w 601980"/>
                  <a:gd name="connsiteY5" fmla="*/ 510540 h 510540"/>
                  <a:gd name="connsiteX6" fmla="*/ 0 w 601980"/>
                  <a:gd name="connsiteY6" fmla="*/ 335280 h 510540"/>
                  <a:gd name="connsiteX0" fmla="*/ 0 w 635591"/>
                  <a:gd name="connsiteY0" fmla="*/ 335280 h 510540"/>
                  <a:gd name="connsiteX1" fmla="*/ 213360 w 635591"/>
                  <a:gd name="connsiteY1" fmla="*/ 30480 h 510540"/>
                  <a:gd name="connsiteX2" fmla="*/ 601980 w 635591"/>
                  <a:gd name="connsiteY2" fmla="*/ 0 h 510540"/>
                  <a:gd name="connsiteX3" fmla="*/ 586740 w 635591"/>
                  <a:gd name="connsiteY3" fmla="*/ 213360 h 510540"/>
                  <a:gd name="connsiteX4" fmla="*/ 350520 w 635591"/>
                  <a:gd name="connsiteY4" fmla="*/ 274320 h 510540"/>
                  <a:gd name="connsiteX5" fmla="*/ 53340 w 635591"/>
                  <a:gd name="connsiteY5" fmla="*/ 510540 h 510540"/>
                  <a:gd name="connsiteX6" fmla="*/ 0 w 635591"/>
                  <a:gd name="connsiteY6" fmla="*/ 335280 h 510540"/>
                  <a:gd name="connsiteX0" fmla="*/ 0 w 635591"/>
                  <a:gd name="connsiteY0" fmla="*/ 335280 h 510540"/>
                  <a:gd name="connsiteX1" fmla="*/ 213360 w 635591"/>
                  <a:gd name="connsiteY1" fmla="*/ 30480 h 510540"/>
                  <a:gd name="connsiteX2" fmla="*/ 601980 w 635591"/>
                  <a:gd name="connsiteY2" fmla="*/ 0 h 510540"/>
                  <a:gd name="connsiteX3" fmla="*/ 586740 w 635591"/>
                  <a:gd name="connsiteY3" fmla="*/ 213360 h 510540"/>
                  <a:gd name="connsiteX4" fmla="*/ 350520 w 635591"/>
                  <a:gd name="connsiteY4" fmla="*/ 274320 h 510540"/>
                  <a:gd name="connsiteX5" fmla="*/ 53340 w 635591"/>
                  <a:gd name="connsiteY5" fmla="*/ 510540 h 510540"/>
                  <a:gd name="connsiteX6" fmla="*/ 0 w 635591"/>
                  <a:gd name="connsiteY6" fmla="*/ 335280 h 510540"/>
                  <a:gd name="connsiteX0" fmla="*/ 21394 w 656985"/>
                  <a:gd name="connsiteY0" fmla="*/ 335280 h 530520"/>
                  <a:gd name="connsiteX1" fmla="*/ 234754 w 656985"/>
                  <a:gd name="connsiteY1" fmla="*/ 30480 h 530520"/>
                  <a:gd name="connsiteX2" fmla="*/ 623374 w 656985"/>
                  <a:gd name="connsiteY2" fmla="*/ 0 h 530520"/>
                  <a:gd name="connsiteX3" fmla="*/ 608134 w 656985"/>
                  <a:gd name="connsiteY3" fmla="*/ 213360 h 530520"/>
                  <a:gd name="connsiteX4" fmla="*/ 371914 w 656985"/>
                  <a:gd name="connsiteY4" fmla="*/ 274320 h 530520"/>
                  <a:gd name="connsiteX5" fmla="*/ 74734 w 656985"/>
                  <a:gd name="connsiteY5" fmla="*/ 510540 h 530520"/>
                  <a:gd name="connsiteX6" fmla="*/ 21394 w 656985"/>
                  <a:gd name="connsiteY6" fmla="*/ 335280 h 530520"/>
                  <a:gd name="connsiteX0" fmla="*/ 11308 w 646899"/>
                  <a:gd name="connsiteY0" fmla="*/ 335280 h 511222"/>
                  <a:gd name="connsiteX1" fmla="*/ 224668 w 646899"/>
                  <a:gd name="connsiteY1" fmla="*/ 30480 h 511222"/>
                  <a:gd name="connsiteX2" fmla="*/ 613288 w 646899"/>
                  <a:gd name="connsiteY2" fmla="*/ 0 h 511222"/>
                  <a:gd name="connsiteX3" fmla="*/ 598048 w 646899"/>
                  <a:gd name="connsiteY3" fmla="*/ 213360 h 511222"/>
                  <a:gd name="connsiteX4" fmla="*/ 361828 w 646899"/>
                  <a:gd name="connsiteY4" fmla="*/ 274320 h 511222"/>
                  <a:gd name="connsiteX5" fmla="*/ 64648 w 646899"/>
                  <a:gd name="connsiteY5" fmla="*/ 510540 h 511222"/>
                  <a:gd name="connsiteX6" fmla="*/ 11308 w 646899"/>
                  <a:gd name="connsiteY6" fmla="*/ 335280 h 511222"/>
                  <a:gd name="connsiteX0" fmla="*/ 11308 w 646899"/>
                  <a:gd name="connsiteY0" fmla="*/ 335280 h 511222"/>
                  <a:gd name="connsiteX1" fmla="*/ 224668 w 646899"/>
                  <a:gd name="connsiteY1" fmla="*/ 30480 h 511222"/>
                  <a:gd name="connsiteX2" fmla="*/ 613288 w 646899"/>
                  <a:gd name="connsiteY2" fmla="*/ 0 h 511222"/>
                  <a:gd name="connsiteX3" fmla="*/ 598048 w 646899"/>
                  <a:gd name="connsiteY3" fmla="*/ 213360 h 511222"/>
                  <a:gd name="connsiteX4" fmla="*/ 361828 w 646899"/>
                  <a:gd name="connsiteY4" fmla="*/ 274320 h 511222"/>
                  <a:gd name="connsiteX5" fmla="*/ 64648 w 646899"/>
                  <a:gd name="connsiteY5" fmla="*/ 510540 h 511222"/>
                  <a:gd name="connsiteX6" fmla="*/ 11308 w 646899"/>
                  <a:gd name="connsiteY6" fmla="*/ 335280 h 511222"/>
                  <a:gd name="connsiteX0" fmla="*/ 11308 w 676517"/>
                  <a:gd name="connsiteY0" fmla="*/ 335698 h 511640"/>
                  <a:gd name="connsiteX1" fmla="*/ 224668 w 676517"/>
                  <a:gd name="connsiteY1" fmla="*/ 30898 h 511640"/>
                  <a:gd name="connsiteX2" fmla="*/ 613288 w 676517"/>
                  <a:gd name="connsiteY2" fmla="*/ 418 h 511640"/>
                  <a:gd name="connsiteX3" fmla="*/ 598048 w 676517"/>
                  <a:gd name="connsiteY3" fmla="*/ 213778 h 511640"/>
                  <a:gd name="connsiteX4" fmla="*/ 361828 w 676517"/>
                  <a:gd name="connsiteY4" fmla="*/ 274738 h 511640"/>
                  <a:gd name="connsiteX5" fmla="*/ 64648 w 676517"/>
                  <a:gd name="connsiteY5" fmla="*/ 510958 h 511640"/>
                  <a:gd name="connsiteX6" fmla="*/ 11308 w 676517"/>
                  <a:gd name="connsiteY6" fmla="*/ 335698 h 511640"/>
                  <a:gd name="connsiteX0" fmla="*/ 11308 w 646899"/>
                  <a:gd name="connsiteY0" fmla="*/ 335280 h 511222"/>
                  <a:gd name="connsiteX1" fmla="*/ 224668 w 646899"/>
                  <a:gd name="connsiteY1" fmla="*/ 30480 h 511222"/>
                  <a:gd name="connsiteX2" fmla="*/ 613288 w 646899"/>
                  <a:gd name="connsiteY2" fmla="*/ 0 h 511222"/>
                  <a:gd name="connsiteX3" fmla="*/ 598048 w 646899"/>
                  <a:gd name="connsiteY3" fmla="*/ 213360 h 511222"/>
                  <a:gd name="connsiteX4" fmla="*/ 361828 w 646899"/>
                  <a:gd name="connsiteY4" fmla="*/ 274320 h 511222"/>
                  <a:gd name="connsiteX5" fmla="*/ 64648 w 646899"/>
                  <a:gd name="connsiteY5" fmla="*/ 510540 h 511222"/>
                  <a:gd name="connsiteX6" fmla="*/ 11308 w 646899"/>
                  <a:gd name="connsiteY6" fmla="*/ 335280 h 511222"/>
                  <a:gd name="connsiteX0" fmla="*/ 11308 w 676517"/>
                  <a:gd name="connsiteY0" fmla="*/ 335698 h 511640"/>
                  <a:gd name="connsiteX1" fmla="*/ 224668 w 676517"/>
                  <a:gd name="connsiteY1" fmla="*/ 30898 h 511640"/>
                  <a:gd name="connsiteX2" fmla="*/ 613288 w 676517"/>
                  <a:gd name="connsiteY2" fmla="*/ 418 h 511640"/>
                  <a:gd name="connsiteX3" fmla="*/ 598048 w 676517"/>
                  <a:gd name="connsiteY3" fmla="*/ 213778 h 511640"/>
                  <a:gd name="connsiteX4" fmla="*/ 361828 w 676517"/>
                  <a:gd name="connsiteY4" fmla="*/ 274738 h 511640"/>
                  <a:gd name="connsiteX5" fmla="*/ 64648 w 676517"/>
                  <a:gd name="connsiteY5" fmla="*/ 510958 h 511640"/>
                  <a:gd name="connsiteX6" fmla="*/ 11308 w 676517"/>
                  <a:gd name="connsiteY6" fmla="*/ 335698 h 511640"/>
                  <a:gd name="connsiteX0" fmla="*/ 11308 w 700571"/>
                  <a:gd name="connsiteY0" fmla="*/ 363799 h 539741"/>
                  <a:gd name="connsiteX1" fmla="*/ 224668 w 700571"/>
                  <a:gd name="connsiteY1" fmla="*/ 58999 h 539741"/>
                  <a:gd name="connsiteX2" fmla="*/ 613288 w 700571"/>
                  <a:gd name="connsiteY2" fmla="*/ 28519 h 539741"/>
                  <a:gd name="connsiteX3" fmla="*/ 598048 w 700571"/>
                  <a:gd name="connsiteY3" fmla="*/ 241879 h 539741"/>
                  <a:gd name="connsiteX4" fmla="*/ 361828 w 700571"/>
                  <a:gd name="connsiteY4" fmla="*/ 302839 h 539741"/>
                  <a:gd name="connsiteX5" fmla="*/ 64648 w 700571"/>
                  <a:gd name="connsiteY5" fmla="*/ 539059 h 539741"/>
                  <a:gd name="connsiteX6" fmla="*/ 11308 w 700571"/>
                  <a:gd name="connsiteY6" fmla="*/ 363799 h 539741"/>
                  <a:gd name="connsiteX0" fmla="*/ 11308 w 700571"/>
                  <a:gd name="connsiteY0" fmla="*/ 365854 h 541796"/>
                  <a:gd name="connsiteX1" fmla="*/ 224668 w 700571"/>
                  <a:gd name="connsiteY1" fmla="*/ 61054 h 541796"/>
                  <a:gd name="connsiteX2" fmla="*/ 613288 w 700571"/>
                  <a:gd name="connsiteY2" fmla="*/ 30574 h 541796"/>
                  <a:gd name="connsiteX3" fmla="*/ 598048 w 700571"/>
                  <a:gd name="connsiteY3" fmla="*/ 243934 h 541796"/>
                  <a:gd name="connsiteX4" fmla="*/ 361828 w 700571"/>
                  <a:gd name="connsiteY4" fmla="*/ 304894 h 541796"/>
                  <a:gd name="connsiteX5" fmla="*/ 64648 w 700571"/>
                  <a:gd name="connsiteY5" fmla="*/ 541114 h 541796"/>
                  <a:gd name="connsiteX6" fmla="*/ 11308 w 700571"/>
                  <a:gd name="connsiteY6" fmla="*/ 365854 h 541796"/>
                  <a:gd name="connsiteX0" fmla="*/ 11308 w 690785"/>
                  <a:gd name="connsiteY0" fmla="*/ 340777 h 516719"/>
                  <a:gd name="connsiteX1" fmla="*/ 224668 w 690785"/>
                  <a:gd name="connsiteY1" fmla="*/ 35977 h 516719"/>
                  <a:gd name="connsiteX2" fmla="*/ 613288 w 690785"/>
                  <a:gd name="connsiteY2" fmla="*/ 5497 h 516719"/>
                  <a:gd name="connsiteX3" fmla="*/ 670467 w 690785"/>
                  <a:gd name="connsiteY3" fmla="*/ 137635 h 516719"/>
                  <a:gd name="connsiteX4" fmla="*/ 361828 w 690785"/>
                  <a:gd name="connsiteY4" fmla="*/ 279817 h 516719"/>
                  <a:gd name="connsiteX5" fmla="*/ 64648 w 690785"/>
                  <a:gd name="connsiteY5" fmla="*/ 516037 h 516719"/>
                  <a:gd name="connsiteX6" fmla="*/ 11308 w 690785"/>
                  <a:gd name="connsiteY6" fmla="*/ 340777 h 516719"/>
                  <a:gd name="connsiteX0" fmla="*/ 11308 w 690785"/>
                  <a:gd name="connsiteY0" fmla="*/ 340777 h 517693"/>
                  <a:gd name="connsiteX1" fmla="*/ 224668 w 690785"/>
                  <a:gd name="connsiteY1" fmla="*/ 35977 h 517693"/>
                  <a:gd name="connsiteX2" fmla="*/ 613288 w 690785"/>
                  <a:gd name="connsiteY2" fmla="*/ 5497 h 517693"/>
                  <a:gd name="connsiteX3" fmla="*/ 670467 w 690785"/>
                  <a:gd name="connsiteY3" fmla="*/ 137635 h 517693"/>
                  <a:gd name="connsiteX4" fmla="*/ 361828 w 690785"/>
                  <a:gd name="connsiteY4" fmla="*/ 241140 h 517693"/>
                  <a:gd name="connsiteX5" fmla="*/ 64648 w 690785"/>
                  <a:gd name="connsiteY5" fmla="*/ 516037 h 517693"/>
                  <a:gd name="connsiteX6" fmla="*/ 11308 w 690785"/>
                  <a:gd name="connsiteY6" fmla="*/ 340777 h 517693"/>
                  <a:gd name="connsiteX0" fmla="*/ 89 w 679566"/>
                  <a:gd name="connsiteY0" fmla="*/ 340777 h 490977"/>
                  <a:gd name="connsiteX1" fmla="*/ 213449 w 679566"/>
                  <a:gd name="connsiteY1" fmla="*/ 35977 h 490977"/>
                  <a:gd name="connsiteX2" fmla="*/ 602069 w 679566"/>
                  <a:gd name="connsiteY2" fmla="*/ 5497 h 490977"/>
                  <a:gd name="connsiteX3" fmla="*/ 659248 w 679566"/>
                  <a:gd name="connsiteY3" fmla="*/ 137635 h 490977"/>
                  <a:gd name="connsiteX4" fmla="*/ 350609 w 679566"/>
                  <a:gd name="connsiteY4" fmla="*/ 241140 h 490977"/>
                  <a:gd name="connsiteX5" fmla="*/ 189214 w 679566"/>
                  <a:gd name="connsiteY5" fmla="*/ 488963 h 490977"/>
                  <a:gd name="connsiteX6" fmla="*/ 89 w 679566"/>
                  <a:gd name="connsiteY6" fmla="*/ 340777 h 490977"/>
                  <a:gd name="connsiteX0" fmla="*/ 93 w 670518"/>
                  <a:gd name="connsiteY0" fmla="*/ 243047 h 491794"/>
                  <a:gd name="connsiteX1" fmla="*/ 204401 w 670518"/>
                  <a:gd name="connsiteY1" fmla="*/ 38808 h 491794"/>
                  <a:gd name="connsiteX2" fmla="*/ 593021 w 670518"/>
                  <a:gd name="connsiteY2" fmla="*/ 8328 h 491794"/>
                  <a:gd name="connsiteX3" fmla="*/ 650200 w 670518"/>
                  <a:gd name="connsiteY3" fmla="*/ 140466 h 491794"/>
                  <a:gd name="connsiteX4" fmla="*/ 341561 w 670518"/>
                  <a:gd name="connsiteY4" fmla="*/ 243971 h 491794"/>
                  <a:gd name="connsiteX5" fmla="*/ 180166 w 670518"/>
                  <a:gd name="connsiteY5" fmla="*/ 491794 h 491794"/>
                  <a:gd name="connsiteX6" fmla="*/ 93 w 670518"/>
                  <a:gd name="connsiteY6" fmla="*/ 243047 h 491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0518" h="491794">
                    <a:moveTo>
                      <a:pt x="93" y="243047"/>
                    </a:moveTo>
                    <a:cubicBezTo>
                      <a:pt x="4132" y="167549"/>
                      <a:pt x="105580" y="77928"/>
                      <a:pt x="204401" y="38808"/>
                    </a:cubicBezTo>
                    <a:cubicBezTo>
                      <a:pt x="303222" y="-312"/>
                      <a:pt x="518721" y="-8615"/>
                      <a:pt x="593021" y="8328"/>
                    </a:cubicBezTo>
                    <a:cubicBezTo>
                      <a:pt x="667321" y="25271"/>
                      <a:pt x="692110" y="101192"/>
                      <a:pt x="650200" y="140466"/>
                    </a:cubicBezTo>
                    <a:cubicBezTo>
                      <a:pt x="608290" y="179740"/>
                      <a:pt x="419900" y="185416"/>
                      <a:pt x="341561" y="243971"/>
                    </a:cubicBezTo>
                    <a:cubicBezTo>
                      <a:pt x="263222" y="302526"/>
                      <a:pt x="237077" y="491948"/>
                      <a:pt x="180166" y="491794"/>
                    </a:cubicBezTo>
                    <a:cubicBezTo>
                      <a:pt x="123255" y="491640"/>
                      <a:pt x="-3946" y="318545"/>
                      <a:pt x="93" y="243047"/>
                    </a:cubicBezTo>
                    <a:close/>
                  </a:path>
                </a:pathLst>
              </a:custGeom>
              <a:solidFill>
                <a:schemeClr val="bg1">
                  <a:alpha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softEdge rad="101600"/>
              </a:effectLst>
              <a:ex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3" name="Group 386"/>
          <p:cNvGrpSpPr/>
          <p:nvPr/>
        </p:nvGrpSpPr>
        <p:grpSpPr>
          <a:xfrm>
            <a:off x="7297068" y="2185462"/>
            <a:ext cx="426516" cy="416452"/>
            <a:chOff x="14416343" y="1146599"/>
            <a:chExt cx="1024800" cy="1000620"/>
          </a:xfrm>
        </p:grpSpPr>
        <p:sp>
          <p:nvSpPr>
            <p:cNvPr id="389" name="Freeform 388"/>
            <p:cNvSpPr/>
            <p:nvPr/>
          </p:nvSpPr>
          <p:spPr bwMode="auto">
            <a:xfrm>
              <a:off x="14416343" y="1146599"/>
              <a:ext cx="1024800" cy="1000620"/>
            </a:xfrm>
            <a:custGeom>
              <a:avLst/>
              <a:gdLst>
                <a:gd name="connsiteX0" fmla="*/ 548640 w 1691640"/>
                <a:gd name="connsiteY0" fmla="*/ 38100 h 1493520"/>
                <a:gd name="connsiteX1" fmla="*/ 0 w 1691640"/>
                <a:gd name="connsiteY1" fmla="*/ 647700 h 1493520"/>
                <a:gd name="connsiteX2" fmla="*/ 327660 w 1691640"/>
                <a:gd name="connsiteY2" fmla="*/ 1371600 h 1493520"/>
                <a:gd name="connsiteX3" fmla="*/ 1242060 w 1691640"/>
                <a:gd name="connsiteY3" fmla="*/ 1493520 h 1493520"/>
                <a:gd name="connsiteX4" fmla="*/ 1691640 w 1691640"/>
                <a:gd name="connsiteY4" fmla="*/ 883920 h 1493520"/>
                <a:gd name="connsiteX5" fmla="*/ 1554480 w 1691640"/>
                <a:gd name="connsiteY5" fmla="*/ 190500 h 1493520"/>
                <a:gd name="connsiteX6" fmla="*/ 853440 w 1691640"/>
                <a:gd name="connsiteY6" fmla="*/ 0 h 1493520"/>
                <a:gd name="connsiteX7" fmla="*/ 548640 w 1691640"/>
                <a:gd name="connsiteY7" fmla="*/ 38100 h 1493520"/>
                <a:gd name="connsiteX0" fmla="*/ 548640 w 1691640"/>
                <a:gd name="connsiteY0" fmla="*/ 69084 h 1524504"/>
                <a:gd name="connsiteX1" fmla="*/ 0 w 1691640"/>
                <a:gd name="connsiteY1" fmla="*/ 678684 h 1524504"/>
                <a:gd name="connsiteX2" fmla="*/ 327660 w 1691640"/>
                <a:gd name="connsiteY2" fmla="*/ 1402584 h 1524504"/>
                <a:gd name="connsiteX3" fmla="*/ 1242060 w 1691640"/>
                <a:gd name="connsiteY3" fmla="*/ 1524504 h 1524504"/>
                <a:gd name="connsiteX4" fmla="*/ 1691640 w 1691640"/>
                <a:gd name="connsiteY4" fmla="*/ 914904 h 1524504"/>
                <a:gd name="connsiteX5" fmla="*/ 1554480 w 1691640"/>
                <a:gd name="connsiteY5" fmla="*/ 221484 h 1524504"/>
                <a:gd name="connsiteX6" fmla="*/ 853440 w 1691640"/>
                <a:gd name="connsiteY6" fmla="*/ 30984 h 1524504"/>
                <a:gd name="connsiteX7" fmla="*/ 548640 w 1691640"/>
                <a:gd name="connsiteY7" fmla="*/ 69084 h 1524504"/>
                <a:gd name="connsiteX0" fmla="*/ 548640 w 1691640"/>
                <a:gd name="connsiteY0" fmla="*/ 69084 h 1524504"/>
                <a:gd name="connsiteX1" fmla="*/ 0 w 1691640"/>
                <a:gd name="connsiteY1" fmla="*/ 678684 h 1524504"/>
                <a:gd name="connsiteX2" fmla="*/ 327660 w 1691640"/>
                <a:gd name="connsiteY2" fmla="*/ 1402584 h 1524504"/>
                <a:gd name="connsiteX3" fmla="*/ 1242060 w 1691640"/>
                <a:gd name="connsiteY3" fmla="*/ 1524504 h 1524504"/>
                <a:gd name="connsiteX4" fmla="*/ 1691640 w 1691640"/>
                <a:gd name="connsiteY4" fmla="*/ 914904 h 1524504"/>
                <a:gd name="connsiteX5" fmla="*/ 1554480 w 1691640"/>
                <a:gd name="connsiteY5" fmla="*/ 221484 h 1524504"/>
                <a:gd name="connsiteX6" fmla="*/ 853440 w 1691640"/>
                <a:gd name="connsiteY6" fmla="*/ 30984 h 1524504"/>
                <a:gd name="connsiteX7" fmla="*/ 548640 w 1691640"/>
                <a:gd name="connsiteY7" fmla="*/ 69084 h 1524504"/>
                <a:gd name="connsiteX0" fmla="*/ 563706 w 1706706"/>
                <a:gd name="connsiteY0" fmla="*/ 69084 h 1524504"/>
                <a:gd name="connsiteX1" fmla="*/ 15066 w 1706706"/>
                <a:gd name="connsiteY1" fmla="*/ 678684 h 1524504"/>
                <a:gd name="connsiteX2" fmla="*/ 342726 w 1706706"/>
                <a:gd name="connsiteY2" fmla="*/ 1402584 h 1524504"/>
                <a:gd name="connsiteX3" fmla="*/ 1257126 w 1706706"/>
                <a:gd name="connsiteY3" fmla="*/ 1524504 h 1524504"/>
                <a:gd name="connsiteX4" fmla="*/ 1706706 w 1706706"/>
                <a:gd name="connsiteY4" fmla="*/ 914904 h 1524504"/>
                <a:gd name="connsiteX5" fmla="*/ 1569546 w 1706706"/>
                <a:gd name="connsiteY5" fmla="*/ 221484 h 1524504"/>
                <a:gd name="connsiteX6" fmla="*/ 868506 w 1706706"/>
                <a:gd name="connsiteY6" fmla="*/ 30984 h 1524504"/>
                <a:gd name="connsiteX7" fmla="*/ 563706 w 1706706"/>
                <a:gd name="connsiteY7" fmla="*/ 69084 h 1524504"/>
                <a:gd name="connsiteX0" fmla="*/ 563706 w 1706706"/>
                <a:gd name="connsiteY0" fmla="*/ 69084 h 1586623"/>
                <a:gd name="connsiteX1" fmla="*/ 15066 w 1706706"/>
                <a:gd name="connsiteY1" fmla="*/ 678684 h 1586623"/>
                <a:gd name="connsiteX2" fmla="*/ 342726 w 1706706"/>
                <a:gd name="connsiteY2" fmla="*/ 1402584 h 1586623"/>
                <a:gd name="connsiteX3" fmla="*/ 1257126 w 1706706"/>
                <a:gd name="connsiteY3" fmla="*/ 1524504 h 1586623"/>
                <a:gd name="connsiteX4" fmla="*/ 1706706 w 1706706"/>
                <a:gd name="connsiteY4" fmla="*/ 914904 h 1586623"/>
                <a:gd name="connsiteX5" fmla="*/ 1569546 w 1706706"/>
                <a:gd name="connsiteY5" fmla="*/ 221484 h 1586623"/>
                <a:gd name="connsiteX6" fmla="*/ 868506 w 1706706"/>
                <a:gd name="connsiteY6" fmla="*/ 30984 h 1586623"/>
                <a:gd name="connsiteX7" fmla="*/ 563706 w 1706706"/>
                <a:gd name="connsiteY7" fmla="*/ 69084 h 1586623"/>
                <a:gd name="connsiteX0" fmla="*/ 563706 w 1706706"/>
                <a:gd name="connsiteY0" fmla="*/ 69084 h 1614690"/>
                <a:gd name="connsiteX1" fmla="*/ 15066 w 1706706"/>
                <a:gd name="connsiteY1" fmla="*/ 678684 h 1614690"/>
                <a:gd name="connsiteX2" fmla="*/ 342726 w 1706706"/>
                <a:gd name="connsiteY2" fmla="*/ 1402584 h 1614690"/>
                <a:gd name="connsiteX3" fmla="*/ 1257126 w 1706706"/>
                <a:gd name="connsiteY3" fmla="*/ 1524504 h 1614690"/>
                <a:gd name="connsiteX4" fmla="*/ 1706706 w 1706706"/>
                <a:gd name="connsiteY4" fmla="*/ 914904 h 1614690"/>
                <a:gd name="connsiteX5" fmla="*/ 1569546 w 1706706"/>
                <a:gd name="connsiteY5" fmla="*/ 221484 h 1614690"/>
                <a:gd name="connsiteX6" fmla="*/ 868506 w 1706706"/>
                <a:gd name="connsiteY6" fmla="*/ 30984 h 1614690"/>
                <a:gd name="connsiteX7" fmla="*/ 563706 w 1706706"/>
                <a:gd name="connsiteY7" fmla="*/ 69084 h 1614690"/>
                <a:gd name="connsiteX0" fmla="*/ 563706 w 1769574"/>
                <a:gd name="connsiteY0" fmla="*/ 69084 h 1614690"/>
                <a:gd name="connsiteX1" fmla="*/ 15066 w 1769574"/>
                <a:gd name="connsiteY1" fmla="*/ 678684 h 1614690"/>
                <a:gd name="connsiteX2" fmla="*/ 342726 w 1769574"/>
                <a:gd name="connsiteY2" fmla="*/ 1402584 h 1614690"/>
                <a:gd name="connsiteX3" fmla="*/ 1257126 w 1769574"/>
                <a:gd name="connsiteY3" fmla="*/ 1524504 h 1614690"/>
                <a:gd name="connsiteX4" fmla="*/ 1706706 w 1769574"/>
                <a:gd name="connsiteY4" fmla="*/ 914904 h 1614690"/>
                <a:gd name="connsiteX5" fmla="*/ 1569546 w 1769574"/>
                <a:gd name="connsiteY5" fmla="*/ 221484 h 1614690"/>
                <a:gd name="connsiteX6" fmla="*/ 868506 w 1769574"/>
                <a:gd name="connsiteY6" fmla="*/ 30984 h 1614690"/>
                <a:gd name="connsiteX7" fmla="*/ 563706 w 1769574"/>
                <a:gd name="connsiteY7" fmla="*/ 69084 h 1614690"/>
                <a:gd name="connsiteX0" fmla="*/ 563706 w 1726917"/>
                <a:gd name="connsiteY0" fmla="*/ 69084 h 1614690"/>
                <a:gd name="connsiteX1" fmla="*/ 15066 w 1726917"/>
                <a:gd name="connsiteY1" fmla="*/ 678684 h 1614690"/>
                <a:gd name="connsiteX2" fmla="*/ 342726 w 1726917"/>
                <a:gd name="connsiteY2" fmla="*/ 1402584 h 1614690"/>
                <a:gd name="connsiteX3" fmla="*/ 1257126 w 1726917"/>
                <a:gd name="connsiteY3" fmla="*/ 1524504 h 1614690"/>
                <a:gd name="connsiteX4" fmla="*/ 1706706 w 1726917"/>
                <a:gd name="connsiteY4" fmla="*/ 914904 h 1614690"/>
                <a:gd name="connsiteX5" fmla="*/ 1569546 w 1726917"/>
                <a:gd name="connsiteY5" fmla="*/ 221484 h 1614690"/>
                <a:gd name="connsiteX6" fmla="*/ 868506 w 1726917"/>
                <a:gd name="connsiteY6" fmla="*/ 30984 h 1614690"/>
                <a:gd name="connsiteX7" fmla="*/ 563706 w 1726917"/>
                <a:gd name="connsiteY7" fmla="*/ 69084 h 1614690"/>
                <a:gd name="connsiteX0" fmla="*/ 567152 w 1730363"/>
                <a:gd name="connsiteY0" fmla="*/ 28167 h 1573773"/>
                <a:gd name="connsiteX1" fmla="*/ 18512 w 1730363"/>
                <a:gd name="connsiteY1" fmla="*/ 637767 h 1573773"/>
                <a:gd name="connsiteX2" fmla="*/ 346172 w 1730363"/>
                <a:gd name="connsiteY2" fmla="*/ 1361667 h 1573773"/>
                <a:gd name="connsiteX3" fmla="*/ 1260572 w 1730363"/>
                <a:gd name="connsiteY3" fmla="*/ 1483587 h 1573773"/>
                <a:gd name="connsiteX4" fmla="*/ 1710152 w 1730363"/>
                <a:gd name="connsiteY4" fmla="*/ 873987 h 1573773"/>
                <a:gd name="connsiteX5" fmla="*/ 1572992 w 1730363"/>
                <a:gd name="connsiteY5" fmla="*/ 180567 h 1573773"/>
                <a:gd name="connsiteX6" fmla="*/ 567152 w 1730363"/>
                <a:gd name="connsiteY6" fmla="*/ 28167 h 1573773"/>
                <a:gd name="connsiteX0" fmla="*/ 567152 w 1730363"/>
                <a:gd name="connsiteY0" fmla="*/ 28167 h 1573773"/>
                <a:gd name="connsiteX1" fmla="*/ 18512 w 1730363"/>
                <a:gd name="connsiteY1" fmla="*/ 637767 h 1573773"/>
                <a:gd name="connsiteX2" fmla="*/ 346172 w 1730363"/>
                <a:gd name="connsiteY2" fmla="*/ 1361667 h 1573773"/>
                <a:gd name="connsiteX3" fmla="*/ 1260572 w 1730363"/>
                <a:gd name="connsiteY3" fmla="*/ 1483587 h 1573773"/>
                <a:gd name="connsiteX4" fmla="*/ 1710152 w 1730363"/>
                <a:gd name="connsiteY4" fmla="*/ 873987 h 1573773"/>
                <a:gd name="connsiteX5" fmla="*/ 1572992 w 1730363"/>
                <a:gd name="connsiteY5" fmla="*/ 180567 h 1573773"/>
                <a:gd name="connsiteX6" fmla="*/ 567152 w 1730363"/>
                <a:gd name="connsiteY6" fmla="*/ 28167 h 1573773"/>
                <a:gd name="connsiteX0" fmla="*/ 552057 w 1715268"/>
                <a:gd name="connsiteY0" fmla="*/ 28167 h 1573773"/>
                <a:gd name="connsiteX1" fmla="*/ 3417 w 1715268"/>
                <a:gd name="connsiteY1" fmla="*/ 637767 h 1573773"/>
                <a:gd name="connsiteX2" fmla="*/ 331077 w 1715268"/>
                <a:gd name="connsiteY2" fmla="*/ 1361667 h 1573773"/>
                <a:gd name="connsiteX3" fmla="*/ 1245477 w 1715268"/>
                <a:gd name="connsiteY3" fmla="*/ 1483587 h 1573773"/>
                <a:gd name="connsiteX4" fmla="*/ 1695057 w 1715268"/>
                <a:gd name="connsiteY4" fmla="*/ 873987 h 1573773"/>
                <a:gd name="connsiteX5" fmla="*/ 1557897 w 1715268"/>
                <a:gd name="connsiteY5" fmla="*/ 180567 h 1573773"/>
                <a:gd name="connsiteX6" fmla="*/ 552057 w 1715268"/>
                <a:gd name="connsiteY6" fmla="*/ 28167 h 1573773"/>
                <a:gd name="connsiteX0" fmla="*/ 552057 w 1715268"/>
                <a:gd name="connsiteY0" fmla="*/ 28167 h 1573773"/>
                <a:gd name="connsiteX1" fmla="*/ 3417 w 1715268"/>
                <a:gd name="connsiteY1" fmla="*/ 637767 h 1573773"/>
                <a:gd name="connsiteX2" fmla="*/ 331077 w 1715268"/>
                <a:gd name="connsiteY2" fmla="*/ 1361667 h 1573773"/>
                <a:gd name="connsiteX3" fmla="*/ 1245477 w 1715268"/>
                <a:gd name="connsiteY3" fmla="*/ 1483587 h 1573773"/>
                <a:gd name="connsiteX4" fmla="*/ 1695057 w 1715268"/>
                <a:gd name="connsiteY4" fmla="*/ 873987 h 1573773"/>
                <a:gd name="connsiteX5" fmla="*/ 1557897 w 1715268"/>
                <a:gd name="connsiteY5" fmla="*/ 180567 h 1573773"/>
                <a:gd name="connsiteX6" fmla="*/ 552057 w 1715268"/>
                <a:gd name="connsiteY6" fmla="*/ 28167 h 1573773"/>
                <a:gd name="connsiteX0" fmla="*/ 552057 w 1715268"/>
                <a:gd name="connsiteY0" fmla="*/ 28167 h 1560249"/>
                <a:gd name="connsiteX1" fmla="*/ 3417 w 1715268"/>
                <a:gd name="connsiteY1" fmla="*/ 637767 h 1560249"/>
                <a:gd name="connsiteX2" fmla="*/ 331077 w 1715268"/>
                <a:gd name="connsiteY2" fmla="*/ 1361667 h 1560249"/>
                <a:gd name="connsiteX3" fmla="*/ 1245477 w 1715268"/>
                <a:gd name="connsiteY3" fmla="*/ 1483587 h 1560249"/>
                <a:gd name="connsiteX4" fmla="*/ 1695057 w 1715268"/>
                <a:gd name="connsiteY4" fmla="*/ 873987 h 1560249"/>
                <a:gd name="connsiteX5" fmla="*/ 1557897 w 1715268"/>
                <a:gd name="connsiteY5" fmla="*/ 180567 h 1560249"/>
                <a:gd name="connsiteX6" fmla="*/ 552057 w 1715268"/>
                <a:gd name="connsiteY6" fmla="*/ 28167 h 1560249"/>
                <a:gd name="connsiteX0" fmla="*/ 552057 w 1715268"/>
                <a:gd name="connsiteY0" fmla="*/ 28167 h 1560249"/>
                <a:gd name="connsiteX1" fmla="*/ 3417 w 1715268"/>
                <a:gd name="connsiteY1" fmla="*/ 637767 h 1560249"/>
                <a:gd name="connsiteX2" fmla="*/ 331077 w 1715268"/>
                <a:gd name="connsiteY2" fmla="*/ 1361667 h 1560249"/>
                <a:gd name="connsiteX3" fmla="*/ 1245477 w 1715268"/>
                <a:gd name="connsiteY3" fmla="*/ 1483587 h 1560249"/>
                <a:gd name="connsiteX4" fmla="*/ 1695057 w 1715268"/>
                <a:gd name="connsiteY4" fmla="*/ 873987 h 1560249"/>
                <a:gd name="connsiteX5" fmla="*/ 1557897 w 1715268"/>
                <a:gd name="connsiteY5" fmla="*/ 180567 h 1560249"/>
                <a:gd name="connsiteX6" fmla="*/ 552057 w 1715268"/>
                <a:gd name="connsiteY6" fmla="*/ 28167 h 1560249"/>
                <a:gd name="connsiteX0" fmla="*/ 552057 w 1724199"/>
                <a:gd name="connsiteY0" fmla="*/ 40227 h 1572309"/>
                <a:gd name="connsiteX1" fmla="*/ 3417 w 1724199"/>
                <a:gd name="connsiteY1" fmla="*/ 649827 h 1572309"/>
                <a:gd name="connsiteX2" fmla="*/ 331077 w 1724199"/>
                <a:gd name="connsiteY2" fmla="*/ 1373727 h 1572309"/>
                <a:gd name="connsiteX3" fmla="*/ 1245477 w 1724199"/>
                <a:gd name="connsiteY3" fmla="*/ 1495647 h 1572309"/>
                <a:gd name="connsiteX4" fmla="*/ 1695057 w 1724199"/>
                <a:gd name="connsiteY4" fmla="*/ 886047 h 1572309"/>
                <a:gd name="connsiteX5" fmla="*/ 1557897 w 1724199"/>
                <a:gd name="connsiteY5" fmla="*/ 192627 h 1572309"/>
                <a:gd name="connsiteX6" fmla="*/ 552057 w 1724199"/>
                <a:gd name="connsiteY6" fmla="*/ 40227 h 1572309"/>
                <a:gd name="connsiteX0" fmla="*/ 714636 w 1728550"/>
                <a:gd name="connsiteY0" fmla="*/ 19072 h 1645671"/>
                <a:gd name="connsiteX1" fmla="*/ 12405 w 1728550"/>
                <a:gd name="connsiteY1" fmla="*/ 723189 h 1645671"/>
                <a:gd name="connsiteX2" fmla="*/ 340065 w 1728550"/>
                <a:gd name="connsiteY2" fmla="*/ 1447089 h 1645671"/>
                <a:gd name="connsiteX3" fmla="*/ 1254465 w 1728550"/>
                <a:gd name="connsiteY3" fmla="*/ 1569009 h 1645671"/>
                <a:gd name="connsiteX4" fmla="*/ 1704045 w 1728550"/>
                <a:gd name="connsiteY4" fmla="*/ 959409 h 1645671"/>
                <a:gd name="connsiteX5" fmla="*/ 1566885 w 1728550"/>
                <a:gd name="connsiteY5" fmla="*/ 265989 h 1645671"/>
                <a:gd name="connsiteX6" fmla="*/ 714636 w 1728550"/>
                <a:gd name="connsiteY6" fmla="*/ 19072 h 1645671"/>
                <a:gd name="connsiteX0" fmla="*/ 593897 w 1607810"/>
                <a:gd name="connsiteY0" fmla="*/ 10482 h 1642595"/>
                <a:gd name="connsiteX1" fmla="*/ 21627 w 1607810"/>
                <a:gd name="connsiteY1" fmla="*/ 561009 h 1642595"/>
                <a:gd name="connsiteX2" fmla="*/ 219326 w 1607810"/>
                <a:gd name="connsiteY2" fmla="*/ 1438499 h 1642595"/>
                <a:gd name="connsiteX3" fmla="*/ 1133726 w 1607810"/>
                <a:gd name="connsiteY3" fmla="*/ 1560419 h 1642595"/>
                <a:gd name="connsiteX4" fmla="*/ 1583306 w 1607810"/>
                <a:gd name="connsiteY4" fmla="*/ 950819 h 1642595"/>
                <a:gd name="connsiteX5" fmla="*/ 1446146 w 1607810"/>
                <a:gd name="connsiteY5" fmla="*/ 257399 h 1642595"/>
                <a:gd name="connsiteX6" fmla="*/ 593897 w 1607810"/>
                <a:gd name="connsiteY6" fmla="*/ 10482 h 1642595"/>
                <a:gd name="connsiteX0" fmla="*/ 593897 w 1596940"/>
                <a:gd name="connsiteY0" fmla="*/ 21033 h 1653146"/>
                <a:gd name="connsiteX1" fmla="*/ 21627 w 1596940"/>
                <a:gd name="connsiteY1" fmla="*/ 571560 h 1653146"/>
                <a:gd name="connsiteX2" fmla="*/ 219326 w 1596940"/>
                <a:gd name="connsiteY2" fmla="*/ 1449050 h 1653146"/>
                <a:gd name="connsiteX3" fmla="*/ 1133726 w 1596940"/>
                <a:gd name="connsiteY3" fmla="*/ 1570970 h 1653146"/>
                <a:gd name="connsiteX4" fmla="*/ 1583306 w 1596940"/>
                <a:gd name="connsiteY4" fmla="*/ 961370 h 1653146"/>
                <a:gd name="connsiteX5" fmla="*/ 1398888 w 1596940"/>
                <a:gd name="connsiteY5" fmla="*/ 197062 h 1653146"/>
                <a:gd name="connsiteX6" fmla="*/ 593897 w 1596940"/>
                <a:gd name="connsiteY6" fmla="*/ 21033 h 1653146"/>
                <a:gd name="connsiteX0" fmla="*/ 593897 w 1596938"/>
                <a:gd name="connsiteY0" fmla="*/ 21033 h 1632143"/>
                <a:gd name="connsiteX1" fmla="*/ 21627 w 1596938"/>
                <a:gd name="connsiteY1" fmla="*/ 571560 h 1632143"/>
                <a:gd name="connsiteX2" fmla="*/ 219326 w 1596938"/>
                <a:gd name="connsiteY2" fmla="*/ 1449050 h 1632143"/>
                <a:gd name="connsiteX3" fmla="*/ 1133726 w 1596938"/>
                <a:gd name="connsiteY3" fmla="*/ 1570970 h 1632143"/>
                <a:gd name="connsiteX4" fmla="*/ 1583306 w 1596938"/>
                <a:gd name="connsiteY4" fmla="*/ 961370 h 1632143"/>
                <a:gd name="connsiteX5" fmla="*/ 1398888 w 1596938"/>
                <a:gd name="connsiteY5" fmla="*/ 197062 h 1632143"/>
                <a:gd name="connsiteX6" fmla="*/ 593897 w 1596938"/>
                <a:gd name="connsiteY6" fmla="*/ 21033 h 1632143"/>
                <a:gd name="connsiteX0" fmla="*/ 593897 w 1591162"/>
                <a:gd name="connsiteY0" fmla="*/ 15770 h 1626880"/>
                <a:gd name="connsiteX1" fmla="*/ 21627 w 1591162"/>
                <a:gd name="connsiteY1" fmla="*/ 566297 h 1626880"/>
                <a:gd name="connsiteX2" fmla="*/ 219326 w 1591162"/>
                <a:gd name="connsiteY2" fmla="*/ 1443787 h 1626880"/>
                <a:gd name="connsiteX3" fmla="*/ 1133726 w 1591162"/>
                <a:gd name="connsiteY3" fmla="*/ 1565707 h 1626880"/>
                <a:gd name="connsiteX4" fmla="*/ 1583306 w 1591162"/>
                <a:gd name="connsiteY4" fmla="*/ 956107 h 1626880"/>
                <a:gd name="connsiteX5" fmla="*/ 1313268 w 1591162"/>
                <a:gd name="connsiteY5" fmla="*/ 221597 h 1626880"/>
                <a:gd name="connsiteX6" fmla="*/ 593897 w 1591162"/>
                <a:gd name="connsiteY6" fmla="*/ 15770 h 1626880"/>
                <a:gd name="connsiteX0" fmla="*/ 548171 w 1588533"/>
                <a:gd name="connsiteY0" fmla="*/ 22055 h 1573570"/>
                <a:gd name="connsiteX1" fmla="*/ 18713 w 1588533"/>
                <a:gd name="connsiteY1" fmla="*/ 512987 h 1573570"/>
                <a:gd name="connsiteX2" fmla="*/ 216412 w 1588533"/>
                <a:gd name="connsiteY2" fmla="*/ 1390477 h 1573570"/>
                <a:gd name="connsiteX3" fmla="*/ 1130812 w 1588533"/>
                <a:gd name="connsiteY3" fmla="*/ 1512397 h 1573570"/>
                <a:gd name="connsiteX4" fmla="*/ 1580392 w 1588533"/>
                <a:gd name="connsiteY4" fmla="*/ 902797 h 1573570"/>
                <a:gd name="connsiteX5" fmla="*/ 1310354 w 1588533"/>
                <a:gd name="connsiteY5" fmla="*/ 168287 h 1573570"/>
                <a:gd name="connsiteX6" fmla="*/ 548171 w 1588533"/>
                <a:gd name="connsiteY6" fmla="*/ 22055 h 1573570"/>
                <a:gd name="connsiteX0" fmla="*/ 559853 w 1600215"/>
                <a:gd name="connsiteY0" fmla="*/ 22051 h 1580753"/>
                <a:gd name="connsiteX1" fmla="*/ 30395 w 1600215"/>
                <a:gd name="connsiteY1" fmla="*/ 512983 h 1580753"/>
                <a:gd name="connsiteX2" fmla="*/ 228094 w 1600215"/>
                <a:gd name="connsiteY2" fmla="*/ 1390473 h 1580753"/>
                <a:gd name="connsiteX3" fmla="*/ 1142494 w 1600215"/>
                <a:gd name="connsiteY3" fmla="*/ 1512393 h 1580753"/>
                <a:gd name="connsiteX4" fmla="*/ 1592074 w 1600215"/>
                <a:gd name="connsiteY4" fmla="*/ 902793 h 1580753"/>
                <a:gd name="connsiteX5" fmla="*/ 1322036 w 1600215"/>
                <a:gd name="connsiteY5" fmla="*/ 168283 h 1580753"/>
                <a:gd name="connsiteX6" fmla="*/ 559853 w 1600215"/>
                <a:gd name="connsiteY6" fmla="*/ 22051 h 1580753"/>
                <a:gd name="connsiteX0" fmla="*/ 570011 w 1610373"/>
                <a:gd name="connsiteY0" fmla="*/ 22051 h 1555707"/>
                <a:gd name="connsiteX1" fmla="*/ 40553 w 1610373"/>
                <a:gd name="connsiteY1" fmla="*/ 512983 h 1555707"/>
                <a:gd name="connsiteX2" fmla="*/ 209712 w 1610373"/>
                <a:gd name="connsiteY2" fmla="*/ 1375576 h 1555707"/>
                <a:gd name="connsiteX3" fmla="*/ 1152652 w 1610373"/>
                <a:gd name="connsiteY3" fmla="*/ 1512393 h 1555707"/>
                <a:gd name="connsiteX4" fmla="*/ 1602232 w 1610373"/>
                <a:gd name="connsiteY4" fmla="*/ 902793 h 1555707"/>
                <a:gd name="connsiteX5" fmla="*/ 1332194 w 1610373"/>
                <a:gd name="connsiteY5" fmla="*/ 168283 h 1555707"/>
                <a:gd name="connsiteX6" fmla="*/ 570011 w 1610373"/>
                <a:gd name="connsiteY6" fmla="*/ 22051 h 1555707"/>
                <a:gd name="connsiteX0" fmla="*/ 554643 w 1595005"/>
                <a:gd name="connsiteY0" fmla="*/ 22051 h 1599429"/>
                <a:gd name="connsiteX1" fmla="*/ 25185 w 1595005"/>
                <a:gd name="connsiteY1" fmla="*/ 512983 h 1599429"/>
                <a:gd name="connsiteX2" fmla="*/ 194344 w 1595005"/>
                <a:gd name="connsiteY2" fmla="*/ 1375576 h 1599429"/>
                <a:gd name="connsiteX3" fmla="*/ 1137283 w 1595005"/>
                <a:gd name="connsiteY3" fmla="*/ 1571986 h 1599429"/>
                <a:gd name="connsiteX4" fmla="*/ 1586864 w 1595005"/>
                <a:gd name="connsiteY4" fmla="*/ 902793 h 1599429"/>
                <a:gd name="connsiteX5" fmla="*/ 1316826 w 1595005"/>
                <a:gd name="connsiteY5" fmla="*/ 168283 h 1599429"/>
                <a:gd name="connsiteX6" fmla="*/ 554643 w 1595005"/>
                <a:gd name="connsiteY6" fmla="*/ 22051 h 1599429"/>
                <a:gd name="connsiteX0" fmla="*/ 554643 w 1595005"/>
                <a:gd name="connsiteY0" fmla="*/ 22051 h 1631111"/>
                <a:gd name="connsiteX1" fmla="*/ 25185 w 1595005"/>
                <a:gd name="connsiteY1" fmla="*/ 512983 h 1631111"/>
                <a:gd name="connsiteX2" fmla="*/ 194344 w 1595005"/>
                <a:gd name="connsiteY2" fmla="*/ 1375576 h 1631111"/>
                <a:gd name="connsiteX3" fmla="*/ 1137283 w 1595005"/>
                <a:gd name="connsiteY3" fmla="*/ 1571986 h 1631111"/>
                <a:gd name="connsiteX4" fmla="*/ 1586864 w 1595005"/>
                <a:gd name="connsiteY4" fmla="*/ 902793 h 1631111"/>
                <a:gd name="connsiteX5" fmla="*/ 1316826 w 1595005"/>
                <a:gd name="connsiteY5" fmla="*/ 168283 h 1631111"/>
                <a:gd name="connsiteX6" fmla="*/ 554643 w 1595005"/>
                <a:gd name="connsiteY6" fmla="*/ 22051 h 1631111"/>
                <a:gd name="connsiteX0" fmla="*/ 557137 w 1597499"/>
                <a:gd name="connsiteY0" fmla="*/ 22051 h 1582169"/>
                <a:gd name="connsiteX1" fmla="*/ 27679 w 1597499"/>
                <a:gd name="connsiteY1" fmla="*/ 512983 h 1582169"/>
                <a:gd name="connsiteX2" fmla="*/ 196838 w 1597499"/>
                <a:gd name="connsiteY2" fmla="*/ 1375576 h 1582169"/>
                <a:gd name="connsiteX3" fmla="*/ 1225399 w 1597499"/>
                <a:gd name="connsiteY3" fmla="*/ 1512392 h 1582169"/>
                <a:gd name="connsiteX4" fmla="*/ 1589358 w 1597499"/>
                <a:gd name="connsiteY4" fmla="*/ 902793 h 1582169"/>
                <a:gd name="connsiteX5" fmla="*/ 1319320 w 1597499"/>
                <a:gd name="connsiteY5" fmla="*/ 168283 h 1582169"/>
                <a:gd name="connsiteX6" fmla="*/ 557137 w 1597499"/>
                <a:gd name="connsiteY6" fmla="*/ 22051 h 1582169"/>
                <a:gd name="connsiteX0" fmla="*/ 557137 w 1597499"/>
                <a:gd name="connsiteY0" fmla="*/ 22051 h 1628483"/>
                <a:gd name="connsiteX1" fmla="*/ 27679 w 1597499"/>
                <a:gd name="connsiteY1" fmla="*/ 512983 h 1628483"/>
                <a:gd name="connsiteX2" fmla="*/ 196838 w 1597499"/>
                <a:gd name="connsiteY2" fmla="*/ 1375576 h 1628483"/>
                <a:gd name="connsiteX3" fmla="*/ 1225399 w 1597499"/>
                <a:gd name="connsiteY3" fmla="*/ 1512392 h 1628483"/>
                <a:gd name="connsiteX4" fmla="*/ 1589358 w 1597499"/>
                <a:gd name="connsiteY4" fmla="*/ 902793 h 1628483"/>
                <a:gd name="connsiteX5" fmla="*/ 1319320 w 1597499"/>
                <a:gd name="connsiteY5" fmla="*/ 168283 h 1628483"/>
                <a:gd name="connsiteX6" fmla="*/ 557137 w 1597499"/>
                <a:gd name="connsiteY6" fmla="*/ 22051 h 162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7499" h="1628483">
                  <a:moveTo>
                    <a:pt x="557137" y="22051"/>
                  </a:moveTo>
                  <a:cubicBezTo>
                    <a:pt x="341864" y="79501"/>
                    <a:pt x="87729" y="287396"/>
                    <a:pt x="27679" y="512983"/>
                  </a:cubicBezTo>
                  <a:cubicBezTo>
                    <a:pt x="-32371" y="738570"/>
                    <a:pt x="-2782" y="1209008"/>
                    <a:pt x="196838" y="1375576"/>
                  </a:cubicBezTo>
                  <a:cubicBezTo>
                    <a:pt x="396458" y="1542144"/>
                    <a:pt x="879150" y="1769973"/>
                    <a:pt x="1225399" y="1512392"/>
                  </a:cubicBezTo>
                  <a:cubicBezTo>
                    <a:pt x="1571648" y="1254811"/>
                    <a:pt x="1545164" y="1131778"/>
                    <a:pt x="1589358" y="902793"/>
                  </a:cubicBezTo>
                  <a:cubicBezTo>
                    <a:pt x="1633552" y="673808"/>
                    <a:pt x="1491357" y="315073"/>
                    <a:pt x="1319320" y="168283"/>
                  </a:cubicBezTo>
                  <a:cubicBezTo>
                    <a:pt x="1147283" y="21493"/>
                    <a:pt x="772410" y="-35399"/>
                    <a:pt x="557137" y="22051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 w="9525">
              <a:noFill/>
              <a:round/>
              <a:headEnd/>
              <a:tailEnd type="triangle" w="med" len="med"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04800" h="171450"/>
            </a:sp3d>
            <a:ex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14" name="Group 389"/>
            <p:cNvGrpSpPr/>
            <p:nvPr/>
          </p:nvGrpSpPr>
          <p:grpSpPr>
            <a:xfrm>
              <a:off x="14542366" y="1238017"/>
              <a:ext cx="742765" cy="842217"/>
              <a:chOff x="10228679" y="3845762"/>
              <a:chExt cx="854286" cy="968671"/>
            </a:xfrm>
          </p:grpSpPr>
          <p:sp>
            <p:nvSpPr>
              <p:cNvPr id="391" name="Oval 13"/>
              <p:cNvSpPr/>
              <p:nvPr/>
            </p:nvSpPr>
            <p:spPr bwMode="auto">
              <a:xfrm rot="956724">
                <a:off x="10236196" y="3867801"/>
                <a:ext cx="846769" cy="830569"/>
              </a:xfrm>
              <a:custGeom>
                <a:avLst/>
                <a:gdLst>
                  <a:gd name="connsiteX0" fmla="*/ 0 w 833450"/>
                  <a:gd name="connsiteY0" fmla="*/ 427411 h 854821"/>
                  <a:gd name="connsiteX1" fmla="*/ 416725 w 833450"/>
                  <a:gd name="connsiteY1" fmla="*/ 0 h 854821"/>
                  <a:gd name="connsiteX2" fmla="*/ 833450 w 833450"/>
                  <a:gd name="connsiteY2" fmla="*/ 427411 h 854821"/>
                  <a:gd name="connsiteX3" fmla="*/ 416725 w 833450"/>
                  <a:gd name="connsiteY3" fmla="*/ 854822 h 854821"/>
                  <a:gd name="connsiteX4" fmla="*/ 0 w 833450"/>
                  <a:gd name="connsiteY4" fmla="*/ 427411 h 854821"/>
                  <a:gd name="connsiteX0" fmla="*/ 0 w 877411"/>
                  <a:gd name="connsiteY0" fmla="*/ 427428 h 854855"/>
                  <a:gd name="connsiteX1" fmla="*/ 416725 w 877411"/>
                  <a:gd name="connsiteY1" fmla="*/ 17 h 854855"/>
                  <a:gd name="connsiteX2" fmla="*/ 877411 w 877411"/>
                  <a:gd name="connsiteY2" fmla="*/ 414867 h 854855"/>
                  <a:gd name="connsiteX3" fmla="*/ 416725 w 877411"/>
                  <a:gd name="connsiteY3" fmla="*/ 854839 h 854855"/>
                  <a:gd name="connsiteX4" fmla="*/ 0 w 877411"/>
                  <a:gd name="connsiteY4" fmla="*/ 427428 h 854855"/>
                  <a:gd name="connsiteX0" fmla="*/ 0 w 877411"/>
                  <a:gd name="connsiteY0" fmla="*/ 433686 h 861113"/>
                  <a:gd name="connsiteX1" fmla="*/ 416725 w 877411"/>
                  <a:gd name="connsiteY1" fmla="*/ 6275 h 861113"/>
                  <a:gd name="connsiteX2" fmla="*/ 877411 w 877411"/>
                  <a:gd name="connsiteY2" fmla="*/ 421125 h 861113"/>
                  <a:gd name="connsiteX3" fmla="*/ 416725 w 877411"/>
                  <a:gd name="connsiteY3" fmla="*/ 861097 h 861113"/>
                  <a:gd name="connsiteX4" fmla="*/ 0 w 877411"/>
                  <a:gd name="connsiteY4" fmla="*/ 433686 h 861113"/>
                  <a:gd name="connsiteX0" fmla="*/ 0 w 877411"/>
                  <a:gd name="connsiteY0" fmla="*/ 433686 h 861738"/>
                  <a:gd name="connsiteX1" fmla="*/ 416725 w 877411"/>
                  <a:gd name="connsiteY1" fmla="*/ 6275 h 861738"/>
                  <a:gd name="connsiteX2" fmla="*/ 877411 w 877411"/>
                  <a:gd name="connsiteY2" fmla="*/ 421125 h 861738"/>
                  <a:gd name="connsiteX3" fmla="*/ 416725 w 877411"/>
                  <a:gd name="connsiteY3" fmla="*/ 861097 h 861738"/>
                  <a:gd name="connsiteX4" fmla="*/ 0 w 877411"/>
                  <a:gd name="connsiteY4" fmla="*/ 433686 h 86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411" h="861738">
                    <a:moveTo>
                      <a:pt x="0" y="433686"/>
                    </a:moveTo>
                    <a:cubicBezTo>
                      <a:pt x="0" y="197633"/>
                      <a:pt x="196175" y="53376"/>
                      <a:pt x="416725" y="6275"/>
                    </a:cubicBezTo>
                    <a:cubicBezTo>
                      <a:pt x="637275" y="-40826"/>
                      <a:pt x="877411" y="185072"/>
                      <a:pt x="877411" y="421125"/>
                    </a:cubicBezTo>
                    <a:cubicBezTo>
                      <a:pt x="877411" y="657178"/>
                      <a:pt x="630995" y="847490"/>
                      <a:pt x="416725" y="861097"/>
                    </a:cubicBezTo>
                    <a:cubicBezTo>
                      <a:pt x="202455" y="874704"/>
                      <a:pt x="0" y="669739"/>
                      <a:pt x="0" y="433686"/>
                    </a:cubicBezTo>
                    <a:close/>
                  </a:path>
                </a:pathLst>
              </a:custGeom>
              <a:solidFill>
                <a:schemeClr val="accent5">
                  <a:lumMod val="25000"/>
                  <a:alpha val="61961"/>
                </a:schemeClr>
              </a:solidFill>
              <a:ln w="9525">
                <a:noFill/>
                <a:round/>
                <a:headEnd/>
                <a:tailEnd type="triangl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25400"/>
                <a:contourClr>
                  <a:schemeClr val="bg1"/>
                </a:contourClr>
              </a:sp3d>
              <a:ex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2" name="Freeform 391"/>
              <p:cNvSpPr/>
              <p:nvPr/>
            </p:nvSpPr>
            <p:spPr bwMode="auto">
              <a:xfrm rot="1043594">
                <a:off x="10228679" y="3845762"/>
                <a:ext cx="403937" cy="968671"/>
              </a:xfrm>
              <a:custGeom>
                <a:avLst/>
                <a:gdLst>
                  <a:gd name="connsiteX0" fmla="*/ 0 w 601980"/>
                  <a:gd name="connsiteY0" fmla="*/ 335280 h 510540"/>
                  <a:gd name="connsiteX1" fmla="*/ 213360 w 601980"/>
                  <a:gd name="connsiteY1" fmla="*/ 30480 h 510540"/>
                  <a:gd name="connsiteX2" fmla="*/ 601980 w 601980"/>
                  <a:gd name="connsiteY2" fmla="*/ 0 h 510540"/>
                  <a:gd name="connsiteX3" fmla="*/ 586740 w 601980"/>
                  <a:gd name="connsiteY3" fmla="*/ 213360 h 510540"/>
                  <a:gd name="connsiteX4" fmla="*/ 350520 w 601980"/>
                  <a:gd name="connsiteY4" fmla="*/ 274320 h 510540"/>
                  <a:gd name="connsiteX5" fmla="*/ 53340 w 601980"/>
                  <a:gd name="connsiteY5" fmla="*/ 510540 h 510540"/>
                  <a:gd name="connsiteX6" fmla="*/ 0 w 601980"/>
                  <a:gd name="connsiteY6" fmla="*/ 335280 h 510540"/>
                  <a:gd name="connsiteX0" fmla="*/ 0 w 635591"/>
                  <a:gd name="connsiteY0" fmla="*/ 335280 h 510540"/>
                  <a:gd name="connsiteX1" fmla="*/ 213360 w 635591"/>
                  <a:gd name="connsiteY1" fmla="*/ 30480 h 510540"/>
                  <a:gd name="connsiteX2" fmla="*/ 601980 w 635591"/>
                  <a:gd name="connsiteY2" fmla="*/ 0 h 510540"/>
                  <a:gd name="connsiteX3" fmla="*/ 586740 w 635591"/>
                  <a:gd name="connsiteY3" fmla="*/ 213360 h 510540"/>
                  <a:gd name="connsiteX4" fmla="*/ 350520 w 635591"/>
                  <a:gd name="connsiteY4" fmla="*/ 274320 h 510540"/>
                  <a:gd name="connsiteX5" fmla="*/ 53340 w 635591"/>
                  <a:gd name="connsiteY5" fmla="*/ 510540 h 510540"/>
                  <a:gd name="connsiteX6" fmla="*/ 0 w 635591"/>
                  <a:gd name="connsiteY6" fmla="*/ 335280 h 510540"/>
                  <a:gd name="connsiteX0" fmla="*/ 0 w 635591"/>
                  <a:gd name="connsiteY0" fmla="*/ 335280 h 510540"/>
                  <a:gd name="connsiteX1" fmla="*/ 213360 w 635591"/>
                  <a:gd name="connsiteY1" fmla="*/ 30480 h 510540"/>
                  <a:gd name="connsiteX2" fmla="*/ 601980 w 635591"/>
                  <a:gd name="connsiteY2" fmla="*/ 0 h 510540"/>
                  <a:gd name="connsiteX3" fmla="*/ 586740 w 635591"/>
                  <a:gd name="connsiteY3" fmla="*/ 213360 h 510540"/>
                  <a:gd name="connsiteX4" fmla="*/ 350520 w 635591"/>
                  <a:gd name="connsiteY4" fmla="*/ 274320 h 510540"/>
                  <a:gd name="connsiteX5" fmla="*/ 53340 w 635591"/>
                  <a:gd name="connsiteY5" fmla="*/ 510540 h 510540"/>
                  <a:gd name="connsiteX6" fmla="*/ 0 w 635591"/>
                  <a:gd name="connsiteY6" fmla="*/ 335280 h 510540"/>
                  <a:gd name="connsiteX0" fmla="*/ 21394 w 656985"/>
                  <a:gd name="connsiteY0" fmla="*/ 335280 h 530520"/>
                  <a:gd name="connsiteX1" fmla="*/ 234754 w 656985"/>
                  <a:gd name="connsiteY1" fmla="*/ 30480 h 530520"/>
                  <a:gd name="connsiteX2" fmla="*/ 623374 w 656985"/>
                  <a:gd name="connsiteY2" fmla="*/ 0 h 530520"/>
                  <a:gd name="connsiteX3" fmla="*/ 608134 w 656985"/>
                  <a:gd name="connsiteY3" fmla="*/ 213360 h 530520"/>
                  <a:gd name="connsiteX4" fmla="*/ 371914 w 656985"/>
                  <a:gd name="connsiteY4" fmla="*/ 274320 h 530520"/>
                  <a:gd name="connsiteX5" fmla="*/ 74734 w 656985"/>
                  <a:gd name="connsiteY5" fmla="*/ 510540 h 530520"/>
                  <a:gd name="connsiteX6" fmla="*/ 21394 w 656985"/>
                  <a:gd name="connsiteY6" fmla="*/ 335280 h 530520"/>
                  <a:gd name="connsiteX0" fmla="*/ 11308 w 646899"/>
                  <a:gd name="connsiteY0" fmla="*/ 335280 h 511222"/>
                  <a:gd name="connsiteX1" fmla="*/ 224668 w 646899"/>
                  <a:gd name="connsiteY1" fmla="*/ 30480 h 511222"/>
                  <a:gd name="connsiteX2" fmla="*/ 613288 w 646899"/>
                  <a:gd name="connsiteY2" fmla="*/ 0 h 511222"/>
                  <a:gd name="connsiteX3" fmla="*/ 598048 w 646899"/>
                  <a:gd name="connsiteY3" fmla="*/ 213360 h 511222"/>
                  <a:gd name="connsiteX4" fmla="*/ 361828 w 646899"/>
                  <a:gd name="connsiteY4" fmla="*/ 274320 h 511222"/>
                  <a:gd name="connsiteX5" fmla="*/ 64648 w 646899"/>
                  <a:gd name="connsiteY5" fmla="*/ 510540 h 511222"/>
                  <a:gd name="connsiteX6" fmla="*/ 11308 w 646899"/>
                  <a:gd name="connsiteY6" fmla="*/ 335280 h 511222"/>
                  <a:gd name="connsiteX0" fmla="*/ 11308 w 646899"/>
                  <a:gd name="connsiteY0" fmla="*/ 335280 h 511222"/>
                  <a:gd name="connsiteX1" fmla="*/ 224668 w 646899"/>
                  <a:gd name="connsiteY1" fmla="*/ 30480 h 511222"/>
                  <a:gd name="connsiteX2" fmla="*/ 613288 w 646899"/>
                  <a:gd name="connsiteY2" fmla="*/ 0 h 511222"/>
                  <a:gd name="connsiteX3" fmla="*/ 598048 w 646899"/>
                  <a:gd name="connsiteY3" fmla="*/ 213360 h 511222"/>
                  <a:gd name="connsiteX4" fmla="*/ 361828 w 646899"/>
                  <a:gd name="connsiteY4" fmla="*/ 274320 h 511222"/>
                  <a:gd name="connsiteX5" fmla="*/ 64648 w 646899"/>
                  <a:gd name="connsiteY5" fmla="*/ 510540 h 511222"/>
                  <a:gd name="connsiteX6" fmla="*/ 11308 w 646899"/>
                  <a:gd name="connsiteY6" fmla="*/ 335280 h 511222"/>
                  <a:gd name="connsiteX0" fmla="*/ 11308 w 676517"/>
                  <a:gd name="connsiteY0" fmla="*/ 335698 h 511640"/>
                  <a:gd name="connsiteX1" fmla="*/ 224668 w 676517"/>
                  <a:gd name="connsiteY1" fmla="*/ 30898 h 511640"/>
                  <a:gd name="connsiteX2" fmla="*/ 613288 w 676517"/>
                  <a:gd name="connsiteY2" fmla="*/ 418 h 511640"/>
                  <a:gd name="connsiteX3" fmla="*/ 598048 w 676517"/>
                  <a:gd name="connsiteY3" fmla="*/ 213778 h 511640"/>
                  <a:gd name="connsiteX4" fmla="*/ 361828 w 676517"/>
                  <a:gd name="connsiteY4" fmla="*/ 274738 h 511640"/>
                  <a:gd name="connsiteX5" fmla="*/ 64648 w 676517"/>
                  <a:gd name="connsiteY5" fmla="*/ 510958 h 511640"/>
                  <a:gd name="connsiteX6" fmla="*/ 11308 w 676517"/>
                  <a:gd name="connsiteY6" fmla="*/ 335698 h 511640"/>
                  <a:gd name="connsiteX0" fmla="*/ 11308 w 646899"/>
                  <a:gd name="connsiteY0" fmla="*/ 335280 h 511222"/>
                  <a:gd name="connsiteX1" fmla="*/ 224668 w 646899"/>
                  <a:gd name="connsiteY1" fmla="*/ 30480 h 511222"/>
                  <a:gd name="connsiteX2" fmla="*/ 613288 w 646899"/>
                  <a:gd name="connsiteY2" fmla="*/ 0 h 511222"/>
                  <a:gd name="connsiteX3" fmla="*/ 598048 w 646899"/>
                  <a:gd name="connsiteY3" fmla="*/ 213360 h 511222"/>
                  <a:gd name="connsiteX4" fmla="*/ 361828 w 646899"/>
                  <a:gd name="connsiteY4" fmla="*/ 274320 h 511222"/>
                  <a:gd name="connsiteX5" fmla="*/ 64648 w 646899"/>
                  <a:gd name="connsiteY5" fmla="*/ 510540 h 511222"/>
                  <a:gd name="connsiteX6" fmla="*/ 11308 w 646899"/>
                  <a:gd name="connsiteY6" fmla="*/ 335280 h 511222"/>
                  <a:gd name="connsiteX0" fmla="*/ 11308 w 676517"/>
                  <a:gd name="connsiteY0" fmla="*/ 335698 h 511640"/>
                  <a:gd name="connsiteX1" fmla="*/ 224668 w 676517"/>
                  <a:gd name="connsiteY1" fmla="*/ 30898 h 511640"/>
                  <a:gd name="connsiteX2" fmla="*/ 613288 w 676517"/>
                  <a:gd name="connsiteY2" fmla="*/ 418 h 511640"/>
                  <a:gd name="connsiteX3" fmla="*/ 598048 w 676517"/>
                  <a:gd name="connsiteY3" fmla="*/ 213778 h 511640"/>
                  <a:gd name="connsiteX4" fmla="*/ 361828 w 676517"/>
                  <a:gd name="connsiteY4" fmla="*/ 274738 h 511640"/>
                  <a:gd name="connsiteX5" fmla="*/ 64648 w 676517"/>
                  <a:gd name="connsiteY5" fmla="*/ 510958 h 511640"/>
                  <a:gd name="connsiteX6" fmla="*/ 11308 w 676517"/>
                  <a:gd name="connsiteY6" fmla="*/ 335698 h 511640"/>
                  <a:gd name="connsiteX0" fmla="*/ 11308 w 700571"/>
                  <a:gd name="connsiteY0" fmla="*/ 363799 h 539741"/>
                  <a:gd name="connsiteX1" fmla="*/ 224668 w 700571"/>
                  <a:gd name="connsiteY1" fmla="*/ 58999 h 539741"/>
                  <a:gd name="connsiteX2" fmla="*/ 613288 w 700571"/>
                  <a:gd name="connsiteY2" fmla="*/ 28519 h 539741"/>
                  <a:gd name="connsiteX3" fmla="*/ 598048 w 700571"/>
                  <a:gd name="connsiteY3" fmla="*/ 241879 h 539741"/>
                  <a:gd name="connsiteX4" fmla="*/ 361828 w 700571"/>
                  <a:gd name="connsiteY4" fmla="*/ 302839 h 539741"/>
                  <a:gd name="connsiteX5" fmla="*/ 64648 w 700571"/>
                  <a:gd name="connsiteY5" fmla="*/ 539059 h 539741"/>
                  <a:gd name="connsiteX6" fmla="*/ 11308 w 700571"/>
                  <a:gd name="connsiteY6" fmla="*/ 363799 h 539741"/>
                  <a:gd name="connsiteX0" fmla="*/ 11308 w 700571"/>
                  <a:gd name="connsiteY0" fmla="*/ 365854 h 541796"/>
                  <a:gd name="connsiteX1" fmla="*/ 224668 w 700571"/>
                  <a:gd name="connsiteY1" fmla="*/ 61054 h 541796"/>
                  <a:gd name="connsiteX2" fmla="*/ 613288 w 700571"/>
                  <a:gd name="connsiteY2" fmla="*/ 30574 h 541796"/>
                  <a:gd name="connsiteX3" fmla="*/ 598048 w 700571"/>
                  <a:gd name="connsiteY3" fmla="*/ 243934 h 541796"/>
                  <a:gd name="connsiteX4" fmla="*/ 361828 w 700571"/>
                  <a:gd name="connsiteY4" fmla="*/ 304894 h 541796"/>
                  <a:gd name="connsiteX5" fmla="*/ 64648 w 700571"/>
                  <a:gd name="connsiteY5" fmla="*/ 541114 h 541796"/>
                  <a:gd name="connsiteX6" fmla="*/ 11308 w 700571"/>
                  <a:gd name="connsiteY6" fmla="*/ 365854 h 541796"/>
                  <a:gd name="connsiteX0" fmla="*/ 11308 w 690785"/>
                  <a:gd name="connsiteY0" fmla="*/ 340777 h 516719"/>
                  <a:gd name="connsiteX1" fmla="*/ 224668 w 690785"/>
                  <a:gd name="connsiteY1" fmla="*/ 35977 h 516719"/>
                  <a:gd name="connsiteX2" fmla="*/ 613288 w 690785"/>
                  <a:gd name="connsiteY2" fmla="*/ 5497 h 516719"/>
                  <a:gd name="connsiteX3" fmla="*/ 670467 w 690785"/>
                  <a:gd name="connsiteY3" fmla="*/ 137635 h 516719"/>
                  <a:gd name="connsiteX4" fmla="*/ 361828 w 690785"/>
                  <a:gd name="connsiteY4" fmla="*/ 279817 h 516719"/>
                  <a:gd name="connsiteX5" fmla="*/ 64648 w 690785"/>
                  <a:gd name="connsiteY5" fmla="*/ 516037 h 516719"/>
                  <a:gd name="connsiteX6" fmla="*/ 11308 w 690785"/>
                  <a:gd name="connsiteY6" fmla="*/ 340777 h 516719"/>
                  <a:gd name="connsiteX0" fmla="*/ 11308 w 690785"/>
                  <a:gd name="connsiteY0" fmla="*/ 340777 h 517693"/>
                  <a:gd name="connsiteX1" fmla="*/ 224668 w 690785"/>
                  <a:gd name="connsiteY1" fmla="*/ 35977 h 517693"/>
                  <a:gd name="connsiteX2" fmla="*/ 613288 w 690785"/>
                  <a:gd name="connsiteY2" fmla="*/ 5497 h 517693"/>
                  <a:gd name="connsiteX3" fmla="*/ 670467 w 690785"/>
                  <a:gd name="connsiteY3" fmla="*/ 137635 h 517693"/>
                  <a:gd name="connsiteX4" fmla="*/ 361828 w 690785"/>
                  <a:gd name="connsiteY4" fmla="*/ 241140 h 517693"/>
                  <a:gd name="connsiteX5" fmla="*/ 64648 w 690785"/>
                  <a:gd name="connsiteY5" fmla="*/ 516037 h 517693"/>
                  <a:gd name="connsiteX6" fmla="*/ 11308 w 690785"/>
                  <a:gd name="connsiteY6" fmla="*/ 340777 h 517693"/>
                  <a:gd name="connsiteX0" fmla="*/ 89 w 679566"/>
                  <a:gd name="connsiteY0" fmla="*/ 340777 h 490977"/>
                  <a:gd name="connsiteX1" fmla="*/ 213449 w 679566"/>
                  <a:gd name="connsiteY1" fmla="*/ 35977 h 490977"/>
                  <a:gd name="connsiteX2" fmla="*/ 602069 w 679566"/>
                  <a:gd name="connsiteY2" fmla="*/ 5497 h 490977"/>
                  <a:gd name="connsiteX3" fmla="*/ 659248 w 679566"/>
                  <a:gd name="connsiteY3" fmla="*/ 137635 h 490977"/>
                  <a:gd name="connsiteX4" fmla="*/ 350609 w 679566"/>
                  <a:gd name="connsiteY4" fmla="*/ 241140 h 490977"/>
                  <a:gd name="connsiteX5" fmla="*/ 189214 w 679566"/>
                  <a:gd name="connsiteY5" fmla="*/ 488963 h 490977"/>
                  <a:gd name="connsiteX6" fmla="*/ 89 w 679566"/>
                  <a:gd name="connsiteY6" fmla="*/ 340777 h 490977"/>
                  <a:gd name="connsiteX0" fmla="*/ 93 w 670518"/>
                  <a:gd name="connsiteY0" fmla="*/ 243047 h 491794"/>
                  <a:gd name="connsiteX1" fmla="*/ 204401 w 670518"/>
                  <a:gd name="connsiteY1" fmla="*/ 38808 h 491794"/>
                  <a:gd name="connsiteX2" fmla="*/ 593021 w 670518"/>
                  <a:gd name="connsiteY2" fmla="*/ 8328 h 491794"/>
                  <a:gd name="connsiteX3" fmla="*/ 650200 w 670518"/>
                  <a:gd name="connsiteY3" fmla="*/ 140466 h 491794"/>
                  <a:gd name="connsiteX4" fmla="*/ 341561 w 670518"/>
                  <a:gd name="connsiteY4" fmla="*/ 243971 h 491794"/>
                  <a:gd name="connsiteX5" fmla="*/ 180166 w 670518"/>
                  <a:gd name="connsiteY5" fmla="*/ 491794 h 491794"/>
                  <a:gd name="connsiteX6" fmla="*/ 93 w 670518"/>
                  <a:gd name="connsiteY6" fmla="*/ 243047 h 491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0518" h="491794">
                    <a:moveTo>
                      <a:pt x="93" y="243047"/>
                    </a:moveTo>
                    <a:cubicBezTo>
                      <a:pt x="4132" y="167549"/>
                      <a:pt x="105580" y="77928"/>
                      <a:pt x="204401" y="38808"/>
                    </a:cubicBezTo>
                    <a:cubicBezTo>
                      <a:pt x="303222" y="-312"/>
                      <a:pt x="518721" y="-8615"/>
                      <a:pt x="593021" y="8328"/>
                    </a:cubicBezTo>
                    <a:cubicBezTo>
                      <a:pt x="667321" y="25271"/>
                      <a:pt x="692110" y="101192"/>
                      <a:pt x="650200" y="140466"/>
                    </a:cubicBezTo>
                    <a:cubicBezTo>
                      <a:pt x="608290" y="179740"/>
                      <a:pt x="419900" y="185416"/>
                      <a:pt x="341561" y="243971"/>
                    </a:cubicBezTo>
                    <a:cubicBezTo>
                      <a:pt x="263222" y="302526"/>
                      <a:pt x="237077" y="491948"/>
                      <a:pt x="180166" y="491794"/>
                    </a:cubicBezTo>
                    <a:cubicBezTo>
                      <a:pt x="123255" y="491640"/>
                      <a:pt x="-3946" y="318545"/>
                      <a:pt x="93" y="243047"/>
                    </a:cubicBezTo>
                    <a:close/>
                  </a:path>
                </a:pathLst>
              </a:custGeom>
              <a:solidFill>
                <a:schemeClr val="bg1">
                  <a:alpha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softEdge rad="101600"/>
              </a:effectLst>
              <a:ex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5" name="Group 393"/>
          <p:cNvGrpSpPr/>
          <p:nvPr/>
        </p:nvGrpSpPr>
        <p:grpSpPr>
          <a:xfrm>
            <a:off x="7306684" y="1626554"/>
            <a:ext cx="407284" cy="395571"/>
            <a:chOff x="14464914" y="1170389"/>
            <a:chExt cx="978592" cy="950447"/>
          </a:xfrm>
        </p:grpSpPr>
        <p:sp>
          <p:nvSpPr>
            <p:cNvPr id="396" name="Freeform 395"/>
            <p:cNvSpPr/>
            <p:nvPr/>
          </p:nvSpPr>
          <p:spPr bwMode="auto">
            <a:xfrm>
              <a:off x="14464914" y="1170389"/>
              <a:ext cx="978592" cy="950447"/>
            </a:xfrm>
            <a:custGeom>
              <a:avLst/>
              <a:gdLst>
                <a:gd name="connsiteX0" fmla="*/ 548640 w 1691640"/>
                <a:gd name="connsiteY0" fmla="*/ 38100 h 1493520"/>
                <a:gd name="connsiteX1" fmla="*/ 0 w 1691640"/>
                <a:gd name="connsiteY1" fmla="*/ 647700 h 1493520"/>
                <a:gd name="connsiteX2" fmla="*/ 327660 w 1691640"/>
                <a:gd name="connsiteY2" fmla="*/ 1371600 h 1493520"/>
                <a:gd name="connsiteX3" fmla="*/ 1242060 w 1691640"/>
                <a:gd name="connsiteY3" fmla="*/ 1493520 h 1493520"/>
                <a:gd name="connsiteX4" fmla="*/ 1691640 w 1691640"/>
                <a:gd name="connsiteY4" fmla="*/ 883920 h 1493520"/>
                <a:gd name="connsiteX5" fmla="*/ 1554480 w 1691640"/>
                <a:gd name="connsiteY5" fmla="*/ 190500 h 1493520"/>
                <a:gd name="connsiteX6" fmla="*/ 853440 w 1691640"/>
                <a:gd name="connsiteY6" fmla="*/ 0 h 1493520"/>
                <a:gd name="connsiteX7" fmla="*/ 548640 w 1691640"/>
                <a:gd name="connsiteY7" fmla="*/ 38100 h 1493520"/>
                <a:gd name="connsiteX0" fmla="*/ 548640 w 1691640"/>
                <a:gd name="connsiteY0" fmla="*/ 69084 h 1524504"/>
                <a:gd name="connsiteX1" fmla="*/ 0 w 1691640"/>
                <a:gd name="connsiteY1" fmla="*/ 678684 h 1524504"/>
                <a:gd name="connsiteX2" fmla="*/ 327660 w 1691640"/>
                <a:gd name="connsiteY2" fmla="*/ 1402584 h 1524504"/>
                <a:gd name="connsiteX3" fmla="*/ 1242060 w 1691640"/>
                <a:gd name="connsiteY3" fmla="*/ 1524504 h 1524504"/>
                <a:gd name="connsiteX4" fmla="*/ 1691640 w 1691640"/>
                <a:gd name="connsiteY4" fmla="*/ 914904 h 1524504"/>
                <a:gd name="connsiteX5" fmla="*/ 1554480 w 1691640"/>
                <a:gd name="connsiteY5" fmla="*/ 221484 h 1524504"/>
                <a:gd name="connsiteX6" fmla="*/ 853440 w 1691640"/>
                <a:gd name="connsiteY6" fmla="*/ 30984 h 1524504"/>
                <a:gd name="connsiteX7" fmla="*/ 548640 w 1691640"/>
                <a:gd name="connsiteY7" fmla="*/ 69084 h 1524504"/>
                <a:gd name="connsiteX0" fmla="*/ 548640 w 1691640"/>
                <a:gd name="connsiteY0" fmla="*/ 69084 h 1524504"/>
                <a:gd name="connsiteX1" fmla="*/ 0 w 1691640"/>
                <a:gd name="connsiteY1" fmla="*/ 678684 h 1524504"/>
                <a:gd name="connsiteX2" fmla="*/ 327660 w 1691640"/>
                <a:gd name="connsiteY2" fmla="*/ 1402584 h 1524504"/>
                <a:gd name="connsiteX3" fmla="*/ 1242060 w 1691640"/>
                <a:gd name="connsiteY3" fmla="*/ 1524504 h 1524504"/>
                <a:gd name="connsiteX4" fmla="*/ 1691640 w 1691640"/>
                <a:gd name="connsiteY4" fmla="*/ 914904 h 1524504"/>
                <a:gd name="connsiteX5" fmla="*/ 1554480 w 1691640"/>
                <a:gd name="connsiteY5" fmla="*/ 221484 h 1524504"/>
                <a:gd name="connsiteX6" fmla="*/ 853440 w 1691640"/>
                <a:gd name="connsiteY6" fmla="*/ 30984 h 1524504"/>
                <a:gd name="connsiteX7" fmla="*/ 548640 w 1691640"/>
                <a:gd name="connsiteY7" fmla="*/ 69084 h 1524504"/>
                <a:gd name="connsiteX0" fmla="*/ 563706 w 1706706"/>
                <a:gd name="connsiteY0" fmla="*/ 69084 h 1524504"/>
                <a:gd name="connsiteX1" fmla="*/ 15066 w 1706706"/>
                <a:gd name="connsiteY1" fmla="*/ 678684 h 1524504"/>
                <a:gd name="connsiteX2" fmla="*/ 342726 w 1706706"/>
                <a:gd name="connsiteY2" fmla="*/ 1402584 h 1524504"/>
                <a:gd name="connsiteX3" fmla="*/ 1257126 w 1706706"/>
                <a:gd name="connsiteY3" fmla="*/ 1524504 h 1524504"/>
                <a:gd name="connsiteX4" fmla="*/ 1706706 w 1706706"/>
                <a:gd name="connsiteY4" fmla="*/ 914904 h 1524504"/>
                <a:gd name="connsiteX5" fmla="*/ 1569546 w 1706706"/>
                <a:gd name="connsiteY5" fmla="*/ 221484 h 1524504"/>
                <a:gd name="connsiteX6" fmla="*/ 868506 w 1706706"/>
                <a:gd name="connsiteY6" fmla="*/ 30984 h 1524504"/>
                <a:gd name="connsiteX7" fmla="*/ 563706 w 1706706"/>
                <a:gd name="connsiteY7" fmla="*/ 69084 h 1524504"/>
                <a:gd name="connsiteX0" fmla="*/ 563706 w 1706706"/>
                <a:gd name="connsiteY0" fmla="*/ 69084 h 1586623"/>
                <a:gd name="connsiteX1" fmla="*/ 15066 w 1706706"/>
                <a:gd name="connsiteY1" fmla="*/ 678684 h 1586623"/>
                <a:gd name="connsiteX2" fmla="*/ 342726 w 1706706"/>
                <a:gd name="connsiteY2" fmla="*/ 1402584 h 1586623"/>
                <a:gd name="connsiteX3" fmla="*/ 1257126 w 1706706"/>
                <a:gd name="connsiteY3" fmla="*/ 1524504 h 1586623"/>
                <a:gd name="connsiteX4" fmla="*/ 1706706 w 1706706"/>
                <a:gd name="connsiteY4" fmla="*/ 914904 h 1586623"/>
                <a:gd name="connsiteX5" fmla="*/ 1569546 w 1706706"/>
                <a:gd name="connsiteY5" fmla="*/ 221484 h 1586623"/>
                <a:gd name="connsiteX6" fmla="*/ 868506 w 1706706"/>
                <a:gd name="connsiteY6" fmla="*/ 30984 h 1586623"/>
                <a:gd name="connsiteX7" fmla="*/ 563706 w 1706706"/>
                <a:gd name="connsiteY7" fmla="*/ 69084 h 1586623"/>
                <a:gd name="connsiteX0" fmla="*/ 563706 w 1706706"/>
                <a:gd name="connsiteY0" fmla="*/ 69084 h 1614690"/>
                <a:gd name="connsiteX1" fmla="*/ 15066 w 1706706"/>
                <a:gd name="connsiteY1" fmla="*/ 678684 h 1614690"/>
                <a:gd name="connsiteX2" fmla="*/ 342726 w 1706706"/>
                <a:gd name="connsiteY2" fmla="*/ 1402584 h 1614690"/>
                <a:gd name="connsiteX3" fmla="*/ 1257126 w 1706706"/>
                <a:gd name="connsiteY3" fmla="*/ 1524504 h 1614690"/>
                <a:gd name="connsiteX4" fmla="*/ 1706706 w 1706706"/>
                <a:gd name="connsiteY4" fmla="*/ 914904 h 1614690"/>
                <a:gd name="connsiteX5" fmla="*/ 1569546 w 1706706"/>
                <a:gd name="connsiteY5" fmla="*/ 221484 h 1614690"/>
                <a:gd name="connsiteX6" fmla="*/ 868506 w 1706706"/>
                <a:gd name="connsiteY6" fmla="*/ 30984 h 1614690"/>
                <a:gd name="connsiteX7" fmla="*/ 563706 w 1706706"/>
                <a:gd name="connsiteY7" fmla="*/ 69084 h 1614690"/>
                <a:gd name="connsiteX0" fmla="*/ 563706 w 1769574"/>
                <a:gd name="connsiteY0" fmla="*/ 69084 h 1614690"/>
                <a:gd name="connsiteX1" fmla="*/ 15066 w 1769574"/>
                <a:gd name="connsiteY1" fmla="*/ 678684 h 1614690"/>
                <a:gd name="connsiteX2" fmla="*/ 342726 w 1769574"/>
                <a:gd name="connsiteY2" fmla="*/ 1402584 h 1614690"/>
                <a:gd name="connsiteX3" fmla="*/ 1257126 w 1769574"/>
                <a:gd name="connsiteY3" fmla="*/ 1524504 h 1614690"/>
                <a:gd name="connsiteX4" fmla="*/ 1706706 w 1769574"/>
                <a:gd name="connsiteY4" fmla="*/ 914904 h 1614690"/>
                <a:gd name="connsiteX5" fmla="*/ 1569546 w 1769574"/>
                <a:gd name="connsiteY5" fmla="*/ 221484 h 1614690"/>
                <a:gd name="connsiteX6" fmla="*/ 868506 w 1769574"/>
                <a:gd name="connsiteY6" fmla="*/ 30984 h 1614690"/>
                <a:gd name="connsiteX7" fmla="*/ 563706 w 1769574"/>
                <a:gd name="connsiteY7" fmla="*/ 69084 h 1614690"/>
                <a:gd name="connsiteX0" fmla="*/ 563706 w 1726917"/>
                <a:gd name="connsiteY0" fmla="*/ 69084 h 1614690"/>
                <a:gd name="connsiteX1" fmla="*/ 15066 w 1726917"/>
                <a:gd name="connsiteY1" fmla="*/ 678684 h 1614690"/>
                <a:gd name="connsiteX2" fmla="*/ 342726 w 1726917"/>
                <a:gd name="connsiteY2" fmla="*/ 1402584 h 1614690"/>
                <a:gd name="connsiteX3" fmla="*/ 1257126 w 1726917"/>
                <a:gd name="connsiteY3" fmla="*/ 1524504 h 1614690"/>
                <a:gd name="connsiteX4" fmla="*/ 1706706 w 1726917"/>
                <a:gd name="connsiteY4" fmla="*/ 914904 h 1614690"/>
                <a:gd name="connsiteX5" fmla="*/ 1569546 w 1726917"/>
                <a:gd name="connsiteY5" fmla="*/ 221484 h 1614690"/>
                <a:gd name="connsiteX6" fmla="*/ 868506 w 1726917"/>
                <a:gd name="connsiteY6" fmla="*/ 30984 h 1614690"/>
                <a:gd name="connsiteX7" fmla="*/ 563706 w 1726917"/>
                <a:gd name="connsiteY7" fmla="*/ 69084 h 1614690"/>
                <a:gd name="connsiteX0" fmla="*/ 567152 w 1730363"/>
                <a:gd name="connsiteY0" fmla="*/ 28167 h 1573773"/>
                <a:gd name="connsiteX1" fmla="*/ 18512 w 1730363"/>
                <a:gd name="connsiteY1" fmla="*/ 637767 h 1573773"/>
                <a:gd name="connsiteX2" fmla="*/ 346172 w 1730363"/>
                <a:gd name="connsiteY2" fmla="*/ 1361667 h 1573773"/>
                <a:gd name="connsiteX3" fmla="*/ 1260572 w 1730363"/>
                <a:gd name="connsiteY3" fmla="*/ 1483587 h 1573773"/>
                <a:gd name="connsiteX4" fmla="*/ 1710152 w 1730363"/>
                <a:gd name="connsiteY4" fmla="*/ 873987 h 1573773"/>
                <a:gd name="connsiteX5" fmla="*/ 1572992 w 1730363"/>
                <a:gd name="connsiteY5" fmla="*/ 180567 h 1573773"/>
                <a:gd name="connsiteX6" fmla="*/ 567152 w 1730363"/>
                <a:gd name="connsiteY6" fmla="*/ 28167 h 1573773"/>
                <a:gd name="connsiteX0" fmla="*/ 567152 w 1730363"/>
                <a:gd name="connsiteY0" fmla="*/ 28167 h 1573773"/>
                <a:gd name="connsiteX1" fmla="*/ 18512 w 1730363"/>
                <a:gd name="connsiteY1" fmla="*/ 637767 h 1573773"/>
                <a:gd name="connsiteX2" fmla="*/ 346172 w 1730363"/>
                <a:gd name="connsiteY2" fmla="*/ 1361667 h 1573773"/>
                <a:gd name="connsiteX3" fmla="*/ 1260572 w 1730363"/>
                <a:gd name="connsiteY3" fmla="*/ 1483587 h 1573773"/>
                <a:gd name="connsiteX4" fmla="*/ 1710152 w 1730363"/>
                <a:gd name="connsiteY4" fmla="*/ 873987 h 1573773"/>
                <a:gd name="connsiteX5" fmla="*/ 1572992 w 1730363"/>
                <a:gd name="connsiteY5" fmla="*/ 180567 h 1573773"/>
                <a:gd name="connsiteX6" fmla="*/ 567152 w 1730363"/>
                <a:gd name="connsiteY6" fmla="*/ 28167 h 1573773"/>
                <a:gd name="connsiteX0" fmla="*/ 552057 w 1715268"/>
                <a:gd name="connsiteY0" fmla="*/ 28167 h 1573773"/>
                <a:gd name="connsiteX1" fmla="*/ 3417 w 1715268"/>
                <a:gd name="connsiteY1" fmla="*/ 637767 h 1573773"/>
                <a:gd name="connsiteX2" fmla="*/ 331077 w 1715268"/>
                <a:gd name="connsiteY2" fmla="*/ 1361667 h 1573773"/>
                <a:gd name="connsiteX3" fmla="*/ 1245477 w 1715268"/>
                <a:gd name="connsiteY3" fmla="*/ 1483587 h 1573773"/>
                <a:gd name="connsiteX4" fmla="*/ 1695057 w 1715268"/>
                <a:gd name="connsiteY4" fmla="*/ 873987 h 1573773"/>
                <a:gd name="connsiteX5" fmla="*/ 1557897 w 1715268"/>
                <a:gd name="connsiteY5" fmla="*/ 180567 h 1573773"/>
                <a:gd name="connsiteX6" fmla="*/ 552057 w 1715268"/>
                <a:gd name="connsiteY6" fmla="*/ 28167 h 1573773"/>
                <a:gd name="connsiteX0" fmla="*/ 552057 w 1715268"/>
                <a:gd name="connsiteY0" fmla="*/ 28167 h 1573773"/>
                <a:gd name="connsiteX1" fmla="*/ 3417 w 1715268"/>
                <a:gd name="connsiteY1" fmla="*/ 637767 h 1573773"/>
                <a:gd name="connsiteX2" fmla="*/ 331077 w 1715268"/>
                <a:gd name="connsiteY2" fmla="*/ 1361667 h 1573773"/>
                <a:gd name="connsiteX3" fmla="*/ 1245477 w 1715268"/>
                <a:gd name="connsiteY3" fmla="*/ 1483587 h 1573773"/>
                <a:gd name="connsiteX4" fmla="*/ 1695057 w 1715268"/>
                <a:gd name="connsiteY4" fmla="*/ 873987 h 1573773"/>
                <a:gd name="connsiteX5" fmla="*/ 1557897 w 1715268"/>
                <a:gd name="connsiteY5" fmla="*/ 180567 h 1573773"/>
                <a:gd name="connsiteX6" fmla="*/ 552057 w 1715268"/>
                <a:gd name="connsiteY6" fmla="*/ 28167 h 1573773"/>
                <a:gd name="connsiteX0" fmla="*/ 552057 w 1715268"/>
                <a:gd name="connsiteY0" fmla="*/ 28167 h 1560249"/>
                <a:gd name="connsiteX1" fmla="*/ 3417 w 1715268"/>
                <a:gd name="connsiteY1" fmla="*/ 637767 h 1560249"/>
                <a:gd name="connsiteX2" fmla="*/ 331077 w 1715268"/>
                <a:gd name="connsiteY2" fmla="*/ 1361667 h 1560249"/>
                <a:gd name="connsiteX3" fmla="*/ 1245477 w 1715268"/>
                <a:gd name="connsiteY3" fmla="*/ 1483587 h 1560249"/>
                <a:gd name="connsiteX4" fmla="*/ 1695057 w 1715268"/>
                <a:gd name="connsiteY4" fmla="*/ 873987 h 1560249"/>
                <a:gd name="connsiteX5" fmla="*/ 1557897 w 1715268"/>
                <a:gd name="connsiteY5" fmla="*/ 180567 h 1560249"/>
                <a:gd name="connsiteX6" fmla="*/ 552057 w 1715268"/>
                <a:gd name="connsiteY6" fmla="*/ 28167 h 1560249"/>
                <a:gd name="connsiteX0" fmla="*/ 552057 w 1715268"/>
                <a:gd name="connsiteY0" fmla="*/ 28167 h 1560249"/>
                <a:gd name="connsiteX1" fmla="*/ 3417 w 1715268"/>
                <a:gd name="connsiteY1" fmla="*/ 637767 h 1560249"/>
                <a:gd name="connsiteX2" fmla="*/ 331077 w 1715268"/>
                <a:gd name="connsiteY2" fmla="*/ 1361667 h 1560249"/>
                <a:gd name="connsiteX3" fmla="*/ 1245477 w 1715268"/>
                <a:gd name="connsiteY3" fmla="*/ 1483587 h 1560249"/>
                <a:gd name="connsiteX4" fmla="*/ 1695057 w 1715268"/>
                <a:gd name="connsiteY4" fmla="*/ 873987 h 1560249"/>
                <a:gd name="connsiteX5" fmla="*/ 1557897 w 1715268"/>
                <a:gd name="connsiteY5" fmla="*/ 180567 h 1560249"/>
                <a:gd name="connsiteX6" fmla="*/ 552057 w 1715268"/>
                <a:gd name="connsiteY6" fmla="*/ 28167 h 1560249"/>
                <a:gd name="connsiteX0" fmla="*/ 552057 w 1724199"/>
                <a:gd name="connsiteY0" fmla="*/ 40227 h 1572309"/>
                <a:gd name="connsiteX1" fmla="*/ 3417 w 1724199"/>
                <a:gd name="connsiteY1" fmla="*/ 649827 h 1572309"/>
                <a:gd name="connsiteX2" fmla="*/ 331077 w 1724199"/>
                <a:gd name="connsiteY2" fmla="*/ 1373727 h 1572309"/>
                <a:gd name="connsiteX3" fmla="*/ 1245477 w 1724199"/>
                <a:gd name="connsiteY3" fmla="*/ 1495647 h 1572309"/>
                <a:gd name="connsiteX4" fmla="*/ 1695057 w 1724199"/>
                <a:gd name="connsiteY4" fmla="*/ 886047 h 1572309"/>
                <a:gd name="connsiteX5" fmla="*/ 1557897 w 1724199"/>
                <a:gd name="connsiteY5" fmla="*/ 192627 h 1572309"/>
                <a:gd name="connsiteX6" fmla="*/ 552057 w 1724199"/>
                <a:gd name="connsiteY6" fmla="*/ 40227 h 1572309"/>
                <a:gd name="connsiteX0" fmla="*/ 714636 w 1728550"/>
                <a:gd name="connsiteY0" fmla="*/ 19072 h 1645671"/>
                <a:gd name="connsiteX1" fmla="*/ 12405 w 1728550"/>
                <a:gd name="connsiteY1" fmla="*/ 723189 h 1645671"/>
                <a:gd name="connsiteX2" fmla="*/ 340065 w 1728550"/>
                <a:gd name="connsiteY2" fmla="*/ 1447089 h 1645671"/>
                <a:gd name="connsiteX3" fmla="*/ 1254465 w 1728550"/>
                <a:gd name="connsiteY3" fmla="*/ 1569009 h 1645671"/>
                <a:gd name="connsiteX4" fmla="*/ 1704045 w 1728550"/>
                <a:gd name="connsiteY4" fmla="*/ 959409 h 1645671"/>
                <a:gd name="connsiteX5" fmla="*/ 1566885 w 1728550"/>
                <a:gd name="connsiteY5" fmla="*/ 265989 h 1645671"/>
                <a:gd name="connsiteX6" fmla="*/ 714636 w 1728550"/>
                <a:gd name="connsiteY6" fmla="*/ 19072 h 1645671"/>
                <a:gd name="connsiteX0" fmla="*/ 593897 w 1607810"/>
                <a:gd name="connsiteY0" fmla="*/ 10482 h 1642595"/>
                <a:gd name="connsiteX1" fmla="*/ 21627 w 1607810"/>
                <a:gd name="connsiteY1" fmla="*/ 561009 h 1642595"/>
                <a:gd name="connsiteX2" fmla="*/ 219326 w 1607810"/>
                <a:gd name="connsiteY2" fmla="*/ 1438499 h 1642595"/>
                <a:gd name="connsiteX3" fmla="*/ 1133726 w 1607810"/>
                <a:gd name="connsiteY3" fmla="*/ 1560419 h 1642595"/>
                <a:gd name="connsiteX4" fmla="*/ 1583306 w 1607810"/>
                <a:gd name="connsiteY4" fmla="*/ 950819 h 1642595"/>
                <a:gd name="connsiteX5" fmla="*/ 1446146 w 1607810"/>
                <a:gd name="connsiteY5" fmla="*/ 257399 h 1642595"/>
                <a:gd name="connsiteX6" fmla="*/ 593897 w 1607810"/>
                <a:gd name="connsiteY6" fmla="*/ 10482 h 1642595"/>
                <a:gd name="connsiteX0" fmla="*/ 593897 w 1596940"/>
                <a:gd name="connsiteY0" fmla="*/ 21033 h 1653146"/>
                <a:gd name="connsiteX1" fmla="*/ 21627 w 1596940"/>
                <a:gd name="connsiteY1" fmla="*/ 571560 h 1653146"/>
                <a:gd name="connsiteX2" fmla="*/ 219326 w 1596940"/>
                <a:gd name="connsiteY2" fmla="*/ 1449050 h 1653146"/>
                <a:gd name="connsiteX3" fmla="*/ 1133726 w 1596940"/>
                <a:gd name="connsiteY3" fmla="*/ 1570970 h 1653146"/>
                <a:gd name="connsiteX4" fmla="*/ 1583306 w 1596940"/>
                <a:gd name="connsiteY4" fmla="*/ 961370 h 1653146"/>
                <a:gd name="connsiteX5" fmla="*/ 1398888 w 1596940"/>
                <a:gd name="connsiteY5" fmla="*/ 197062 h 1653146"/>
                <a:gd name="connsiteX6" fmla="*/ 593897 w 1596940"/>
                <a:gd name="connsiteY6" fmla="*/ 21033 h 1653146"/>
                <a:gd name="connsiteX0" fmla="*/ 593897 w 1596938"/>
                <a:gd name="connsiteY0" fmla="*/ 21033 h 1632143"/>
                <a:gd name="connsiteX1" fmla="*/ 21627 w 1596938"/>
                <a:gd name="connsiteY1" fmla="*/ 571560 h 1632143"/>
                <a:gd name="connsiteX2" fmla="*/ 219326 w 1596938"/>
                <a:gd name="connsiteY2" fmla="*/ 1449050 h 1632143"/>
                <a:gd name="connsiteX3" fmla="*/ 1133726 w 1596938"/>
                <a:gd name="connsiteY3" fmla="*/ 1570970 h 1632143"/>
                <a:gd name="connsiteX4" fmla="*/ 1583306 w 1596938"/>
                <a:gd name="connsiteY4" fmla="*/ 961370 h 1632143"/>
                <a:gd name="connsiteX5" fmla="*/ 1398888 w 1596938"/>
                <a:gd name="connsiteY5" fmla="*/ 197062 h 1632143"/>
                <a:gd name="connsiteX6" fmla="*/ 593897 w 1596938"/>
                <a:gd name="connsiteY6" fmla="*/ 21033 h 1632143"/>
                <a:gd name="connsiteX0" fmla="*/ 593897 w 1592500"/>
                <a:gd name="connsiteY0" fmla="*/ 6307 h 1617417"/>
                <a:gd name="connsiteX1" fmla="*/ 21627 w 1592500"/>
                <a:gd name="connsiteY1" fmla="*/ 556834 h 1617417"/>
                <a:gd name="connsiteX2" fmla="*/ 219326 w 1592500"/>
                <a:gd name="connsiteY2" fmla="*/ 1434324 h 1617417"/>
                <a:gd name="connsiteX3" fmla="*/ 1133726 w 1592500"/>
                <a:gd name="connsiteY3" fmla="*/ 1556244 h 1617417"/>
                <a:gd name="connsiteX4" fmla="*/ 1583306 w 1592500"/>
                <a:gd name="connsiteY4" fmla="*/ 946644 h 1617417"/>
                <a:gd name="connsiteX5" fmla="*/ 1341808 w 1592500"/>
                <a:gd name="connsiteY5" fmla="*/ 301525 h 1617417"/>
                <a:gd name="connsiteX6" fmla="*/ 593897 w 1592500"/>
                <a:gd name="connsiteY6" fmla="*/ 6307 h 1617417"/>
                <a:gd name="connsiteX0" fmla="*/ 593897 w 1590223"/>
                <a:gd name="connsiteY0" fmla="*/ 6741 h 1617851"/>
                <a:gd name="connsiteX1" fmla="*/ 21627 w 1590223"/>
                <a:gd name="connsiteY1" fmla="*/ 557268 h 1617851"/>
                <a:gd name="connsiteX2" fmla="*/ 219326 w 1590223"/>
                <a:gd name="connsiteY2" fmla="*/ 1434758 h 1617851"/>
                <a:gd name="connsiteX3" fmla="*/ 1133726 w 1590223"/>
                <a:gd name="connsiteY3" fmla="*/ 1556678 h 1617851"/>
                <a:gd name="connsiteX4" fmla="*/ 1583306 w 1590223"/>
                <a:gd name="connsiteY4" fmla="*/ 947078 h 1617851"/>
                <a:gd name="connsiteX5" fmla="*/ 1341808 w 1590223"/>
                <a:gd name="connsiteY5" fmla="*/ 301959 h 1617851"/>
                <a:gd name="connsiteX6" fmla="*/ 593897 w 1590223"/>
                <a:gd name="connsiteY6" fmla="*/ 6741 h 1617851"/>
                <a:gd name="connsiteX0" fmla="*/ 593897 w 1591912"/>
                <a:gd name="connsiteY0" fmla="*/ 7938 h 1619048"/>
                <a:gd name="connsiteX1" fmla="*/ 21627 w 1591912"/>
                <a:gd name="connsiteY1" fmla="*/ 558465 h 1619048"/>
                <a:gd name="connsiteX2" fmla="*/ 219326 w 1591912"/>
                <a:gd name="connsiteY2" fmla="*/ 1435955 h 1619048"/>
                <a:gd name="connsiteX3" fmla="*/ 1133726 w 1591912"/>
                <a:gd name="connsiteY3" fmla="*/ 1557875 h 1619048"/>
                <a:gd name="connsiteX4" fmla="*/ 1583306 w 1591912"/>
                <a:gd name="connsiteY4" fmla="*/ 948275 h 1619048"/>
                <a:gd name="connsiteX5" fmla="*/ 1384619 w 1591912"/>
                <a:gd name="connsiteY5" fmla="*/ 288258 h 1619048"/>
                <a:gd name="connsiteX6" fmla="*/ 593897 w 1591912"/>
                <a:gd name="connsiteY6" fmla="*/ 7938 h 1619048"/>
                <a:gd name="connsiteX0" fmla="*/ 624399 w 1597084"/>
                <a:gd name="connsiteY0" fmla="*/ 11352 h 1533071"/>
                <a:gd name="connsiteX1" fmla="*/ 23590 w 1597084"/>
                <a:gd name="connsiteY1" fmla="*/ 472488 h 1533071"/>
                <a:gd name="connsiteX2" fmla="*/ 221289 w 1597084"/>
                <a:gd name="connsiteY2" fmla="*/ 1349978 h 1533071"/>
                <a:gd name="connsiteX3" fmla="*/ 1135689 w 1597084"/>
                <a:gd name="connsiteY3" fmla="*/ 1471898 h 1533071"/>
                <a:gd name="connsiteX4" fmla="*/ 1585269 w 1597084"/>
                <a:gd name="connsiteY4" fmla="*/ 862298 h 1533071"/>
                <a:gd name="connsiteX5" fmla="*/ 1386582 w 1597084"/>
                <a:gd name="connsiteY5" fmla="*/ 202281 h 1533071"/>
                <a:gd name="connsiteX6" fmla="*/ 624399 w 1597084"/>
                <a:gd name="connsiteY6" fmla="*/ 11352 h 1533071"/>
                <a:gd name="connsiteX0" fmla="*/ 565127 w 1537812"/>
                <a:gd name="connsiteY0" fmla="*/ 13127 h 1533736"/>
                <a:gd name="connsiteX1" fmla="*/ 35668 w 1537812"/>
                <a:gd name="connsiteY1" fmla="*/ 504059 h 1533736"/>
                <a:gd name="connsiteX2" fmla="*/ 162017 w 1537812"/>
                <a:gd name="connsiteY2" fmla="*/ 1351753 h 1533736"/>
                <a:gd name="connsiteX3" fmla="*/ 1076417 w 1537812"/>
                <a:gd name="connsiteY3" fmla="*/ 1473673 h 1533736"/>
                <a:gd name="connsiteX4" fmla="*/ 1525997 w 1537812"/>
                <a:gd name="connsiteY4" fmla="*/ 864073 h 1533736"/>
                <a:gd name="connsiteX5" fmla="*/ 1327310 w 1537812"/>
                <a:gd name="connsiteY5" fmla="*/ 204056 h 1533736"/>
                <a:gd name="connsiteX6" fmla="*/ 565127 w 1537812"/>
                <a:gd name="connsiteY6" fmla="*/ 13127 h 1533736"/>
                <a:gd name="connsiteX0" fmla="*/ 552782 w 1525467"/>
                <a:gd name="connsiteY0" fmla="*/ 13127 h 1501530"/>
                <a:gd name="connsiteX1" fmla="*/ 23323 w 1525467"/>
                <a:gd name="connsiteY1" fmla="*/ 504059 h 1501530"/>
                <a:gd name="connsiteX2" fmla="*/ 192483 w 1525467"/>
                <a:gd name="connsiteY2" fmla="*/ 1307059 h 1501530"/>
                <a:gd name="connsiteX3" fmla="*/ 1064072 w 1525467"/>
                <a:gd name="connsiteY3" fmla="*/ 1473673 h 1501530"/>
                <a:gd name="connsiteX4" fmla="*/ 1513652 w 1525467"/>
                <a:gd name="connsiteY4" fmla="*/ 864073 h 1501530"/>
                <a:gd name="connsiteX5" fmla="*/ 1314965 w 1525467"/>
                <a:gd name="connsiteY5" fmla="*/ 204056 h 1501530"/>
                <a:gd name="connsiteX6" fmla="*/ 552782 w 1525467"/>
                <a:gd name="connsiteY6" fmla="*/ 13127 h 1501530"/>
                <a:gd name="connsiteX0" fmla="*/ 552782 w 1525467"/>
                <a:gd name="connsiteY0" fmla="*/ 13127 h 1546832"/>
                <a:gd name="connsiteX1" fmla="*/ 23323 w 1525467"/>
                <a:gd name="connsiteY1" fmla="*/ 504059 h 1546832"/>
                <a:gd name="connsiteX2" fmla="*/ 192483 w 1525467"/>
                <a:gd name="connsiteY2" fmla="*/ 1307059 h 1546832"/>
                <a:gd name="connsiteX3" fmla="*/ 1064072 w 1525467"/>
                <a:gd name="connsiteY3" fmla="*/ 1473673 h 1546832"/>
                <a:gd name="connsiteX4" fmla="*/ 1513652 w 1525467"/>
                <a:gd name="connsiteY4" fmla="*/ 864073 h 1546832"/>
                <a:gd name="connsiteX5" fmla="*/ 1314965 w 1525467"/>
                <a:gd name="connsiteY5" fmla="*/ 204056 h 1546832"/>
                <a:gd name="connsiteX6" fmla="*/ 552782 w 1525467"/>
                <a:gd name="connsiteY6" fmla="*/ 13127 h 154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5467" h="1546832">
                  <a:moveTo>
                    <a:pt x="552782" y="13127"/>
                  </a:moveTo>
                  <a:cubicBezTo>
                    <a:pt x="337508" y="63127"/>
                    <a:pt x="83373" y="288404"/>
                    <a:pt x="23323" y="504059"/>
                  </a:cubicBezTo>
                  <a:cubicBezTo>
                    <a:pt x="-36727" y="719714"/>
                    <a:pt x="19025" y="1145457"/>
                    <a:pt x="192483" y="1307059"/>
                  </a:cubicBezTo>
                  <a:cubicBezTo>
                    <a:pt x="365941" y="1468661"/>
                    <a:pt x="672633" y="1651794"/>
                    <a:pt x="1064072" y="1473673"/>
                  </a:cubicBezTo>
                  <a:cubicBezTo>
                    <a:pt x="1455511" y="1295552"/>
                    <a:pt x="1469458" y="1093058"/>
                    <a:pt x="1513652" y="864073"/>
                  </a:cubicBezTo>
                  <a:cubicBezTo>
                    <a:pt x="1557846" y="635088"/>
                    <a:pt x="1475110" y="345880"/>
                    <a:pt x="1314965" y="204056"/>
                  </a:cubicBezTo>
                  <a:cubicBezTo>
                    <a:pt x="1154820" y="62232"/>
                    <a:pt x="768056" y="-36873"/>
                    <a:pt x="552782" y="1312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 type="triangle" w="med" len="med"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04800" h="171450"/>
            </a:sp3d>
            <a:ex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16" name="Group 396"/>
            <p:cNvGrpSpPr/>
            <p:nvPr/>
          </p:nvGrpSpPr>
          <p:grpSpPr>
            <a:xfrm>
              <a:off x="14542373" y="1232397"/>
              <a:ext cx="796445" cy="847836"/>
              <a:chOff x="10228679" y="3839299"/>
              <a:chExt cx="916025" cy="975134"/>
            </a:xfrm>
          </p:grpSpPr>
          <p:sp>
            <p:nvSpPr>
              <p:cNvPr id="398" name="Oval 13"/>
              <p:cNvSpPr/>
              <p:nvPr/>
            </p:nvSpPr>
            <p:spPr bwMode="auto">
              <a:xfrm rot="956724">
                <a:off x="10274553" y="3839299"/>
                <a:ext cx="870151" cy="853503"/>
              </a:xfrm>
              <a:custGeom>
                <a:avLst/>
                <a:gdLst>
                  <a:gd name="connsiteX0" fmla="*/ 0 w 833450"/>
                  <a:gd name="connsiteY0" fmla="*/ 427411 h 854821"/>
                  <a:gd name="connsiteX1" fmla="*/ 416725 w 833450"/>
                  <a:gd name="connsiteY1" fmla="*/ 0 h 854821"/>
                  <a:gd name="connsiteX2" fmla="*/ 833450 w 833450"/>
                  <a:gd name="connsiteY2" fmla="*/ 427411 h 854821"/>
                  <a:gd name="connsiteX3" fmla="*/ 416725 w 833450"/>
                  <a:gd name="connsiteY3" fmla="*/ 854822 h 854821"/>
                  <a:gd name="connsiteX4" fmla="*/ 0 w 833450"/>
                  <a:gd name="connsiteY4" fmla="*/ 427411 h 854821"/>
                  <a:gd name="connsiteX0" fmla="*/ 0 w 877411"/>
                  <a:gd name="connsiteY0" fmla="*/ 427428 h 854855"/>
                  <a:gd name="connsiteX1" fmla="*/ 416725 w 877411"/>
                  <a:gd name="connsiteY1" fmla="*/ 17 h 854855"/>
                  <a:gd name="connsiteX2" fmla="*/ 877411 w 877411"/>
                  <a:gd name="connsiteY2" fmla="*/ 414867 h 854855"/>
                  <a:gd name="connsiteX3" fmla="*/ 416725 w 877411"/>
                  <a:gd name="connsiteY3" fmla="*/ 854839 h 854855"/>
                  <a:gd name="connsiteX4" fmla="*/ 0 w 877411"/>
                  <a:gd name="connsiteY4" fmla="*/ 427428 h 854855"/>
                  <a:gd name="connsiteX0" fmla="*/ 0 w 877411"/>
                  <a:gd name="connsiteY0" fmla="*/ 433686 h 861113"/>
                  <a:gd name="connsiteX1" fmla="*/ 416725 w 877411"/>
                  <a:gd name="connsiteY1" fmla="*/ 6275 h 861113"/>
                  <a:gd name="connsiteX2" fmla="*/ 877411 w 877411"/>
                  <a:gd name="connsiteY2" fmla="*/ 421125 h 861113"/>
                  <a:gd name="connsiteX3" fmla="*/ 416725 w 877411"/>
                  <a:gd name="connsiteY3" fmla="*/ 861097 h 861113"/>
                  <a:gd name="connsiteX4" fmla="*/ 0 w 877411"/>
                  <a:gd name="connsiteY4" fmla="*/ 433686 h 861113"/>
                  <a:gd name="connsiteX0" fmla="*/ 0 w 877411"/>
                  <a:gd name="connsiteY0" fmla="*/ 433686 h 861738"/>
                  <a:gd name="connsiteX1" fmla="*/ 416725 w 877411"/>
                  <a:gd name="connsiteY1" fmla="*/ 6275 h 861738"/>
                  <a:gd name="connsiteX2" fmla="*/ 877411 w 877411"/>
                  <a:gd name="connsiteY2" fmla="*/ 421125 h 861738"/>
                  <a:gd name="connsiteX3" fmla="*/ 416725 w 877411"/>
                  <a:gd name="connsiteY3" fmla="*/ 861097 h 861738"/>
                  <a:gd name="connsiteX4" fmla="*/ 0 w 877411"/>
                  <a:gd name="connsiteY4" fmla="*/ 433686 h 86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411" h="861738">
                    <a:moveTo>
                      <a:pt x="0" y="433686"/>
                    </a:moveTo>
                    <a:cubicBezTo>
                      <a:pt x="0" y="197633"/>
                      <a:pt x="196175" y="53376"/>
                      <a:pt x="416725" y="6275"/>
                    </a:cubicBezTo>
                    <a:cubicBezTo>
                      <a:pt x="637275" y="-40826"/>
                      <a:pt x="877411" y="185072"/>
                      <a:pt x="877411" y="421125"/>
                    </a:cubicBezTo>
                    <a:cubicBezTo>
                      <a:pt x="877411" y="657178"/>
                      <a:pt x="630995" y="847490"/>
                      <a:pt x="416725" y="861097"/>
                    </a:cubicBezTo>
                    <a:cubicBezTo>
                      <a:pt x="202455" y="874704"/>
                      <a:pt x="0" y="669739"/>
                      <a:pt x="0" y="433686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  <a:alpha val="62000"/>
                </a:schemeClr>
              </a:solidFill>
              <a:ln w="9525">
                <a:noFill/>
                <a:round/>
                <a:headEnd/>
                <a:tailEnd type="triangl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25400"/>
                <a:contourClr>
                  <a:schemeClr val="bg1"/>
                </a:contourClr>
              </a:sp3d>
              <a:ex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" name="Freeform 398"/>
              <p:cNvSpPr/>
              <p:nvPr/>
            </p:nvSpPr>
            <p:spPr bwMode="auto">
              <a:xfrm rot="1043594">
                <a:off x="10228679" y="3845762"/>
                <a:ext cx="403937" cy="968671"/>
              </a:xfrm>
              <a:custGeom>
                <a:avLst/>
                <a:gdLst>
                  <a:gd name="connsiteX0" fmla="*/ 0 w 601980"/>
                  <a:gd name="connsiteY0" fmla="*/ 335280 h 510540"/>
                  <a:gd name="connsiteX1" fmla="*/ 213360 w 601980"/>
                  <a:gd name="connsiteY1" fmla="*/ 30480 h 510540"/>
                  <a:gd name="connsiteX2" fmla="*/ 601980 w 601980"/>
                  <a:gd name="connsiteY2" fmla="*/ 0 h 510540"/>
                  <a:gd name="connsiteX3" fmla="*/ 586740 w 601980"/>
                  <a:gd name="connsiteY3" fmla="*/ 213360 h 510540"/>
                  <a:gd name="connsiteX4" fmla="*/ 350520 w 601980"/>
                  <a:gd name="connsiteY4" fmla="*/ 274320 h 510540"/>
                  <a:gd name="connsiteX5" fmla="*/ 53340 w 601980"/>
                  <a:gd name="connsiteY5" fmla="*/ 510540 h 510540"/>
                  <a:gd name="connsiteX6" fmla="*/ 0 w 601980"/>
                  <a:gd name="connsiteY6" fmla="*/ 335280 h 510540"/>
                  <a:gd name="connsiteX0" fmla="*/ 0 w 635591"/>
                  <a:gd name="connsiteY0" fmla="*/ 335280 h 510540"/>
                  <a:gd name="connsiteX1" fmla="*/ 213360 w 635591"/>
                  <a:gd name="connsiteY1" fmla="*/ 30480 h 510540"/>
                  <a:gd name="connsiteX2" fmla="*/ 601980 w 635591"/>
                  <a:gd name="connsiteY2" fmla="*/ 0 h 510540"/>
                  <a:gd name="connsiteX3" fmla="*/ 586740 w 635591"/>
                  <a:gd name="connsiteY3" fmla="*/ 213360 h 510540"/>
                  <a:gd name="connsiteX4" fmla="*/ 350520 w 635591"/>
                  <a:gd name="connsiteY4" fmla="*/ 274320 h 510540"/>
                  <a:gd name="connsiteX5" fmla="*/ 53340 w 635591"/>
                  <a:gd name="connsiteY5" fmla="*/ 510540 h 510540"/>
                  <a:gd name="connsiteX6" fmla="*/ 0 w 635591"/>
                  <a:gd name="connsiteY6" fmla="*/ 335280 h 510540"/>
                  <a:gd name="connsiteX0" fmla="*/ 0 w 635591"/>
                  <a:gd name="connsiteY0" fmla="*/ 335280 h 510540"/>
                  <a:gd name="connsiteX1" fmla="*/ 213360 w 635591"/>
                  <a:gd name="connsiteY1" fmla="*/ 30480 h 510540"/>
                  <a:gd name="connsiteX2" fmla="*/ 601980 w 635591"/>
                  <a:gd name="connsiteY2" fmla="*/ 0 h 510540"/>
                  <a:gd name="connsiteX3" fmla="*/ 586740 w 635591"/>
                  <a:gd name="connsiteY3" fmla="*/ 213360 h 510540"/>
                  <a:gd name="connsiteX4" fmla="*/ 350520 w 635591"/>
                  <a:gd name="connsiteY4" fmla="*/ 274320 h 510540"/>
                  <a:gd name="connsiteX5" fmla="*/ 53340 w 635591"/>
                  <a:gd name="connsiteY5" fmla="*/ 510540 h 510540"/>
                  <a:gd name="connsiteX6" fmla="*/ 0 w 635591"/>
                  <a:gd name="connsiteY6" fmla="*/ 335280 h 510540"/>
                  <a:gd name="connsiteX0" fmla="*/ 21394 w 656985"/>
                  <a:gd name="connsiteY0" fmla="*/ 335280 h 530520"/>
                  <a:gd name="connsiteX1" fmla="*/ 234754 w 656985"/>
                  <a:gd name="connsiteY1" fmla="*/ 30480 h 530520"/>
                  <a:gd name="connsiteX2" fmla="*/ 623374 w 656985"/>
                  <a:gd name="connsiteY2" fmla="*/ 0 h 530520"/>
                  <a:gd name="connsiteX3" fmla="*/ 608134 w 656985"/>
                  <a:gd name="connsiteY3" fmla="*/ 213360 h 530520"/>
                  <a:gd name="connsiteX4" fmla="*/ 371914 w 656985"/>
                  <a:gd name="connsiteY4" fmla="*/ 274320 h 530520"/>
                  <a:gd name="connsiteX5" fmla="*/ 74734 w 656985"/>
                  <a:gd name="connsiteY5" fmla="*/ 510540 h 530520"/>
                  <a:gd name="connsiteX6" fmla="*/ 21394 w 656985"/>
                  <a:gd name="connsiteY6" fmla="*/ 335280 h 530520"/>
                  <a:gd name="connsiteX0" fmla="*/ 11308 w 646899"/>
                  <a:gd name="connsiteY0" fmla="*/ 335280 h 511222"/>
                  <a:gd name="connsiteX1" fmla="*/ 224668 w 646899"/>
                  <a:gd name="connsiteY1" fmla="*/ 30480 h 511222"/>
                  <a:gd name="connsiteX2" fmla="*/ 613288 w 646899"/>
                  <a:gd name="connsiteY2" fmla="*/ 0 h 511222"/>
                  <a:gd name="connsiteX3" fmla="*/ 598048 w 646899"/>
                  <a:gd name="connsiteY3" fmla="*/ 213360 h 511222"/>
                  <a:gd name="connsiteX4" fmla="*/ 361828 w 646899"/>
                  <a:gd name="connsiteY4" fmla="*/ 274320 h 511222"/>
                  <a:gd name="connsiteX5" fmla="*/ 64648 w 646899"/>
                  <a:gd name="connsiteY5" fmla="*/ 510540 h 511222"/>
                  <a:gd name="connsiteX6" fmla="*/ 11308 w 646899"/>
                  <a:gd name="connsiteY6" fmla="*/ 335280 h 511222"/>
                  <a:gd name="connsiteX0" fmla="*/ 11308 w 646899"/>
                  <a:gd name="connsiteY0" fmla="*/ 335280 h 511222"/>
                  <a:gd name="connsiteX1" fmla="*/ 224668 w 646899"/>
                  <a:gd name="connsiteY1" fmla="*/ 30480 h 511222"/>
                  <a:gd name="connsiteX2" fmla="*/ 613288 w 646899"/>
                  <a:gd name="connsiteY2" fmla="*/ 0 h 511222"/>
                  <a:gd name="connsiteX3" fmla="*/ 598048 w 646899"/>
                  <a:gd name="connsiteY3" fmla="*/ 213360 h 511222"/>
                  <a:gd name="connsiteX4" fmla="*/ 361828 w 646899"/>
                  <a:gd name="connsiteY4" fmla="*/ 274320 h 511222"/>
                  <a:gd name="connsiteX5" fmla="*/ 64648 w 646899"/>
                  <a:gd name="connsiteY5" fmla="*/ 510540 h 511222"/>
                  <a:gd name="connsiteX6" fmla="*/ 11308 w 646899"/>
                  <a:gd name="connsiteY6" fmla="*/ 335280 h 511222"/>
                  <a:gd name="connsiteX0" fmla="*/ 11308 w 676517"/>
                  <a:gd name="connsiteY0" fmla="*/ 335698 h 511640"/>
                  <a:gd name="connsiteX1" fmla="*/ 224668 w 676517"/>
                  <a:gd name="connsiteY1" fmla="*/ 30898 h 511640"/>
                  <a:gd name="connsiteX2" fmla="*/ 613288 w 676517"/>
                  <a:gd name="connsiteY2" fmla="*/ 418 h 511640"/>
                  <a:gd name="connsiteX3" fmla="*/ 598048 w 676517"/>
                  <a:gd name="connsiteY3" fmla="*/ 213778 h 511640"/>
                  <a:gd name="connsiteX4" fmla="*/ 361828 w 676517"/>
                  <a:gd name="connsiteY4" fmla="*/ 274738 h 511640"/>
                  <a:gd name="connsiteX5" fmla="*/ 64648 w 676517"/>
                  <a:gd name="connsiteY5" fmla="*/ 510958 h 511640"/>
                  <a:gd name="connsiteX6" fmla="*/ 11308 w 676517"/>
                  <a:gd name="connsiteY6" fmla="*/ 335698 h 511640"/>
                  <a:gd name="connsiteX0" fmla="*/ 11308 w 646899"/>
                  <a:gd name="connsiteY0" fmla="*/ 335280 h 511222"/>
                  <a:gd name="connsiteX1" fmla="*/ 224668 w 646899"/>
                  <a:gd name="connsiteY1" fmla="*/ 30480 h 511222"/>
                  <a:gd name="connsiteX2" fmla="*/ 613288 w 646899"/>
                  <a:gd name="connsiteY2" fmla="*/ 0 h 511222"/>
                  <a:gd name="connsiteX3" fmla="*/ 598048 w 646899"/>
                  <a:gd name="connsiteY3" fmla="*/ 213360 h 511222"/>
                  <a:gd name="connsiteX4" fmla="*/ 361828 w 646899"/>
                  <a:gd name="connsiteY4" fmla="*/ 274320 h 511222"/>
                  <a:gd name="connsiteX5" fmla="*/ 64648 w 646899"/>
                  <a:gd name="connsiteY5" fmla="*/ 510540 h 511222"/>
                  <a:gd name="connsiteX6" fmla="*/ 11308 w 646899"/>
                  <a:gd name="connsiteY6" fmla="*/ 335280 h 511222"/>
                  <a:gd name="connsiteX0" fmla="*/ 11308 w 676517"/>
                  <a:gd name="connsiteY0" fmla="*/ 335698 h 511640"/>
                  <a:gd name="connsiteX1" fmla="*/ 224668 w 676517"/>
                  <a:gd name="connsiteY1" fmla="*/ 30898 h 511640"/>
                  <a:gd name="connsiteX2" fmla="*/ 613288 w 676517"/>
                  <a:gd name="connsiteY2" fmla="*/ 418 h 511640"/>
                  <a:gd name="connsiteX3" fmla="*/ 598048 w 676517"/>
                  <a:gd name="connsiteY3" fmla="*/ 213778 h 511640"/>
                  <a:gd name="connsiteX4" fmla="*/ 361828 w 676517"/>
                  <a:gd name="connsiteY4" fmla="*/ 274738 h 511640"/>
                  <a:gd name="connsiteX5" fmla="*/ 64648 w 676517"/>
                  <a:gd name="connsiteY5" fmla="*/ 510958 h 511640"/>
                  <a:gd name="connsiteX6" fmla="*/ 11308 w 676517"/>
                  <a:gd name="connsiteY6" fmla="*/ 335698 h 511640"/>
                  <a:gd name="connsiteX0" fmla="*/ 11308 w 700571"/>
                  <a:gd name="connsiteY0" fmla="*/ 363799 h 539741"/>
                  <a:gd name="connsiteX1" fmla="*/ 224668 w 700571"/>
                  <a:gd name="connsiteY1" fmla="*/ 58999 h 539741"/>
                  <a:gd name="connsiteX2" fmla="*/ 613288 w 700571"/>
                  <a:gd name="connsiteY2" fmla="*/ 28519 h 539741"/>
                  <a:gd name="connsiteX3" fmla="*/ 598048 w 700571"/>
                  <a:gd name="connsiteY3" fmla="*/ 241879 h 539741"/>
                  <a:gd name="connsiteX4" fmla="*/ 361828 w 700571"/>
                  <a:gd name="connsiteY4" fmla="*/ 302839 h 539741"/>
                  <a:gd name="connsiteX5" fmla="*/ 64648 w 700571"/>
                  <a:gd name="connsiteY5" fmla="*/ 539059 h 539741"/>
                  <a:gd name="connsiteX6" fmla="*/ 11308 w 700571"/>
                  <a:gd name="connsiteY6" fmla="*/ 363799 h 539741"/>
                  <a:gd name="connsiteX0" fmla="*/ 11308 w 700571"/>
                  <a:gd name="connsiteY0" fmla="*/ 365854 h 541796"/>
                  <a:gd name="connsiteX1" fmla="*/ 224668 w 700571"/>
                  <a:gd name="connsiteY1" fmla="*/ 61054 h 541796"/>
                  <a:gd name="connsiteX2" fmla="*/ 613288 w 700571"/>
                  <a:gd name="connsiteY2" fmla="*/ 30574 h 541796"/>
                  <a:gd name="connsiteX3" fmla="*/ 598048 w 700571"/>
                  <a:gd name="connsiteY3" fmla="*/ 243934 h 541796"/>
                  <a:gd name="connsiteX4" fmla="*/ 361828 w 700571"/>
                  <a:gd name="connsiteY4" fmla="*/ 304894 h 541796"/>
                  <a:gd name="connsiteX5" fmla="*/ 64648 w 700571"/>
                  <a:gd name="connsiteY5" fmla="*/ 541114 h 541796"/>
                  <a:gd name="connsiteX6" fmla="*/ 11308 w 700571"/>
                  <a:gd name="connsiteY6" fmla="*/ 365854 h 541796"/>
                  <a:gd name="connsiteX0" fmla="*/ 11308 w 690785"/>
                  <a:gd name="connsiteY0" fmla="*/ 340777 h 516719"/>
                  <a:gd name="connsiteX1" fmla="*/ 224668 w 690785"/>
                  <a:gd name="connsiteY1" fmla="*/ 35977 h 516719"/>
                  <a:gd name="connsiteX2" fmla="*/ 613288 w 690785"/>
                  <a:gd name="connsiteY2" fmla="*/ 5497 h 516719"/>
                  <a:gd name="connsiteX3" fmla="*/ 670467 w 690785"/>
                  <a:gd name="connsiteY3" fmla="*/ 137635 h 516719"/>
                  <a:gd name="connsiteX4" fmla="*/ 361828 w 690785"/>
                  <a:gd name="connsiteY4" fmla="*/ 279817 h 516719"/>
                  <a:gd name="connsiteX5" fmla="*/ 64648 w 690785"/>
                  <a:gd name="connsiteY5" fmla="*/ 516037 h 516719"/>
                  <a:gd name="connsiteX6" fmla="*/ 11308 w 690785"/>
                  <a:gd name="connsiteY6" fmla="*/ 340777 h 516719"/>
                  <a:gd name="connsiteX0" fmla="*/ 11308 w 690785"/>
                  <a:gd name="connsiteY0" fmla="*/ 340777 h 517693"/>
                  <a:gd name="connsiteX1" fmla="*/ 224668 w 690785"/>
                  <a:gd name="connsiteY1" fmla="*/ 35977 h 517693"/>
                  <a:gd name="connsiteX2" fmla="*/ 613288 w 690785"/>
                  <a:gd name="connsiteY2" fmla="*/ 5497 h 517693"/>
                  <a:gd name="connsiteX3" fmla="*/ 670467 w 690785"/>
                  <a:gd name="connsiteY3" fmla="*/ 137635 h 517693"/>
                  <a:gd name="connsiteX4" fmla="*/ 361828 w 690785"/>
                  <a:gd name="connsiteY4" fmla="*/ 241140 h 517693"/>
                  <a:gd name="connsiteX5" fmla="*/ 64648 w 690785"/>
                  <a:gd name="connsiteY5" fmla="*/ 516037 h 517693"/>
                  <a:gd name="connsiteX6" fmla="*/ 11308 w 690785"/>
                  <a:gd name="connsiteY6" fmla="*/ 340777 h 517693"/>
                  <a:gd name="connsiteX0" fmla="*/ 89 w 679566"/>
                  <a:gd name="connsiteY0" fmla="*/ 340777 h 490977"/>
                  <a:gd name="connsiteX1" fmla="*/ 213449 w 679566"/>
                  <a:gd name="connsiteY1" fmla="*/ 35977 h 490977"/>
                  <a:gd name="connsiteX2" fmla="*/ 602069 w 679566"/>
                  <a:gd name="connsiteY2" fmla="*/ 5497 h 490977"/>
                  <a:gd name="connsiteX3" fmla="*/ 659248 w 679566"/>
                  <a:gd name="connsiteY3" fmla="*/ 137635 h 490977"/>
                  <a:gd name="connsiteX4" fmla="*/ 350609 w 679566"/>
                  <a:gd name="connsiteY4" fmla="*/ 241140 h 490977"/>
                  <a:gd name="connsiteX5" fmla="*/ 189214 w 679566"/>
                  <a:gd name="connsiteY5" fmla="*/ 488963 h 490977"/>
                  <a:gd name="connsiteX6" fmla="*/ 89 w 679566"/>
                  <a:gd name="connsiteY6" fmla="*/ 340777 h 490977"/>
                  <a:gd name="connsiteX0" fmla="*/ 93 w 670518"/>
                  <a:gd name="connsiteY0" fmla="*/ 243047 h 491794"/>
                  <a:gd name="connsiteX1" fmla="*/ 204401 w 670518"/>
                  <a:gd name="connsiteY1" fmla="*/ 38808 h 491794"/>
                  <a:gd name="connsiteX2" fmla="*/ 593021 w 670518"/>
                  <a:gd name="connsiteY2" fmla="*/ 8328 h 491794"/>
                  <a:gd name="connsiteX3" fmla="*/ 650200 w 670518"/>
                  <a:gd name="connsiteY3" fmla="*/ 140466 h 491794"/>
                  <a:gd name="connsiteX4" fmla="*/ 341561 w 670518"/>
                  <a:gd name="connsiteY4" fmla="*/ 243971 h 491794"/>
                  <a:gd name="connsiteX5" fmla="*/ 180166 w 670518"/>
                  <a:gd name="connsiteY5" fmla="*/ 491794 h 491794"/>
                  <a:gd name="connsiteX6" fmla="*/ 93 w 670518"/>
                  <a:gd name="connsiteY6" fmla="*/ 243047 h 491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0518" h="491794">
                    <a:moveTo>
                      <a:pt x="93" y="243047"/>
                    </a:moveTo>
                    <a:cubicBezTo>
                      <a:pt x="4132" y="167549"/>
                      <a:pt x="105580" y="77928"/>
                      <a:pt x="204401" y="38808"/>
                    </a:cubicBezTo>
                    <a:cubicBezTo>
                      <a:pt x="303222" y="-312"/>
                      <a:pt x="518721" y="-8615"/>
                      <a:pt x="593021" y="8328"/>
                    </a:cubicBezTo>
                    <a:cubicBezTo>
                      <a:pt x="667321" y="25271"/>
                      <a:pt x="692110" y="101192"/>
                      <a:pt x="650200" y="140466"/>
                    </a:cubicBezTo>
                    <a:cubicBezTo>
                      <a:pt x="608290" y="179740"/>
                      <a:pt x="419900" y="185416"/>
                      <a:pt x="341561" y="243971"/>
                    </a:cubicBezTo>
                    <a:cubicBezTo>
                      <a:pt x="263222" y="302526"/>
                      <a:pt x="237077" y="491948"/>
                      <a:pt x="180166" y="491794"/>
                    </a:cubicBezTo>
                    <a:cubicBezTo>
                      <a:pt x="123255" y="491640"/>
                      <a:pt x="-3946" y="318545"/>
                      <a:pt x="93" y="243047"/>
                    </a:cubicBezTo>
                    <a:close/>
                  </a:path>
                </a:pathLst>
              </a:custGeom>
              <a:solidFill>
                <a:schemeClr val="bg1">
                  <a:alpha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softEdge rad="101600"/>
              </a:effectLst>
              <a:ex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02" name="TextBox 401"/>
          <p:cNvSpPr txBox="1"/>
          <p:nvPr/>
        </p:nvSpPr>
        <p:spPr>
          <a:xfrm>
            <a:off x="6828122" y="2867764"/>
            <a:ext cx="619080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800" dirty="0" smtClean="0">
                <a:solidFill>
                  <a:srgbClr val="000000"/>
                </a:solidFill>
              </a:rPr>
              <a:t>T-cell</a:t>
            </a:r>
            <a:endParaRPr lang="en-US" sz="800" dirty="0">
              <a:solidFill>
                <a:srgbClr val="000000"/>
              </a:solidFill>
            </a:endParaRPr>
          </a:p>
          <a:p>
            <a:pPr algn="ctr">
              <a:lnSpc>
                <a:spcPct val="95000"/>
              </a:lnSpc>
            </a:pPr>
            <a:r>
              <a:rPr lang="en-US" sz="800" dirty="0">
                <a:solidFill>
                  <a:srgbClr val="000000"/>
                </a:solidFill>
              </a:rPr>
              <a:t>precursor</a:t>
            </a:r>
          </a:p>
        </p:txBody>
      </p:sp>
      <p:sp>
        <p:nvSpPr>
          <p:cNvPr id="403" name="TextBox 402"/>
          <p:cNvSpPr txBox="1"/>
          <p:nvPr/>
        </p:nvSpPr>
        <p:spPr>
          <a:xfrm>
            <a:off x="8404514" y="2866978"/>
            <a:ext cx="580608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800" dirty="0">
                <a:solidFill>
                  <a:srgbClr val="000000"/>
                </a:solidFill>
              </a:rPr>
              <a:t>Pre/Pro </a:t>
            </a:r>
          </a:p>
          <a:p>
            <a:pPr algn="ctr">
              <a:lnSpc>
                <a:spcPct val="95000"/>
              </a:lnSpc>
            </a:pPr>
            <a:r>
              <a:rPr lang="en-US" sz="800" dirty="0">
                <a:solidFill>
                  <a:srgbClr val="000000"/>
                </a:solidFill>
              </a:rPr>
              <a:t>B cell</a:t>
            </a:r>
          </a:p>
        </p:txBody>
      </p:sp>
      <p:grpSp>
        <p:nvGrpSpPr>
          <p:cNvPr id="117" name="Group 356"/>
          <p:cNvGrpSpPr/>
          <p:nvPr/>
        </p:nvGrpSpPr>
        <p:grpSpPr>
          <a:xfrm>
            <a:off x="1278198" y="2414438"/>
            <a:ext cx="499823" cy="511371"/>
            <a:chOff x="1269242" y="2758466"/>
            <a:chExt cx="499823" cy="511371"/>
          </a:xfrm>
        </p:grpSpPr>
        <p:sp>
          <p:nvSpPr>
            <p:cNvPr id="358" name="Freeform 357"/>
            <p:cNvSpPr/>
            <p:nvPr/>
          </p:nvSpPr>
          <p:spPr bwMode="auto">
            <a:xfrm rot="637695">
              <a:off x="1269242" y="2758466"/>
              <a:ext cx="499823" cy="511371"/>
            </a:xfrm>
            <a:custGeom>
              <a:avLst/>
              <a:gdLst>
                <a:gd name="connsiteX0" fmla="*/ 548640 w 1691640"/>
                <a:gd name="connsiteY0" fmla="*/ 38100 h 1493520"/>
                <a:gd name="connsiteX1" fmla="*/ 0 w 1691640"/>
                <a:gd name="connsiteY1" fmla="*/ 647700 h 1493520"/>
                <a:gd name="connsiteX2" fmla="*/ 327660 w 1691640"/>
                <a:gd name="connsiteY2" fmla="*/ 1371600 h 1493520"/>
                <a:gd name="connsiteX3" fmla="*/ 1242060 w 1691640"/>
                <a:gd name="connsiteY3" fmla="*/ 1493520 h 1493520"/>
                <a:gd name="connsiteX4" fmla="*/ 1691640 w 1691640"/>
                <a:gd name="connsiteY4" fmla="*/ 883920 h 1493520"/>
                <a:gd name="connsiteX5" fmla="*/ 1554480 w 1691640"/>
                <a:gd name="connsiteY5" fmla="*/ 190500 h 1493520"/>
                <a:gd name="connsiteX6" fmla="*/ 853440 w 1691640"/>
                <a:gd name="connsiteY6" fmla="*/ 0 h 1493520"/>
                <a:gd name="connsiteX7" fmla="*/ 548640 w 1691640"/>
                <a:gd name="connsiteY7" fmla="*/ 38100 h 1493520"/>
                <a:gd name="connsiteX0" fmla="*/ 548640 w 1691640"/>
                <a:gd name="connsiteY0" fmla="*/ 69084 h 1524504"/>
                <a:gd name="connsiteX1" fmla="*/ 0 w 1691640"/>
                <a:gd name="connsiteY1" fmla="*/ 678684 h 1524504"/>
                <a:gd name="connsiteX2" fmla="*/ 327660 w 1691640"/>
                <a:gd name="connsiteY2" fmla="*/ 1402584 h 1524504"/>
                <a:gd name="connsiteX3" fmla="*/ 1242060 w 1691640"/>
                <a:gd name="connsiteY3" fmla="*/ 1524504 h 1524504"/>
                <a:gd name="connsiteX4" fmla="*/ 1691640 w 1691640"/>
                <a:gd name="connsiteY4" fmla="*/ 914904 h 1524504"/>
                <a:gd name="connsiteX5" fmla="*/ 1554480 w 1691640"/>
                <a:gd name="connsiteY5" fmla="*/ 221484 h 1524504"/>
                <a:gd name="connsiteX6" fmla="*/ 853440 w 1691640"/>
                <a:gd name="connsiteY6" fmla="*/ 30984 h 1524504"/>
                <a:gd name="connsiteX7" fmla="*/ 548640 w 1691640"/>
                <a:gd name="connsiteY7" fmla="*/ 69084 h 1524504"/>
                <a:gd name="connsiteX0" fmla="*/ 548640 w 1691640"/>
                <a:gd name="connsiteY0" fmla="*/ 69084 h 1524504"/>
                <a:gd name="connsiteX1" fmla="*/ 0 w 1691640"/>
                <a:gd name="connsiteY1" fmla="*/ 678684 h 1524504"/>
                <a:gd name="connsiteX2" fmla="*/ 327660 w 1691640"/>
                <a:gd name="connsiteY2" fmla="*/ 1402584 h 1524504"/>
                <a:gd name="connsiteX3" fmla="*/ 1242060 w 1691640"/>
                <a:gd name="connsiteY3" fmla="*/ 1524504 h 1524504"/>
                <a:gd name="connsiteX4" fmla="*/ 1691640 w 1691640"/>
                <a:gd name="connsiteY4" fmla="*/ 914904 h 1524504"/>
                <a:gd name="connsiteX5" fmla="*/ 1554480 w 1691640"/>
                <a:gd name="connsiteY5" fmla="*/ 221484 h 1524504"/>
                <a:gd name="connsiteX6" fmla="*/ 853440 w 1691640"/>
                <a:gd name="connsiteY6" fmla="*/ 30984 h 1524504"/>
                <a:gd name="connsiteX7" fmla="*/ 548640 w 1691640"/>
                <a:gd name="connsiteY7" fmla="*/ 69084 h 1524504"/>
                <a:gd name="connsiteX0" fmla="*/ 563706 w 1706706"/>
                <a:gd name="connsiteY0" fmla="*/ 69084 h 1524504"/>
                <a:gd name="connsiteX1" fmla="*/ 15066 w 1706706"/>
                <a:gd name="connsiteY1" fmla="*/ 678684 h 1524504"/>
                <a:gd name="connsiteX2" fmla="*/ 342726 w 1706706"/>
                <a:gd name="connsiteY2" fmla="*/ 1402584 h 1524504"/>
                <a:gd name="connsiteX3" fmla="*/ 1257126 w 1706706"/>
                <a:gd name="connsiteY3" fmla="*/ 1524504 h 1524504"/>
                <a:gd name="connsiteX4" fmla="*/ 1706706 w 1706706"/>
                <a:gd name="connsiteY4" fmla="*/ 914904 h 1524504"/>
                <a:gd name="connsiteX5" fmla="*/ 1569546 w 1706706"/>
                <a:gd name="connsiteY5" fmla="*/ 221484 h 1524504"/>
                <a:gd name="connsiteX6" fmla="*/ 868506 w 1706706"/>
                <a:gd name="connsiteY6" fmla="*/ 30984 h 1524504"/>
                <a:gd name="connsiteX7" fmla="*/ 563706 w 1706706"/>
                <a:gd name="connsiteY7" fmla="*/ 69084 h 1524504"/>
                <a:gd name="connsiteX0" fmla="*/ 563706 w 1706706"/>
                <a:gd name="connsiteY0" fmla="*/ 69084 h 1586623"/>
                <a:gd name="connsiteX1" fmla="*/ 15066 w 1706706"/>
                <a:gd name="connsiteY1" fmla="*/ 678684 h 1586623"/>
                <a:gd name="connsiteX2" fmla="*/ 342726 w 1706706"/>
                <a:gd name="connsiteY2" fmla="*/ 1402584 h 1586623"/>
                <a:gd name="connsiteX3" fmla="*/ 1257126 w 1706706"/>
                <a:gd name="connsiteY3" fmla="*/ 1524504 h 1586623"/>
                <a:gd name="connsiteX4" fmla="*/ 1706706 w 1706706"/>
                <a:gd name="connsiteY4" fmla="*/ 914904 h 1586623"/>
                <a:gd name="connsiteX5" fmla="*/ 1569546 w 1706706"/>
                <a:gd name="connsiteY5" fmla="*/ 221484 h 1586623"/>
                <a:gd name="connsiteX6" fmla="*/ 868506 w 1706706"/>
                <a:gd name="connsiteY6" fmla="*/ 30984 h 1586623"/>
                <a:gd name="connsiteX7" fmla="*/ 563706 w 1706706"/>
                <a:gd name="connsiteY7" fmla="*/ 69084 h 1586623"/>
                <a:gd name="connsiteX0" fmla="*/ 563706 w 1706706"/>
                <a:gd name="connsiteY0" fmla="*/ 69084 h 1614690"/>
                <a:gd name="connsiteX1" fmla="*/ 15066 w 1706706"/>
                <a:gd name="connsiteY1" fmla="*/ 678684 h 1614690"/>
                <a:gd name="connsiteX2" fmla="*/ 342726 w 1706706"/>
                <a:gd name="connsiteY2" fmla="*/ 1402584 h 1614690"/>
                <a:gd name="connsiteX3" fmla="*/ 1257126 w 1706706"/>
                <a:gd name="connsiteY3" fmla="*/ 1524504 h 1614690"/>
                <a:gd name="connsiteX4" fmla="*/ 1706706 w 1706706"/>
                <a:gd name="connsiteY4" fmla="*/ 914904 h 1614690"/>
                <a:gd name="connsiteX5" fmla="*/ 1569546 w 1706706"/>
                <a:gd name="connsiteY5" fmla="*/ 221484 h 1614690"/>
                <a:gd name="connsiteX6" fmla="*/ 868506 w 1706706"/>
                <a:gd name="connsiteY6" fmla="*/ 30984 h 1614690"/>
                <a:gd name="connsiteX7" fmla="*/ 563706 w 1706706"/>
                <a:gd name="connsiteY7" fmla="*/ 69084 h 1614690"/>
                <a:gd name="connsiteX0" fmla="*/ 563706 w 1769574"/>
                <a:gd name="connsiteY0" fmla="*/ 69084 h 1614690"/>
                <a:gd name="connsiteX1" fmla="*/ 15066 w 1769574"/>
                <a:gd name="connsiteY1" fmla="*/ 678684 h 1614690"/>
                <a:gd name="connsiteX2" fmla="*/ 342726 w 1769574"/>
                <a:gd name="connsiteY2" fmla="*/ 1402584 h 1614690"/>
                <a:gd name="connsiteX3" fmla="*/ 1257126 w 1769574"/>
                <a:gd name="connsiteY3" fmla="*/ 1524504 h 1614690"/>
                <a:gd name="connsiteX4" fmla="*/ 1706706 w 1769574"/>
                <a:gd name="connsiteY4" fmla="*/ 914904 h 1614690"/>
                <a:gd name="connsiteX5" fmla="*/ 1569546 w 1769574"/>
                <a:gd name="connsiteY5" fmla="*/ 221484 h 1614690"/>
                <a:gd name="connsiteX6" fmla="*/ 868506 w 1769574"/>
                <a:gd name="connsiteY6" fmla="*/ 30984 h 1614690"/>
                <a:gd name="connsiteX7" fmla="*/ 563706 w 1769574"/>
                <a:gd name="connsiteY7" fmla="*/ 69084 h 1614690"/>
                <a:gd name="connsiteX0" fmla="*/ 563706 w 1726917"/>
                <a:gd name="connsiteY0" fmla="*/ 69084 h 1614690"/>
                <a:gd name="connsiteX1" fmla="*/ 15066 w 1726917"/>
                <a:gd name="connsiteY1" fmla="*/ 678684 h 1614690"/>
                <a:gd name="connsiteX2" fmla="*/ 342726 w 1726917"/>
                <a:gd name="connsiteY2" fmla="*/ 1402584 h 1614690"/>
                <a:gd name="connsiteX3" fmla="*/ 1257126 w 1726917"/>
                <a:gd name="connsiteY3" fmla="*/ 1524504 h 1614690"/>
                <a:gd name="connsiteX4" fmla="*/ 1706706 w 1726917"/>
                <a:gd name="connsiteY4" fmla="*/ 914904 h 1614690"/>
                <a:gd name="connsiteX5" fmla="*/ 1569546 w 1726917"/>
                <a:gd name="connsiteY5" fmla="*/ 221484 h 1614690"/>
                <a:gd name="connsiteX6" fmla="*/ 868506 w 1726917"/>
                <a:gd name="connsiteY6" fmla="*/ 30984 h 1614690"/>
                <a:gd name="connsiteX7" fmla="*/ 563706 w 1726917"/>
                <a:gd name="connsiteY7" fmla="*/ 69084 h 1614690"/>
                <a:gd name="connsiteX0" fmla="*/ 567152 w 1730363"/>
                <a:gd name="connsiteY0" fmla="*/ 28167 h 1573773"/>
                <a:gd name="connsiteX1" fmla="*/ 18512 w 1730363"/>
                <a:gd name="connsiteY1" fmla="*/ 637767 h 1573773"/>
                <a:gd name="connsiteX2" fmla="*/ 346172 w 1730363"/>
                <a:gd name="connsiteY2" fmla="*/ 1361667 h 1573773"/>
                <a:gd name="connsiteX3" fmla="*/ 1260572 w 1730363"/>
                <a:gd name="connsiteY3" fmla="*/ 1483587 h 1573773"/>
                <a:gd name="connsiteX4" fmla="*/ 1710152 w 1730363"/>
                <a:gd name="connsiteY4" fmla="*/ 873987 h 1573773"/>
                <a:gd name="connsiteX5" fmla="*/ 1572992 w 1730363"/>
                <a:gd name="connsiteY5" fmla="*/ 180567 h 1573773"/>
                <a:gd name="connsiteX6" fmla="*/ 567152 w 1730363"/>
                <a:gd name="connsiteY6" fmla="*/ 28167 h 1573773"/>
                <a:gd name="connsiteX0" fmla="*/ 567152 w 1730363"/>
                <a:gd name="connsiteY0" fmla="*/ 28167 h 1573773"/>
                <a:gd name="connsiteX1" fmla="*/ 18512 w 1730363"/>
                <a:gd name="connsiteY1" fmla="*/ 637767 h 1573773"/>
                <a:gd name="connsiteX2" fmla="*/ 346172 w 1730363"/>
                <a:gd name="connsiteY2" fmla="*/ 1361667 h 1573773"/>
                <a:gd name="connsiteX3" fmla="*/ 1260572 w 1730363"/>
                <a:gd name="connsiteY3" fmla="*/ 1483587 h 1573773"/>
                <a:gd name="connsiteX4" fmla="*/ 1710152 w 1730363"/>
                <a:gd name="connsiteY4" fmla="*/ 873987 h 1573773"/>
                <a:gd name="connsiteX5" fmla="*/ 1572992 w 1730363"/>
                <a:gd name="connsiteY5" fmla="*/ 180567 h 1573773"/>
                <a:gd name="connsiteX6" fmla="*/ 567152 w 1730363"/>
                <a:gd name="connsiteY6" fmla="*/ 28167 h 1573773"/>
                <a:gd name="connsiteX0" fmla="*/ 552057 w 1715268"/>
                <a:gd name="connsiteY0" fmla="*/ 28167 h 1573773"/>
                <a:gd name="connsiteX1" fmla="*/ 3417 w 1715268"/>
                <a:gd name="connsiteY1" fmla="*/ 637767 h 1573773"/>
                <a:gd name="connsiteX2" fmla="*/ 331077 w 1715268"/>
                <a:gd name="connsiteY2" fmla="*/ 1361667 h 1573773"/>
                <a:gd name="connsiteX3" fmla="*/ 1245477 w 1715268"/>
                <a:gd name="connsiteY3" fmla="*/ 1483587 h 1573773"/>
                <a:gd name="connsiteX4" fmla="*/ 1695057 w 1715268"/>
                <a:gd name="connsiteY4" fmla="*/ 873987 h 1573773"/>
                <a:gd name="connsiteX5" fmla="*/ 1557897 w 1715268"/>
                <a:gd name="connsiteY5" fmla="*/ 180567 h 1573773"/>
                <a:gd name="connsiteX6" fmla="*/ 552057 w 1715268"/>
                <a:gd name="connsiteY6" fmla="*/ 28167 h 1573773"/>
                <a:gd name="connsiteX0" fmla="*/ 552057 w 1715268"/>
                <a:gd name="connsiteY0" fmla="*/ 28167 h 1573773"/>
                <a:gd name="connsiteX1" fmla="*/ 3417 w 1715268"/>
                <a:gd name="connsiteY1" fmla="*/ 637767 h 1573773"/>
                <a:gd name="connsiteX2" fmla="*/ 331077 w 1715268"/>
                <a:gd name="connsiteY2" fmla="*/ 1361667 h 1573773"/>
                <a:gd name="connsiteX3" fmla="*/ 1245477 w 1715268"/>
                <a:gd name="connsiteY3" fmla="*/ 1483587 h 1573773"/>
                <a:gd name="connsiteX4" fmla="*/ 1695057 w 1715268"/>
                <a:gd name="connsiteY4" fmla="*/ 873987 h 1573773"/>
                <a:gd name="connsiteX5" fmla="*/ 1557897 w 1715268"/>
                <a:gd name="connsiteY5" fmla="*/ 180567 h 1573773"/>
                <a:gd name="connsiteX6" fmla="*/ 552057 w 1715268"/>
                <a:gd name="connsiteY6" fmla="*/ 28167 h 1573773"/>
                <a:gd name="connsiteX0" fmla="*/ 552057 w 1715268"/>
                <a:gd name="connsiteY0" fmla="*/ 28167 h 1560249"/>
                <a:gd name="connsiteX1" fmla="*/ 3417 w 1715268"/>
                <a:gd name="connsiteY1" fmla="*/ 637767 h 1560249"/>
                <a:gd name="connsiteX2" fmla="*/ 331077 w 1715268"/>
                <a:gd name="connsiteY2" fmla="*/ 1361667 h 1560249"/>
                <a:gd name="connsiteX3" fmla="*/ 1245477 w 1715268"/>
                <a:gd name="connsiteY3" fmla="*/ 1483587 h 1560249"/>
                <a:gd name="connsiteX4" fmla="*/ 1695057 w 1715268"/>
                <a:gd name="connsiteY4" fmla="*/ 873987 h 1560249"/>
                <a:gd name="connsiteX5" fmla="*/ 1557897 w 1715268"/>
                <a:gd name="connsiteY5" fmla="*/ 180567 h 1560249"/>
                <a:gd name="connsiteX6" fmla="*/ 552057 w 1715268"/>
                <a:gd name="connsiteY6" fmla="*/ 28167 h 1560249"/>
                <a:gd name="connsiteX0" fmla="*/ 552057 w 1715268"/>
                <a:gd name="connsiteY0" fmla="*/ 28167 h 1560249"/>
                <a:gd name="connsiteX1" fmla="*/ 3417 w 1715268"/>
                <a:gd name="connsiteY1" fmla="*/ 637767 h 1560249"/>
                <a:gd name="connsiteX2" fmla="*/ 331077 w 1715268"/>
                <a:gd name="connsiteY2" fmla="*/ 1361667 h 1560249"/>
                <a:gd name="connsiteX3" fmla="*/ 1245477 w 1715268"/>
                <a:gd name="connsiteY3" fmla="*/ 1483587 h 1560249"/>
                <a:gd name="connsiteX4" fmla="*/ 1695057 w 1715268"/>
                <a:gd name="connsiteY4" fmla="*/ 873987 h 1560249"/>
                <a:gd name="connsiteX5" fmla="*/ 1557897 w 1715268"/>
                <a:gd name="connsiteY5" fmla="*/ 180567 h 1560249"/>
                <a:gd name="connsiteX6" fmla="*/ 552057 w 1715268"/>
                <a:gd name="connsiteY6" fmla="*/ 28167 h 1560249"/>
                <a:gd name="connsiteX0" fmla="*/ 552057 w 1724199"/>
                <a:gd name="connsiteY0" fmla="*/ 40227 h 1572309"/>
                <a:gd name="connsiteX1" fmla="*/ 3417 w 1724199"/>
                <a:gd name="connsiteY1" fmla="*/ 649827 h 1572309"/>
                <a:gd name="connsiteX2" fmla="*/ 331077 w 1724199"/>
                <a:gd name="connsiteY2" fmla="*/ 1373727 h 1572309"/>
                <a:gd name="connsiteX3" fmla="*/ 1245477 w 1724199"/>
                <a:gd name="connsiteY3" fmla="*/ 1495647 h 1572309"/>
                <a:gd name="connsiteX4" fmla="*/ 1695057 w 1724199"/>
                <a:gd name="connsiteY4" fmla="*/ 886047 h 1572309"/>
                <a:gd name="connsiteX5" fmla="*/ 1557897 w 1724199"/>
                <a:gd name="connsiteY5" fmla="*/ 192627 h 1572309"/>
                <a:gd name="connsiteX6" fmla="*/ 552057 w 1724199"/>
                <a:gd name="connsiteY6" fmla="*/ 40227 h 1572309"/>
                <a:gd name="connsiteX0" fmla="*/ 621314 w 1727297"/>
                <a:gd name="connsiteY0" fmla="*/ 17078 h 1676888"/>
                <a:gd name="connsiteX1" fmla="*/ 8124 w 1727297"/>
                <a:gd name="connsiteY1" fmla="*/ 754406 h 1676888"/>
                <a:gd name="connsiteX2" fmla="*/ 335784 w 1727297"/>
                <a:gd name="connsiteY2" fmla="*/ 1478306 h 1676888"/>
                <a:gd name="connsiteX3" fmla="*/ 1250184 w 1727297"/>
                <a:gd name="connsiteY3" fmla="*/ 1600226 h 1676888"/>
                <a:gd name="connsiteX4" fmla="*/ 1699764 w 1727297"/>
                <a:gd name="connsiteY4" fmla="*/ 990626 h 1676888"/>
                <a:gd name="connsiteX5" fmla="*/ 1562604 w 1727297"/>
                <a:gd name="connsiteY5" fmla="*/ 297206 h 1676888"/>
                <a:gd name="connsiteX6" fmla="*/ 621314 w 1727297"/>
                <a:gd name="connsiteY6" fmla="*/ 17078 h 1676888"/>
                <a:gd name="connsiteX0" fmla="*/ 621314 w 1727297"/>
                <a:gd name="connsiteY0" fmla="*/ 35940 h 1695750"/>
                <a:gd name="connsiteX1" fmla="*/ 8124 w 1727297"/>
                <a:gd name="connsiteY1" fmla="*/ 773268 h 1695750"/>
                <a:gd name="connsiteX2" fmla="*/ 335784 w 1727297"/>
                <a:gd name="connsiteY2" fmla="*/ 1497168 h 1695750"/>
                <a:gd name="connsiteX3" fmla="*/ 1250184 w 1727297"/>
                <a:gd name="connsiteY3" fmla="*/ 1619088 h 1695750"/>
                <a:gd name="connsiteX4" fmla="*/ 1699764 w 1727297"/>
                <a:gd name="connsiteY4" fmla="*/ 1009488 h 1695750"/>
                <a:gd name="connsiteX5" fmla="*/ 1562604 w 1727297"/>
                <a:gd name="connsiteY5" fmla="*/ 316068 h 1695750"/>
                <a:gd name="connsiteX6" fmla="*/ 621314 w 1727297"/>
                <a:gd name="connsiteY6" fmla="*/ 35940 h 1695750"/>
                <a:gd name="connsiteX0" fmla="*/ 621314 w 1727297"/>
                <a:gd name="connsiteY0" fmla="*/ 35940 h 1666304"/>
                <a:gd name="connsiteX1" fmla="*/ 8124 w 1727297"/>
                <a:gd name="connsiteY1" fmla="*/ 773268 h 1666304"/>
                <a:gd name="connsiteX2" fmla="*/ 335784 w 1727297"/>
                <a:gd name="connsiteY2" fmla="*/ 1497168 h 1666304"/>
                <a:gd name="connsiteX3" fmla="*/ 1250184 w 1727297"/>
                <a:gd name="connsiteY3" fmla="*/ 1619088 h 1666304"/>
                <a:gd name="connsiteX4" fmla="*/ 1699764 w 1727297"/>
                <a:gd name="connsiteY4" fmla="*/ 1009488 h 1666304"/>
                <a:gd name="connsiteX5" fmla="*/ 1562604 w 1727297"/>
                <a:gd name="connsiteY5" fmla="*/ 316068 h 1666304"/>
                <a:gd name="connsiteX6" fmla="*/ 621314 w 1727297"/>
                <a:gd name="connsiteY6" fmla="*/ 35940 h 1666304"/>
                <a:gd name="connsiteX0" fmla="*/ 620790 w 1726773"/>
                <a:gd name="connsiteY0" fmla="*/ 35940 h 1671530"/>
                <a:gd name="connsiteX1" fmla="*/ 7600 w 1726773"/>
                <a:gd name="connsiteY1" fmla="*/ 773268 h 1671530"/>
                <a:gd name="connsiteX2" fmla="*/ 335260 w 1726773"/>
                <a:gd name="connsiteY2" fmla="*/ 1497168 h 1671530"/>
                <a:gd name="connsiteX3" fmla="*/ 1155433 w 1726773"/>
                <a:gd name="connsiteY3" fmla="*/ 1625541 h 1671530"/>
                <a:gd name="connsiteX4" fmla="*/ 1699240 w 1726773"/>
                <a:gd name="connsiteY4" fmla="*/ 1009488 h 1671530"/>
                <a:gd name="connsiteX5" fmla="*/ 1562080 w 1726773"/>
                <a:gd name="connsiteY5" fmla="*/ 316068 h 1671530"/>
                <a:gd name="connsiteX6" fmla="*/ 620790 w 1726773"/>
                <a:gd name="connsiteY6" fmla="*/ 35940 h 1671530"/>
                <a:gd name="connsiteX0" fmla="*/ 620790 w 1726191"/>
                <a:gd name="connsiteY0" fmla="*/ 40546 h 1676136"/>
                <a:gd name="connsiteX1" fmla="*/ 7600 w 1726191"/>
                <a:gd name="connsiteY1" fmla="*/ 777874 h 1676136"/>
                <a:gd name="connsiteX2" fmla="*/ 335260 w 1726191"/>
                <a:gd name="connsiteY2" fmla="*/ 1501774 h 1676136"/>
                <a:gd name="connsiteX3" fmla="*/ 1155433 w 1726191"/>
                <a:gd name="connsiteY3" fmla="*/ 1630147 h 1676136"/>
                <a:gd name="connsiteX4" fmla="*/ 1699240 w 1726191"/>
                <a:gd name="connsiteY4" fmla="*/ 1014094 h 1676136"/>
                <a:gd name="connsiteX5" fmla="*/ 1562080 w 1726191"/>
                <a:gd name="connsiteY5" fmla="*/ 320674 h 1676136"/>
                <a:gd name="connsiteX6" fmla="*/ 620790 w 1726191"/>
                <a:gd name="connsiteY6" fmla="*/ 40546 h 1676136"/>
                <a:gd name="connsiteX0" fmla="*/ 620790 w 1716482"/>
                <a:gd name="connsiteY0" fmla="*/ 35832 h 1671422"/>
                <a:gd name="connsiteX1" fmla="*/ 7600 w 1716482"/>
                <a:gd name="connsiteY1" fmla="*/ 773160 h 1671422"/>
                <a:gd name="connsiteX2" fmla="*/ 335260 w 1716482"/>
                <a:gd name="connsiteY2" fmla="*/ 1497060 h 1671422"/>
                <a:gd name="connsiteX3" fmla="*/ 1155433 w 1716482"/>
                <a:gd name="connsiteY3" fmla="*/ 1625433 h 1671422"/>
                <a:gd name="connsiteX4" fmla="*/ 1699240 w 1716482"/>
                <a:gd name="connsiteY4" fmla="*/ 1009380 h 1671422"/>
                <a:gd name="connsiteX5" fmla="*/ 1507835 w 1716482"/>
                <a:gd name="connsiteY5" fmla="*/ 236298 h 1671422"/>
                <a:gd name="connsiteX6" fmla="*/ 620790 w 1716482"/>
                <a:gd name="connsiteY6" fmla="*/ 35832 h 1671422"/>
                <a:gd name="connsiteX0" fmla="*/ 616101 w 1711793"/>
                <a:gd name="connsiteY0" fmla="*/ 35832 h 1671422"/>
                <a:gd name="connsiteX1" fmla="*/ 2911 w 1711793"/>
                <a:gd name="connsiteY1" fmla="*/ 773160 h 1671422"/>
                <a:gd name="connsiteX2" fmla="*/ 330571 w 1711793"/>
                <a:gd name="connsiteY2" fmla="*/ 1497060 h 1671422"/>
                <a:gd name="connsiteX3" fmla="*/ 1150744 w 1711793"/>
                <a:gd name="connsiteY3" fmla="*/ 1625433 h 1671422"/>
                <a:gd name="connsiteX4" fmla="*/ 1694551 w 1711793"/>
                <a:gd name="connsiteY4" fmla="*/ 1009380 h 1671422"/>
                <a:gd name="connsiteX5" fmla="*/ 1503146 w 1711793"/>
                <a:gd name="connsiteY5" fmla="*/ 236298 h 1671422"/>
                <a:gd name="connsiteX6" fmla="*/ 616101 w 1711793"/>
                <a:gd name="connsiteY6" fmla="*/ 35832 h 1671422"/>
                <a:gd name="connsiteX0" fmla="*/ 600451 w 1696143"/>
                <a:gd name="connsiteY0" fmla="*/ 27540 h 1667001"/>
                <a:gd name="connsiteX1" fmla="*/ 3129 w 1696143"/>
                <a:gd name="connsiteY1" fmla="*/ 649146 h 1667001"/>
                <a:gd name="connsiteX2" fmla="*/ 314921 w 1696143"/>
                <a:gd name="connsiteY2" fmla="*/ 1488768 h 1667001"/>
                <a:gd name="connsiteX3" fmla="*/ 1135094 w 1696143"/>
                <a:gd name="connsiteY3" fmla="*/ 1617141 h 1667001"/>
                <a:gd name="connsiteX4" fmla="*/ 1678901 w 1696143"/>
                <a:gd name="connsiteY4" fmla="*/ 1001088 h 1667001"/>
                <a:gd name="connsiteX5" fmla="*/ 1487496 w 1696143"/>
                <a:gd name="connsiteY5" fmla="*/ 228006 h 1667001"/>
                <a:gd name="connsiteX6" fmla="*/ 600451 w 1696143"/>
                <a:gd name="connsiteY6" fmla="*/ 27540 h 1667001"/>
                <a:gd name="connsiteX0" fmla="*/ 609190 w 1704882"/>
                <a:gd name="connsiteY0" fmla="*/ 27540 h 1667001"/>
                <a:gd name="connsiteX1" fmla="*/ 11868 w 1704882"/>
                <a:gd name="connsiteY1" fmla="*/ 649146 h 1667001"/>
                <a:gd name="connsiteX2" fmla="*/ 323660 w 1704882"/>
                <a:gd name="connsiteY2" fmla="*/ 1488768 h 1667001"/>
                <a:gd name="connsiteX3" fmla="*/ 1143833 w 1704882"/>
                <a:gd name="connsiteY3" fmla="*/ 1617141 h 1667001"/>
                <a:gd name="connsiteX4" fmla="*/ 1687640 w 1704882"/>
                <a:gd name="connsiteY4" fmla="*/ 1001088 h 1667001"/>
                <a:gd name="connsiteX5" fmla="*/ 1496235 w 1704882"/>
                <a:gd name="connsiteY5" fmla="*/ 228006 h 1667001"/>
                <a:gd name="connsiteX6" fmla="*/ 609190 w 1704882"/>
                <a:gd name="connsiteY6" fmla="*/ 27540 h 1667001"/>
                <a:gd name="connsiteX0" fmla="*/ 609193 w 1704795"/>
                <a:gd name="connsiteY0" fmla="*/ 15725 h 1655186"/>
                <a:gd name="connsiteX1" fmla="*/ 11871 w 1704795"/>
                <a:gd name="connsiteY1" fmla="*/ 637331 h 1655186"/>
                <a:gd name="connsiteX2" fmla="*/ 323663 w 1704795"/>
                <a:gd name="connsiteY2" fmla="*/ 1476953 h 1655186"/>
                <a:gd name="connsiteX3" fmla="*/ 1143836 w 1704795"/>
                <a:gd name="connsiteY3" fmla="*/ 1605326 h 1655186"/>
                <a:gd name="connsiteX4" fmla="*/ 1687643 w 1704795"/>
                <a:gd name="connsiteY4" fmla="*/ 989273 h 1655186"/>
                <a:gd name="connsiteX5" fmla="*/ 1495489 w 1704795"/>
                <a:gd name="connsiteY5" fmla="*/ 278970 h 1655186"/>
                <a:gd name="connsiteX6" fmla="*/ 609193 w 1704795"/>
                <a:gd name="connsiteY6" fmla="*/ 15725 h 1655186"/>
                <a:gd name="connsiteX0" fmla="*/ 609193 w 1698906"/>
                <a:gd name="connsiteY0" fmla="*/ 50813 h 1690274"/>
                <a:gd name="connsiteX1" fmla="*/ 11871 w 1698906"/>
                <a:gd name="connsiteY1" fmla="*/ 672419 h 1690274"/>
                <a:gd name="connsiteX2" fmla="*/ 323663 w 1698906"/>
                <a:gd name="connsiteY2" fmla="*/ 1512041 h 1690274"/>
                <a:gd name="connsiteX3" fmla="*/ 1143836 w 1698906"/>
                <a:gd name="connsiteY3" fmla="*/ 1640414 h 1690274"/>
                <a:gd name="connsiteX4" fmla="*/ 1687643 w 1698906"/>
                <a:gd name="connsiteY4" fmla="*/ 1024361 h 1690274"/>
                <a:gd name="connsiteX5" fmla="*/ 1495489 w 1698906"/>
                <a:gd name="connsiteY5" fmla="*/ 314058 h 1690274"/>
                <a:gd name="connsiteX6" fmla="*/ 1059397 w 1698906"/>
                <a:gd name="connsiteY6" fmla="*/ 66962 h 1690274"/>
                <a:gd name="connsiteX7" fmla="*/ 609193 w 1698906"/>
                <a:gd name="connsiteY7" fmla="*/ 50813 h 1690274"/>
                <a:gd name="connsiteX0" fmla="*/ 603659 w 1693372"/>
                <a:gd name="connsiteY0" fmla="*/ 50813 h 1690274"/>
                <a:gd name="connsiteX1" fmla="*/ 147913 w 1693372"/>
                <a:gd name="connsiteY1" fmla="*/ 290415 h 1690274"/>
                <a:gd name="connsiteX2" fmla="*/ 6337 w 1693372"/>
                <a:gd name="connsiteY2" fmla="*/ 672419 h 1690274"/>
                <a:gd name="connsiteX3" fmla="*/ 318129 w 1693372"/>
                <a:gd name="connsiteY3" fmla="*/ 1512041 h 1690274"/>
                <a:gd name="connsiteX4" fmla="*/ 1138302 w 1693372"/>
                <a:gd name="connsiteY4" fmla="*/ 1640414 h 1690274"/>
                <a:gd name="connsiteX5" fmla="*/ 1682109 w 1693372"/>
                <a:gd name="connsiteY5" fmla="*/ 1024361 h 1690274"/>
                <a:gd name="connsiteX6" fmla="*/ 1489955 w 1693372"/>
                <a:gd name="connsiteY6" fmla="*/ 314058 h 1690274"/>
                <a:gd name="connsiteX7" fmla="*/ 1053863 w 1693372"/>
                <a:gd name="connsiteY7" fmla="*/ 66962 h 1690274"/>
                <a:gd name="connsiteX8" fmla="*/ 603659 w 1693372"/>
                <a:gd name="connsiteY8" fmla="*/ 50813 h 1690274"/>
                <a:gd name="connsiteX0" fmla="*/ 597488 w 1687201"/>
                <a:gd name="connsiteY0" fmla="*/ 50813 h 1675010"/>
                <a:gd name="connsiteX1" fmla="*/ 141742 w 1687201"/>
                <a:gd name="connsiteY1" fmla="*/ 290415 h 1675010"/>
                <a:gd name="connsiteX2" fmla="*/ 166 w 1687201"/>
                <a:gd name="connsiteY2" fmla="*/ 672419 h 1675010"/>
                <a:gd name="connsiteX3" fmla="*/ 117703 w 1687201"/>
                <a:gd name="connsiteY3" fmla="*/ 1229671 h 1675010"/>
                <a:gd name="connsiteX4" fmla="*/ 311958 w 1687201"/>
                <a:gd name="connsiteY4" fmla="*/ 1512041 h 1675010"/>
                <a:gd name="connsiteX5" fmla="*/ 1132131 w 1687201"/>
                <a:gd name="connsiteY5" fmla="*/ 1640414 h 1675010"/>
                <a:gd name="connsiteX6" fmla="*/ 1675938 w 1687201"/>
                <a:gd name="connsiteY6" fmla="*/ 1024361 h 1675010"/>
                <a:gd name="connsiteX7" fmla="*/ 1483784 w 1687201"/>
                <a:gd name="connsiteY7" fmla="*/ 314058 h 1675010"/>
                <a:gd name="connsiteX8" fmla="*/ 1047692 w 1687201"/>
                <a:gd name="connsiteY8" fmla="*/ 66962 h 1675010"/>
                <a:gd name="connsiteX9" fmla="*/ 597488 w 1687201"/>
                <a:gd name="connsiteY9" fmla="*/ 50813 h 1675010"/>
                <a:gd name="connsiteX0" fmla="*/ 597488 w 1687201"/>
                <a:gd name="connsiteY0" fmla="*/ 50813 h 1693215"/>
                <a:gd name="connsiteX1" fmla="*/ 141742 w 1687201"/>
                <a:gd name="connsiteY1" fmla="*/ 290415 h 1693215"/>
                <a:gd name="connsiteX2" fmla="*/ 166 w 1687201"/>
                <a:gd name="connsiteY2" fmla="*/ 672419 h 1693215"/>
                <a:gd name="connsiteX3" fmla="*/ 117703 w 1687201"/>
                <a:gd name="connsiteY3" fmla="*/ 1229671 h 1693215"/>
                <a:gd name="connsiteX4" fmla="*/ 311958 w 1687201"/>
                <a:gd name="connsiteY4" fmla="*/ 1512041 h 1693215"/>
                <a:gd name="connsiteX5" fmla="*/ 676345 w 1687201"/>
                <a:gd name="connsiteY5" fmla="*/ 1645613 h 1693215"/>
                <a:gd name="connsiteX6" fmla="*/ 1132131 w 1687201"/>
                <a:gd name="connsiteY6" fmla="*/ 1640414 h 1693215"/>
                <a:gd name="connsiteX7" fmla="*/ 1675938 w 1687201"/>
                <a:gd name="connsiteY7" fmla="*/ 1024361 h 1693215"/>
                <a:gd name="connsiteX8" fmla="*/ 1483784 w 1687201"/>
                <a:gd name="connsiteY8" fmla="*/ 314058 h 1693215"/>
                <a:gd name="connsiteX9" fmla="*/ 1047692 w 1687201"/>
                <a:gd name="connsiteY9" fmla="*/ 66962 h 1693215"/>
                <a:gd name="connsiteX10" fmla="*/ 597488 w 1687201"/>
                <a:gd name="connsiteY10" fmla="*/ 50813 h 1693215"/>
                <a:gd name="connsiteX0" fmla="*/ 597488 w 1675957"/>
                <a:gd name="connsiteY0" fmla="*/ 50813 h 1669984"/>
                <a:gd name="connsiteX1" fmla="*/ 141742 w 1675957"/>
                <a:gd name="connsiteY1" fmla="*/ 290415 h 1669984"/>
                <a:gd name="connsiteX2" fmla="*/ 166 w 1675957"/>
                <a:gd name="connsiteY2" fmla="*/ 672419 h 1669984"/>
                <a:gd name="connsiteX3" fmla="*/ 117703 w 1675957"/>
                <a:gd name="connsiteY3" fmla="*/ 1229671 h 1669984"/>
                <a:gd name="connsiteX4" fmla="*/ 311958 w 1675957"/>
                <a:gd name="connsiteY4" fmla="*/ 1512041 h 1669984"/>
                <a:gd name="connsiteX5" fmla="*/ 676345 w 1675957"/>
                <a:gd name="connsiteY5" fmla="*/ 1645613 h 1669984"/>
                <a:gd name="connsiteX6" fmla="*/ 1132131 w 1675957"/>
                <a:gd name="connsiteY6" fmla="*/ 1640414 h 1669984"/>
                <a:gd name="connsiteX7" fmla="*/ 1475080 w 1675957"/>
                <a:gd name="connsiteY7" fmla="*/ 1348799 h 1669984"/>
                <a:gd name="connsiteX8" fmla="*/ 1675938 w 1675957"/>
                <a:gd name="connsiteY8" fmla="*/ 1024361 h 1669984"/>
                <a:gd name="connsiteX9" fmla="*/ 1483784 w 1675957"/>
                <a:gd name="connsiteY9" fmla="*/ 314058 h 1669984"/>
                <a:gd name="connsiteX10" fmla="*/ 1047692 w 1675957"/>
                <a:gd name="connsiteY10" fmla="*/ 66962 h 1669984"/>
                <a:gd name="connsiteX11" fmla="*/ 597488 w 1675957"/>
                <a:gd name="connsiteY11" fmla="*/ 50813 h 1669984"/>
                <a:gd name="connsiteX0" fmla="*/ 597488 w 1682376"/>
                <a:gd name="connsiteY0" fmla="*/ 50813 h 1669984"/>
                <a:gd name="connsiteX1" fmla="*/ 141742 w 1682376"/>
                <a:gd name="connsiteY1" fmla="*/ 290415 h 1669984"/>
                <a:gd name="connsiteX2" fmla="*/ 166 w 1682376"/>
                <a:gd name="connsiteY2" fmla="*/ 672419 h 1669984"/>
                <a:gd name="connsiteX3" fmla="*/ 117703 w 1682376"/>
                <a:gd name="connsiteY3" fmla="*/ 1229671 h 1669984"/>
                <a:gd name="connsiteX4" fmla="*/ 311958 w 1682376"/>
                <a:gd name="connsiteY4" fmla="*/ 1512041 h 1669984"/>
                <a:gd name="connsiteX5" fmla="*/ 676345 w 1682376"/>
                <a:gd name="connsiteY5" fmla="*/ 1645613 h 1669984"/>
                <a:gd name="connsiteX6" fmla="*/ 1132131 w 1682376"/>
                <a:gd name="connsiteY6" fmla="*/ 1640414 h 1669984"/>
                <a:gd name="connsiteX7" fmla="*/ 1475080 w 1682376"/>
                <a:gd name="connsiteY7" fmla="*/ 1348799 h 1669984"/>
                <a:gd name="connsiteX8" fmla="*/ 1675938 w 1682376"/>
                <a:gd name="connsiteY8" fmla="*/ 1024361 h 1669984"/>
                <a:gd name="connsiteX9" fmla="*/ 1619260 w 1682376"/>
                <a:gd name="connsiteY9" fmla="*/ 694116 h 1669984"/>
                <a:gd name="connsiteX10" fmla="*/ 1483784 w 1682376"/>
                <a:gd name="connsiteY10" fmla="*/ 314058 h 1669984"/>
                <a:gd name="connsiteX11" fmla="*/ 1047692 w 1682376"/>
                <a:gd name="connsiteY11" fmla="*/ 66962 h 1669984"/>
                <a:gd name="connsiteX12" fmla="*/ 597488 w 1682376"/>
                <a:gd name="connsiteY12" fmla="*/ 50813 h 1669984"/>
                <a:gd name="connsiteX0" fmla="*/ 542686 w 1682376"/>
                <a:gd name="connsiteY0" fmla="*/ 79032 h 1634503"/>
                <a:gd name="connsiteX1" fmla="*/ 141742 w 1682376"/>
                <a:gd name="connsiteY1" fmla="*/ 254934 h 1634503"/>
                <a:gd name="connsiteX2" fmla="*/ 166 w 1682376"/>
                <a:gd name="connsiteY2" fmla="*/ 636938 h 1634503"/>
                <a:gd name="connsiteX3" fmla="*/ 117703 w 1682376"/>
                <a:gd name="connsiteY3" fmla="*/ 1194190 h 1634503"/>
                <a:gd name="connsiteX4" fmla="*/ 311958 w 1682376"/>
                <a:gd name="connsiteY4" fmla="*/ 1476560 h 1634503"/>
                <a:gd name="connsiteX5" fmla="*/ 676345 w 1682376"/>
                <a:gd name="connsiteY5" fmla="*/ 1610132 h 1634503"/>
                <a:gd name="connsiteX6" fmla="*/ 1132131 w 1682376"/>
                <a:gd name="connsiteY6" fmla="*/ 1604933 h 1634503"/>
                <a:gd name="connsiteX7" fmla="*/ 1475080 w 1682376"/>
                <a:gd name="connsiteY7" fmla="*/ 1313318 h 1634503"/>
                <a:gd name="connsiteX8" fmla="*/ 1675938 w 1682376"/>
                <a:gd name="connsiteY8" fmla="*/ 988880 h 1634503"/>
                <a:gd name="connsiteX9" fmla="*/ 1619260 w 1682376"/>
                <a:gd name="connsiteY9" fmla="*/ 658635 h 1634503"/>
                <a:gd name="connsiteX10" fmla="*/ 1483784 w 1682376"/>
                <a:gd name="connsiteY10" fmla="*/ 278577 h 1634503"/>
                <a:gd name="connsiteX11" fmla="*/ 1047692 w 1682376"/>
                <a:gd name="connsiteY11" fmla="*/ 31481 h 1634503"/>
                <a:gd name="connsiteX12" fmla="*/ 542686 w 1682376"/>
                <a:gd name="connsiteY12" fmla="*/ 79032 h 1634503"/>
                <a:gd name="connsiteX0" fmla="*/ 542686 w 1682376"/>
                <a:gd name="connsiteY0" fmla="*/ 133352 h 1688823"/>
                <a:gd name="connsiteX1" fmla="*/ 141742 w 1682376"/>
                <a:gd name="connsiteY1" fmla="*/ 309254 h 1688823"/>
                <a:gd name="connsiteX2" fmla="*/ 166 w 1682376"/>
                <a:gd name="connsiteY2" fmla="*/ 691258 h 1688823"/>
                <a:gd name="connsiteX3" fmla="*/ 117703 w 1682376"/>
                <a:gd name="connsiteY3" fmla="*/ 1248510 h 1688823"/>
                <a:gd name="connsiteX4" fmla="*/ 311958 w 1682376"/>
                <a:gd name="connsiteY4" fmla="*/ 1530880 h 1688823"/>
                <a:gd name="connsiteX5" fmla="*/ 676345 w 1682376"/>
                <a:gd name="connsiteY5" fmla="*/ 1664452 h 1688823"/>
                <a:gd name="connsiteX6" fmla="*/ 1132131 w 1682376"/>
                <a:gd name="connsiteY6" fmla="*/ 1659253 h 1688823"/>
                <a:gd name="connsiteX7" fmla="*/ 1475080 w 1682376"/>
                <a:gd name="connsiteY7" fmla="*/ 1367638 h 1688823"/>
                <a:gd name="connsiteX8" fmla="*/ 1675938 w 1682376"/>
                <a:gd name="connsiteY8" fmla="*/ 1043200 h 1688823"/>
                <a:gd name="connsiteX9" fmla="*/ 1619260 w 1682376"/>
                <a:gd name="connsiteY9" fmla="*/ 712955 h 1688823"/>
                <a:gd name="connsiteX10" fmla="*/ 1483784 w 1682376"/>
                <a:gd name="connsiteY10" fmla="*/ 332897 h 1688823"/>
                <a:gd name="connsiteX11" fmla="*/ 1026725 w 1682376"/>
                <a:gd name="connsiteY11" fmla="*/ 9614 h 1688823"/>
                <a:gd name="connsiteX12" fmla="*/ 542686 w 1682376"/>
                <a:gd name="connsiteY12" fmla="*/ 133352 h 1688823"/>
                <a:gd name="connsiteX0" fmla="*/ 542686 w 1682376"/>
                <a:gd name="connsiteY0" fmla="*/ 133352 h 1688823"/>
                <a:gd name="connsiteX1" fmla="*/ 141742 w 1682376"/>
                <a:gd name="connsiteY1" fmla="*/ 309254 h 1688823"/>
                <a:gd name="connsiteX2" fmla="*/ 166 w 1682376"/>
                <a:gd name="connsiteY2" fmla="*/ 691258 h 1688823"/>
                <a:gd name="connsiteX3" fmla="*/ 117703 w 1682376"/>
                <a:gd name="connsiteY3" fmla="*/ 1248510 h 1688823"/>
                <a:gd name="connsiteX4" fmla="*/ 311958 w 1682376"/>
                <a:gd name="connsiteY4" fmla="*/ 1530880 h 1688823"/>
                <a:gd name="connsiteX5" fmla="*/ 676345 w 1682376"/>
                <a:gd name="connsiteY5" fmla="*/ 1664452 h 1688823"/>
                <a:gd name="connsiteX6" fmla="*/ 1132131 w 1682376"/>
                <a:gd name="connsiteY6" fmla="*/ 1659253 h 1688823"/>
                <a:gd name="connsiteX7" fmla="*/ 1475080 w 1682376"/>
                <a:gd name="connsiteY7" fmla="*/ 1367638 h 1688823"/>
                <a:gd name="connsiteX8" fmla="*/ 1675938 w 1682376"/>
                <a:gd name="connsiteY8" fmla="*/ 1043200 h 1688823"/>
                <a:gd name="connsiteX9" fmla="*/ 1619260 w 1682376"/>
                <a:gd name="connsiteY9" fmla="*/ 712955 h 1688823"/>
                <a:gd name="connsiteX10" fmla="*/ 1345539 w 1682376"/>
                <a:gd name="connsiteY10" fmla="*/ 272046 h 1688823"/>
                <a:gd name="connsiteX11" fmla="*/ 1026725 w 1682376"/>
                <a:gd name="connsiteY11" fmla="*/ 9614 h 1688823"/>
                <a:gd name="connsiteX12" fmla="*/ 542686 w 1682376"/>
                <a:gd name="connsiteY12" fmla="*/ 133352 h 1688823"/>
                <a:gd name="connsiteX0" fmla="*/ 542686 w 1682600"/>
                <a:gd name="connsiteY0" fmla="*/ 133352 h 1688823"/>
                <a:gd name="connsiteX1" fmla="*/ 141742 w 1682600"/>
                <a:gd name="connsiteY1" fmla="*/ 309254 h 1688823"/>
                <a:gd name="connsiteX2" fmla="*/ 166 w 1682600"/>
                <a:gd name="connsiteY2" fmla="*/ 691258 h 1688823"/>
                <a:gd name="connsiteX3" fmla="*/ 117703 w 1682600"/>
                <a:gd name="connsiteY3" fmla="*/ 1248510 h 1688823"/>
                <a:gd name="connsiteX4" fmla="*/ 311958 w 1682600"/>
                <a:gd name="connsiteY4" fmla="*/ 1530880 h 1688823"/>
                <a:gd name="connsiteX5" fmla="*/ 676345 w 1682600"/>
                <a:gd name="connsiteY5" fmla="*/ 1664452 h 1688823"/>
                <a:gd name="connsiteX6" fmla="*/ 1132131 w 1682600"/>
                <a:gd name="connsiteY6" fmla="*/ 1659253 h 1688823"/>
                <a:gd name="connsiteX7" fmla="*/ 1475080 w 1682600"/>
                <a:gd name="connsiteY7" fmla="*/ 1367638 h 1688823"/>
                <a:gd name="connsiteX8" fmla="*/ 1675938 w 1682600"/>
                <a:gd name="connsiteY8" fmla="*/ 1043200 h 1688823"/>
                <a:gd name="connsiteX9" fmla="*/ 1621646 w 1682600"/>
                <a:gd name="connsiteY9" fmla="*/ 512205 h 1688823"/>
                <a:gd name="connsiteX10" fmla="*/ 1345539 w 1682600"/>
                <a:gd name="connsiteY10" fmla="*/ 272046 h 1688823"/>
                <a:gd name="connsiteX11" fmla="*/ 1026725 w 1682600"/>
                <a:gd name="connsiteY11" fmla="*/ 9614 h 1688823"/>
                <a:gd name="connsiteX12" fmla="*/ 542686 w 1682600"/>
                <a:gd name="connsiteY12" fmla="*/ 133352 h 1688823"/>
                <a:gd name="connsiteX0" fmla="*/ 542686 w 1691010"/>
                <a:gd name="connsiteY0" fmla="*/ 133352 h 1688823"/>
                <a:gd name="connsiteX1" fmla="*/ 141742 w 1691010"/>
                <a:gd name="connsiteY1" fmla="*/ 309254 h 1688823"/>
                <a:gd name="connsiteX2" fmla="*/ 166 w 1691010"/>
                <a:gd name="connsiteY2" fmla="*/ 691258 h 1688823"/>
                <a:gd name="connsiteX3" fmla="*/ 117703 w 1691010"/>
                <a:gd name="connsiteY3" fmla="*/ 1248510 h 1688823"/>
                <a:gd name="connsiteX4" fmla="*/ 311958 w 1691010"/>
                <a:gd name="connsiteY4" fmla="*/ 1530880 h 1688823"/>
                <a:gd name="connsiteX5" fmla="*/ 676345 w 1691010"/>
                <a:gd name="connsiteY5" fmla="*/ 1664452 h 1688823"/>
                <a:gd name="connsiteX6" fmla="*/ 1132131 w 1691010"/>
                <a:gd name="connsiteY6" fmla="*/ 1659253 h 1688823"/>
                <a:gd name="connsiteX7" fmla="*/ 1475080 w 1691010"/>
                <a:gd name="connsiteY7" fmla="*/ 1367638 h 1688823"/>
                <a:gd name="connsiteX8" fmla="*/ 1675938 w 1691010"/>
                <a:gd name="connsiteY8" fmla="*/ 1043200 h 1688823"/>
                <a:gd name="connsiteX9" fmla="*/ 1670467 w 1691010"/>
                <a:gd name="connsiteY9" fmla="*/ 843562 h 1688823"/>
                <a:gd name="connsiteX10" fmla="*/ 1621646 w 1691010"/>
                <a:gd name="connsiteY10" fmla="*/ 512205 h 1688823"/>
                <a:gd name="connsiteX11" fmla="*/ 1345539 w 1691010"/>
                <a:gd name="connsiteY11" fmla="*/ 272046 h 1688823"/>
                <a:gd name="connsiteX12" fmla="*/ 1026725 w 1691010"/>
                <a:gd name="connsiteY12" fmla="*/ 9614 h 1688823"/>
                <a:gd name="connsiteX13" fmla="*/ 542686 w 1691010"/>
                <a:gd name="connsiteY13" fmla="*/ 133352 h 1688823"/>
                <a:gd name="connsiteX0" fmla="*/ 542686 w 1682590"/>
                <a:gd name="connsiteY0" fmla="*/ 133352 h 1688823"/>
                <a:gd name="connsiteX1" fmla="*/ 141742 w 1682590"/>
                <a:gd name="connsiteY1" fmla="*/ 309254 h 1688823"/>
                <a:gd name="connsiteX2" fmla="*/ 166 w 1682590"/>
                <a:gd name="connsiteY2" fmla="*/ 691258 h 1688823"/>
                <a:gd name="connsiteX3" fmla="*/ 117703 w 1682590"/>
                <a:gd name="connsiteY3" fmla="*/ 1248510 h 1688823"/>
                <a:gd name="connsiteX4" fmla="*/ 311958 w 1682590"/>
                <a:gd name="connsiteY4" fmla="*/ 1530880 h 1688823"/>
                <a:gd name="connsiteX5" fmla="*/ 676345 w 1682590"/>
                <a:gd name="connsiteY5" fmla="*/ 1664452 h 1688823"/>
                <a:gd name="connsiteX6" fmla="*/ 1132131 w 1682590"/>
                <a:gd name="connsiteY6" fmla="*/ 1659253 h 1688823"/>
                <a:gd name="connsiteX7" fmla="*/ 1475080 w 1682590"/>
                <a:gd name="connsiteY7" fmla="*/ 1367638 h 1688823"/>
                <a:gd name="connsiteX8" fmla="*/ 1675938 w 1682590"/>
                <a:gd name="connsiteY8" fmla="*/ 1043200 h 1688823"/>
                <a:gd name="connsiteX9" fmla="*/ 1602356 w 1682590"/>
                <a:gd name="connsiteY9" fmla="*/ 836318 h 1688823"/>
                <a:gd name="connsiteX10" fmla="*/ 1621646 w 1682590"/>
                <a:gd name="connsiteY10" fmla="*/ 512205 h 1688823"/>
                <a:gd name="connsiteX11" fmla="*/ 1345539 w 1682590"/>
                <a:gd name="connsiteY11" fmla="*/ 272046 h 1688823"/>
                <a:gd name="connsiteX12" fmla="*/ 1026725 w 1682590"/>
                <a:gd name="connsiteY12" fmla="*/ 9614 h 1688823"/>
                <a:gd name="connsiteX13" fmla="*/ 542686 w 1682590"/>
                <a:gd name="connsiteY13" fmla="*/ 133352 h 1688823"/>
                <a:gd name="connsiteX0" fmla="*/ 542686 w 1682590"/>
                <a:gd name="connsiteY0" fmla="*/ 133352 h 1698892"/>
                <a:gd name="connsiteX1" fmla="*/ 141742 w 1682590"/>
                <a:gd name="connsiteY1" fmla="*/ 309254 h 1698892"/>
                <a:gd name="connsiteX2" fmla="*/ 166 w 1682590"/>
                <a:gd name="connsiteY2" fmla="*/ 691258 h 1698892"/>
                <a:gd name="connsiteX3" fmla="*/ 117703 w 1682590"/>
                <a:gd name="connsiteY3" fmla="*/ 1248510 h 1698892"/>
                <a:gd name="connsiteX4" fmla="*/ 311958 w 1682590"/>
                <a:gd name="connsiteY4" fmla="*/ 1530880 h 1698892"/>
                <a:gd name="connsiteX5" fmla="*/ 676345 w 1682590"/>
                <a:gd name="connsiteY5" fmla="*/ 1664452 h 1698892"/>
                <a:gd name="connsiteX6" fmla="*/ 1132131 w 1682590"/>
                <a:gd name="connsiteY6" fmla="*/ 1659253 h 1698892"/>
                <a:gd name="connsiteX7" fmla="*/ 1488357 w 1682590"/>
                <a:gd name="connsiteY7" fmla="*/ 1224937 h 1698892"/>
                <a:gd name="connsiteX8" fmla="*/ 1675938 w 1682590"/>
                <a:gd name="connsiteY8" fmla="*/ 1043200 h 1698892"/>
                <a:gd name="connsiteX9" fmla="*/ 1602356 w 1682590"/>
                <a:gd name="connsiteY9" fmla="*/ 836318 h 1698892"/>
                <a:gd name="connsiteX10" fmla="*/ 1621646 w 1682590"/>
                <a:gd name="connsiteY10" fmla="*/ 512205 h 1698892"/>
                <a:gd name="connsiteX11" fmla="*/ 1345539 w 1682590"/>
                <a:gd name="connsiteY11" fmla="*/ 272046 h 1698892"/>
                <a:gd name="connsiteX12" fmla="*/ 1026725 w 1682590"/>
                <a:gd name="connsiteY12" fmla="*/ 9614 h 1698892"/>
                <a:gd name="connsiteX13" fmla="*/ 542686 w 1682590"/>
                <a:gd name="connsiteY13" fmla="*/ 133352 h 1698892"/>
                <a:gd name="connsiteX0" fmla="*/ 542686 w 1682590"/>
                <a:gd name="connsiteY0" fmla="*/ 133352 h 1682357"/>
                <a:gd name="connsiteX1" fmla="*/ 141742 w 1682590"/>
                <a:gd name="connsiteY1" fmla="*/ 309254 h 1682357"/>
                <a:gd name="connsiteX2" fmla="*/ 166 w 1682590"/>
                <a:gd name="connsiteY2" fmla="*/ 691258 h 1682357"/>
                <a:gd name="connsiteX3" fmla="*/ 117703 w 1682590"/>
                <a:gd name="connsiteY3" fmla="*/ 1248510 h 1682357"/>
                <a:gd name="connsiteX4" fmla="*/ 311958 w 1682590"/>
                <a:gd name="connsiteY4" fmla="*/ 1530880 h 1682357"/>
                <a:gd name="connsiteX5" fmla="*/ 676345 w 1682590"/>
                <a:gd name="connsiteY5" fmla="*/ 1664452 h 1682357"/>
                <a:gd name="connsiteX6" fmla="*/ 1132131 w 1682590"/>
                <a:gd name="connsiteY6" fmla="*/ 1659253 h 1682357"/>
                <a:gd name="connsiteX7" fmla="*/ 1313086 w 1682590"/>
                <a:gd name="connsiteY7" fmla="*/ 1464815 h 1682357"/>
                <a:gd name="connsiteX8" fmla="*/ 1488357 w 1682590"/>
                <a:gd name="connsiteY8" fmla="*/ 1224937 h 1682357"/>
                <a:gd name="connsiteX9" fmla="*/ 1675938 w 1682590"/>
                <a:gd name="connsiteY9" fmla="*/ 1043200 h 1682357"/>
                <a:gd name="connsiteX10" fmla="*/ 1602356 w 1682590"/>
                <a:gd name="connsiteY10" fmla="*/ 836318 h 1682357"/>
                <a:gd name="connsiteX11" fmla="*/ 1621646 w 1682590"/>
                <a:gd name="connsiteY11" fmla="*/ 512205 h 1682357"/>
                <a:gd name="connsiteX12" fmla="*/ 1345539 w 1682590"/>
                <a:gd name="connsiteY12" fmla="*/ 272046 h 1682357"/>
                <a:gd name="connsiteX13" fmla="*/ 1026725 w 1682590"/>
                <a:gd name="connsiteY13" fmla="*/ 9614 h 1682357"/>
                <a:gd name="connsiteX14" fmla="*/ 542686 w 1682590"/>
                <a:gd name="connsiteY14" fmla="*/ 133352 h 1682357"/>
                <a:gd name="connsiteX0" fmla="*/ 542686 w 1682590"/>
                <a:gd name="connsiteY0" fmla="*/ 133352 h 1683339"/>
                <a:gd name="connsiteX1" fmla="*/ 141742 w 1682590"/>
                <a:gd name="connsiteY1" fmla="*/ 309254 h 1683339"/>
                <a:gd name="connsiteX2" fmla="*/ 166 w 1682590"/>
                <a:gd name="connsiteY2" fmla="*/ 691258 h 1683339"/>
                <a:gd name="connsiteX3" fmla="*/ 117703 w 1682590"/>
                <a:gd name="connsiteY3" fmla="*/ 1248510 h 1683339"/>
                <a:gd name="connsiteX4" fmla="*/ 311958 w 1682590"/>
                <a:gd name="connsiteY4" fmla="*/ 1530880 h 1683339"/>
                <a:gd name="connsiteX5" fmla="*/ 676345 w 1682590"/>
                <a:gd name="connsiteY5" fmla="*/ 1664452 h 1683339"/>
                <a:gd name="connsiteX6" fmla="*/ 1132131 w 1682590"/>
                <a:gd name="connsiteY6" fmla="*/ 1659253 h 1683339"/>
                <a:gd name="connsiteX7" fmla="*/ 1430360 w 1682590"/>
                <a:gd name="connsiteY7" fmla="*/ 1449480 h 1683339"/>
                <a:gd name="connsiteX8" fmla="*/ 1488357 w 1682590"/>
                <a:gd name="connsiteY8" fmla="*/ 1224937 h 1683339"/>
                <a:gd name="connsiteX9" fmla="*/ 1675938 w 1682590"/>
                <a:gd name="connsiteY9" fmla="*/ 1043200 h 1683339"/>
                <a:gd name="connsiteX10" fmla="*/ 1602356 w 1682590"/>
                <a:gd name="connsiteY10" fmla="*/ 836318 h 1683339"/>
                <a:gd name="connsiteX11" fmla="*/ 1621646 w 1682590"/>
                <a:gd name="connsiteY11" fmla="*/ 512205 h 1683339"/>
                <a:gd name="connsiteX12" fmla="*/ 1345539 w 1682590"/>
                <a:gd name="connsiteY12" fmla="*/ 272046 h 1683339"/>
                <a:gd name="connsiteX13" fmla="*/ 1026725 w 1682590"/>
                <a:gd name="connsiteY13" fmla="*/ 9614 h 1683339"/>
                <a:gd name="connsiteX14" fmla="*/ 542686 w 1682590"/>
                <a:gd name="connsiteY14" fmla="*/ 133352 h 1683339"/>
                <a:gd name="connsiteX0" fmla="*/ 542686 w 1682590"/>
                <a:gd name="connsiteY0" fmla="*/ 133352 h 1666804"/>
                <a:gd name="connsiteX1" fmla="*/ 141742 w 1682590"/>
                <a:gd name="connsiteY1" fmla="*/ 309254 h 1666804"/>
                <a:gd name="connsiteX2" fmla="*/ 166 w 1682590"/>
                <a:gd name="connsiteY2" fmla="*/ 691258 h 1666804"/>
                <a:gd name="connsiteX3" fmla="*/ 117703 w 1682590"/>
                <a:gd name="connsiteY3" fmla="*/ 1248510 h 1666804"/>
                <a:gd name="connsiteX4" fmla="*/ 311958 w 1682590"/>
                <a:gd name="connsiteY4" fmla="*/ 1530880 h 1666804"/>
                <a:gd name="connsiteX5" fmla="*/ 676345 w 1682590"/>
                <a:gd name="connsiteY5" fmla="*/ 1664452 h 1666804"/>
                <a:gd name="connsiteX6" fmla="*/ 1165963 w 1682590"/>
                <a:gd name="connsiteY6" fmla="*/ 1519368 h 1666804"/>
                <a:gd name="connsiteX7" fmla="*/ 1430360 w 1682590"/>
                <a:gd name="connsiteY7" fmla="*/ 1449480 h 1666804"/>
                <a:gd name="connsiteX8" fmla="*/ 1488357 w 1682590"/>
                <a:gd name="connsiteY8" fmla="*/ 1224937 h 1666804"/>
                <a:gd name="connsiteX9" fmla="*/ 1675938 w 1682590"/>
                <a:gd name="connsiteY9" fmla="*/ 1043200 h 1666804"/>
                <a:gd name="connsiteX10" fmla="*/ 1602356 w 1682590"/>
                <a:gd name="connsiteY10" fmla="*/ 836318 h 1666804"/>
                <a:gd name="connsiteX11" fmla="*/ 1621646 w 1682590"/>
                <a:gd name="connsiteY11" fmla="*/ 512205 h 1666804"/>
                <a:gd name="connsiteX12" fmla="*/ 1345539 w 1682590"/>
                <a:gd name="connsiteY12" fmla="*/ 272046 h 1666804"/>
                <a:gd name="connsiteX13" fmla="*/ 1026725 w 1682590"/>
                <a:gd name="connsiteY13" fmla="*/ 9614 h 1666804"/>
                <a:gd name="connsiteX14" fmla="*/ 542686 w 1682590"/>
                <a:gd name="connsiteY14" fmla="*/ 133352 h 1666804"/>
                <a:gd name="connsiteX0" fmla="*/ 542686 w 1682590"/>
                <a:gd name="connsiteY0" fmla="*/ 133352 h 1708244"/>
                <a:gd name="connsiteX1" fmla="*/ 141742 w 1682590"/>
                <a:gd name="connsiteY1" fmla="*/ 309254 h 1708244"/>
                <a:gd name="connsiteX2" fmla="*/ 166 w 1682590"/>
                <a:gd name="connsiteY2" fmla="*/ 691258 h 1708244"/>
                <a:gd name="connsiteX3" fmla="*/ 117703 w 1682590"/>
                <a:gd name="connsiteY3" fmla="*/ 1248510 h 1708244"/>
                <a:gd name="connsiteX4" fmla="*/ 311958 w 1682590"/>
                <a:gd name="connsiteY4" fmla="*/ 1530880 h 1708244"/>
                <a:gd name="connsiteX5" fmla="*/ 844412 w 1682590"/>
                <a:gd name="connsiteY5" fmla="*/ 1706344 h 1708244"/>
                <a:gd name="connsiteX6" fmla="*/ 1165963 w 1682590"/>
                <a:gd name="connsiteY6" fmla="*/ 1519368 h 1708244"/>
                <a:gd name="connsiteX7" fmla="*/ 1430360 w 1682590"/>
                <a:gd name="connsiteY7" fmla="*/ 1449480 h 1708244"/>
                <a:gd name="connsiteX8" fmla="*/ 1488357 w 1682590"/>
                <a:gd name="connsiteY8" fmla="*/ 1224937 h 1708244"/>
                <a:gd name="connsiteX9" fmla="*/ 1675938 w 1682590"/>
                <a:gd name="connsiteY9" fmla="*/ 1043200 h 1708244"/>
                <a:gd name="connsiteX10" fmla="*/ 1602356 w 1682590"/>
                <a:gd name="connsiteY10" fmla="*/ 836318 h 1708244"/>
                <a:gd name="connsiteX11" fmla="*/ 1621646 w 1682590"/>
                <a:gd name="connsiteY11" fmla="*/ 512205 h 1708244"/>
                <a:gd name="connsiteX12" fmla="*/ 1345539 w 1682590"/>
                <a:gd name="connsiteY12" fmla="*/ 272046 h 1708244"/>
                <a:gd name="connsiteX13" fmla="*/ 1026725 w 1682590"/>
                <a:gd name="connsiteY13" fmla="*/ 9614 h 1708244"/>
                <a:gd name="connsiteX14" fmla="*/ 542686 w 1682590"/>
                <a:gd name="connsiteY14" fmla="*/ 133352 h 1708244"/>
                <a:gd name="connsiteX0" fmla="*/ 542686 w 1682590"/>
                <a:gd name="connsiteY0" fmla="*/ 133352 h 1710104"/>
                <a:gd name="connsiteX1" fmla="*/ 141742 w 1682590"/>
                <a:gd name="connsiteY1" fmla="*/ 309254 h 1710104"/>
                <a:gd name="connsiteX2" fmla="*/ 166 w 1682590"/>
                <a:gd name="connsiteY2" fmla="*/ 691258 h 1710104"/>
                <a:gd name="connsiteX3" fmla="*/ 117703 w 1682590"/>
                <a:gd name="connsiteY3" fmla="*/ 1248510 h 1710104"/>
                <a:gd name="connsiteX4" fmla="*/ 311958 w 1682590"/>
                <a:gd name="connsiteY4" fmla="*/ 1530880 h 1710104"/>
                <a:gd name="connsiteX5" fmla="*/ 544151 w 1682590"/>
                <a:gd name="connsiteY5" fmla="*/ 1635856 h 1710104"/>
                <a:gd name="connsiteX6" fmla="*/ 844412 w 1682590"/>
                <a:gd name="connsiteY6" fmla="*/ 1706344 h 1710104"/>
                <a:gd name="connsiteX7" fmla="*/ 1165963 w 1682590"/>
                <a:gd name="connsiteY7" fmla="*/ 1519368 h 1710104"/>
                <a:gd name="connsiteX8" fmla="*/ 1430360 w 1682590"/>
                <a:gd name="connsiteY8" fmla="*/ 1449480 h 1710104"/>
                <a:gd name="connsiteX9" fmla="*/ 1488357 w 1682590"/>
                <a:gd name="connsiteY9" fmla="*/ 1224937 h 1710104"/>
                <a:gd name="connsiteX10" fmla="*/ 1675938 w 1682590"/>
                <a:gd name="connsiteY10" fmla="*/ 1043200 h 1710104"/>
                <a:gd name="connsiteX11" fmla="*/ 1602356 w 1682590"/>
                <a:gd name="connsiteY11" fmla="*/ 836318 h 1710104"/>
                <a:gd name="connsiteX12" fmla="*/ 1621646 w 1682590"/>
                <a:gd name="connsiteY12" fmla="*/ 512205 h 1710104"/>
                <a:gd name="connsiteX13" fmla="*/ 1345539 w 1682590"/>
                <a:gd name="connsiteY13" fmla="*/ 272046 h 1710104"/>
                <a:gd name="connsiteX14" fmla="*/ 1026725 w 1682590"/>
                <a:gd name="connsiteY14" fmla="*/ 9614 h 1710104"/>
                <a:gd name="connsiteX15" fmla="*/ 542686 w 1682590"/>
                <a:gd name="connsiteY15" fmla="*/ 133352 h 1710104"/>
                <a:gd name="connsiteX0" fmla="*/ 542686 w 1682590"/>
                <a:gd name="connsiteY0" fmla="*/ 133352 h 1708065"/>
                <a:gd name="connsiteX1" fmla="*/ 141742 w 1682590"/>
                <a:gd name="connsiteY1" fmla="*/ 309254 h 1708065"/>
                <a:gd name="connsiteX2" fmla="*/ 166 w 1682590"/>
                <a:gd name="connsiteY2" fmla="*/ 691258 h 1708065"/>
                <a:gd name="connsiteX3" fmla="*/ 117703 w 1682590"/>
                <a:gd name="connsiteY3" fmla="*/ 1248510 h 1708065"/>
                <a:gd name="connsiteX4" fmla="*/ 311958 w 1682590"/>
                <a:gd name="connsiteY4" fmla="*/ 1530880 h 1708065"/>
                <a:gd name="connsiteX5" fmla="*/ 560662 w 1682590"/>
                <a:gd name="connsiteY5" fmla="*/ 1545958 h 1708065"/>
                <a:gd name="connsiteX6" fmla="*/ 844412 w 1682590"/>
                <a:gd name="connsiteY6" fmla="*/ 1706344 h 1708065"/>
                <a:gd name="connsiteX7" fmla="*/ 1165963 w 1682590"/>
                <a:gd name="connsiteY7" fmla="*/ 1519368 h 1708065"/>
                <a:gd name="connsiteX8" fmla="*/ 1430360 w 1682590"/>
                <a:gd name="connsiteY8" fmla="*/ 1449480 h 1708065"/>
                <a:gd name="connsiteX9" fmla="*/ 1488357 w 1682590"/>
                <a:gd name="connsiteY9" fmla="*/ 1224937 h 1708065"/>
                <a:gd name="connsiteX10" fmla="*/ 1675938 w 1682590"/>
                <a:gd name="connsiteY10" fmla="*/ 1043200 h 1708065"/>
                <a:gd name="connsiteX11" fmla="*/ 1602356 w 1682590"/>
                <a:gd name="connsiteY11" fmla="*/ 836318 h 1708065"/>
                <a:gd name="connsiteX12" fmla="*/ 1621646 w 1682590"/>
                <a:gd name="connsiteY12" fmla="*/ 512205 h 1708065"/>
                <a:gd name="connsiteX13" fmla="*/ 1345539 w 1682590"/>
                <a:gd name="connsiteY13" fmla="*/ 272046 h 1708065"/>
                <a:gd name="connsiteX14" fmla="*/ 1026725 w 1682590"/>
                <a:gd name="connsiteY14" fmla="*/ 9614 h 1708065"/>
                <a:gd name="connsiteX15" fmla="*/ 542686 w 1682590"/>
                <a:gd name="connsiteY15" fmla="*/ 133352 h 1708065"/>
                <a:gd name="connsiteX0" fmla="*/ 544091 w 1683995"/>
                <a:gd name="connsiteY0" fmla="*/ 133352 h 1708065"/>
                <a:gd name="connsiteX1" fmla="*/ 143147 w 1683995"/>
                <a:gd name="connsiteY1" fmla="*/ 309254 h 1708065"/>
                <a:gd name="connsiteX2" fmla="*/ 1571 w 1683995"/>
                <a:gd name="connsiteY2" fmla="*/ 691258 h 1708065"/>
                <a:gd name="connsiteX3" fmla="*/ 213008 w 1683995"/>
                <a:gd name="connsiteY3" fmla="*/ 1250914 h 1708065"/>
                <a:gd name="connsiteX4" fmla="*/ 313363 w 1683995"/>
                <a:gd name="connsiteY4" fmla="*/ 1530880 h 1708065"/>
                <a:gd name="connsiteX5" fmla="*/ 562067 w 1683995"/>
                <a:gd name="connsiteY5" fmla="*/ 1545958 h 1708065"/>
                <a:gd name="connsiteX6" fmla="*/ 845817 w 1683995"/>
                <a:gd name="connsiteY6" fmla="*/ 1706344 h 1708065"/>
                <a:gd name="connsiteX7" fmla="*/ 1167368 w 1683995"/>
                <a:gd name="connsiteY7" fmla="*/ 1519368 h 1708065"/>
                <a:gd name="connsiteX8" fmla="*/ 1431765 w 1683995"/>
                <a:gd name="connsiteY8" fmla="*/ 1449480 h 1708065"/>
                <a:gd name="connsiteX9" fmla="*/ 1489762 w 1683995"/>
                <a:gd name="connsiteY9" fmla="*/ 1224937 h 1708065"/>
                <a:gd name="connsiteX10" fmla="*/ 1677343 w 1683995"/>
                <a:gd name="connsiteY10" fmla="*/ 1043200 h 1708065"/>
                <a:gd name="connsiteX11" fmla="*/ 1603761 w 1683995"/>
                <a:gd name="connsiteY11" fmla="*/ 836318 h 1708065"/>
                <a:gd name="connsiteX12" fmla="*/ 1623051 w 1683995"/>
                <a:gd name="connsiteY12" fmla="*/ 512205 h 1708065"/>
                <a:gd name="connsiteX13" fmla="*/ 1346944 w 1683995"/>
                <a:gd name="connsiteY13" fmla="*/ 272046 h 1708065"/>
                <a:gd name="connsiteX14" fmla="*/ 1028130 w 1683995"/>
                <a:gd name="connsiteY14" fmla="*/ 9614 h 1708065"/>
                <a:gd name="connsiteX15" fmla="*/ 544091 w 1683995"/>
                <a:gd name="connsiteY15" fmla="*/ 133352 h 1708065"/>
                <a:gd name="connsiteX0" fmla="*/ 526865 w 1666769"/>
                <a:gd name="connsiteY0" fmla="*/ 133352 h 1708065"/>
                <a:gd name="connsiteX1" fmla="*/ 125921 w 1666769"/>
                <a:gd name="connsiteY1" fmla="*/ 309254 h 1708065"/>
                <a:gd name="connsiteX2" fmla="*/ 2110 w 1666769"/>
                <a:gd name="connsiteY2" fmla="*/ 928285 h 1708065"/>
                <a:gd name="connsiteX3" fmla="*/ 195782 w 1666769"/>
                <a:gd name="connsiteY3" fmla="*/ 1250914 h 1708065"/>
                <a:gd name="connsiteX4" fmla="*/ 296137 w 1666769"/>
                <a:gd name="connsiteY4" fmla="*/ 1530880 h 1708065"/>
                <a:gd name="connsiteX5" fmla="*/ 544841 w 1666769"/>
                <a:gd name="connsiteY5" fmla="*/ 1545958 h 1708065"/>
                <a:gd name="connsiteX6" fmla="*/ 828591 w 1666769"/>
                <a:gd name="connsiteY6" fmla="*/ 1706344 h 1708065"/>
                <a:gd name="connsiteX7" fmla="*/ 1150142 w 1666769"/>
                <a:gd name="connsiteY7" fmla="*/ 1519368 h 1708065"/>
                <a:gd name="connsiteX8" fmla="*/ 1414539 w 1666769"/>
                <a:gd name="connsiteY8" fmla="*/ 1449480 h 1708065"/>
                <a:gd name="connsiteX9" fmla="*/ 1472536 w 1666769"/>
                <a:gd name="connsiteY9" fmla="*/ 1224937 h 1708065"/>
                <a:gd name="connsiteX10" fmla="*/ 1660117 w 1666769"/>
                <a:gd name="connsiteY10" fmla="*/ 1043200 h 1708065"/>
                <a:gd name="connsiteX11" fmla="*/ 1586535 w 1666769"/>
                <a:gd name="connsiteY11" fmla="*/ 836318 h 1708065"/>
                <a:gd name="connsiteX12" fmla="*/ 1605825 w 1666769"/>
                <a:gd name="connsiteY12" fmla="*/ 512205 h 1708065"/>
                <a:gd name="connsiteX13" fmla="*/ 1329718 w 1666769"/>
                <a:gd name="connsiteY13" fmla="*/ 272046 h 1708065"/>
                <a:gd name="connsiteX14" fmla="*/ 1010904 w 1666769"/>
                <a:gd name="connsiteY14" fmla="*/ 9614 h 1708065"/>
                <a:gd name="connsiteX15" fmla="*/ 526865 w 1666769"/>
                <a:gd name="connsiteY15" fmla="*/ 133352 h 1708065"/>
                <a:gd name="connsiteX0" fmla="*/ 544184 w 1684088"/>
                <a:gd name="connsiteY0" fmla="*/ 133352 h 1708065"/>
                <a:gd name="connsiteX1" fmla="*/ 143240 w 1684088"/>
                <a:gd name="connsiteY1" fmla="*/ 309254 h 1708065"/>
                <a:gd name="connsiteX2" fmla="*/ 20773 w 1684088"/>
                <a:gd name="connsiteY2" fmla="*/ 652741 h 1708065"/>
                <a:gd name="connsiteX3" fmla="*/ 19429 w 1684088"/>
                <a:gd name="connsiteY3" fmla="*/ 928285 h 1708065"/>
                <a:gd name="connsiteX4" fmla="*/ 213101 w 1684088"/>
                <a:gd name="connsiteY4" fmla="*/ 1250914 h 1708065"/>
                <a:gd name="connsiteX5" fmla="*/ 313456 w 1684088"/>
                <a:gd name="connsiteY5" fmla="*/ 1530880 h 1708065"/>
                <a:gd name="connsiteX6" fmla="*/ 562160 w 1684088"/>
                <a:gd name="connsiteY6" fmla="*/ 1545958 h 1708065"/>
                <a:gd name="connsiteX7" fmla="*/ 845910 w 1684088"/>
                <a:gd name="connsiteY7" fmla="*/ 1706344 h 1708065"/>
                <a:gd name="connsiteX8" fmla="*/ 1167461 w 1684088"/>
                <a:gd name="connsiteY8" fmla="*/ 1519368 h 1708065"/>
                <a:gd name="connsiteX9" fmla="*/ 1431858 w 1684088"/>
                <a:gd name="connsiteY9" fmla="*/ 1449480 h 1708065"/>
                <a:gd name="connsiteX10" fmla="*/ 1489855 w 1684088"/>
                <a:gd name="connsiteY10" fmla="*/ 1224937 h 1708065"/>
                <a:gd name="connsiteX11" fmla="*/ 1677436 w 1684088"/>
                <a:gd name="connsiteY11" fmla="*/ 1043200 h 1708065"/>
                <a:gd name="connsiteX12" fmla="*/ 1603854 w 1684088"/>
                <a:gd name="connsiteY12" fmla="*/ 836318 h 1708065"/>
                <a:gd name="connsiteX13" fmla="*/ 1623144 w 1684088"/>
                <a:gd name="connsiteY13" fmla="*/ 512205 h 1708065"/>
                <a:gd name="connsiteX14" fmla="*/ 1347037 w 1684088"/>
                <a:gd name="connsiteY14" fmla="*/ 272046 h 1708065"/>
                <a:gd name="connsiteX15" fmla="*/ 1028223 w 1684088"/>
                <a:gd name="connsiteY15" fmla="*/ 9614 h 1708065"/>
                <a:gd name="connsiteX16" fmla="*/ 544184 w 1684088"/>
                <a:gd name="connsiteY16" fmla="*/ 133352 h 1708065"/>
                <a:gd name="connsiteX0" fmla="*/ 527243 w 1667147"/>
                <a:gd name="connsiteY0" fmla="*/ 133352 h 1708065"/>
                <a:gd name="connsiteX1" fmla="*/ 126299 w 1667147"/>
                <a:gd name="connsiteY1" fmla="*/ 309254 h 1708065"/>
                <a:gd name="connsiteX2" fmla="*/ 88870 w 1667147"/>
                <a:gd name="connsiteY2" fmla="*/ 643456 h 1708065"/>
                <a:gd name="connsiteX3" fmla="*/ 2488 w 1667147"/>
                <a:gd name="connsiteY3" fmla="*/ 928285 h 1708065"/>
                <a:gd name="connsiteX4" fmla="*/ 196160 w 1667147"/>
                <a:gd name="connsiteY4" fmla="*/ 1250914 h 1708065"/>
                <a:gd name="connsiteX5" fmla="*/ 296515 w 1667147"/>
                <a:gd name="connsiteY5" fmla="*/ 1530880 h 1708065"/>
                <a:gd name="connsiteX6" fmla="*/ 545219 w 1667147"/>
                <a:gd name="connsiteY6" fmla="*/ 1545958 h 1708065"/>
                <a:gd name="connsiteX7" fmla="*/ 828969 w 1667147"/>
                <a:gd name="connsiteY7" fmla="*/ 1706344 h 1708065"/>
                <a:gd name="connsiteX8" fmla="*/ 1150520 w 1667147"/>
                <a:gd name="connsiteY8" fmla="*/ 1519368 h 1708065"/>
                <a:gd name="connsiteX9" fmla="*/ 1414917 w 1667147"/>
                <a:gd name="connsiteY9" fmla="*/ 1449480 h 1708065"/>
                <a:gd name="connsiteX10" fmla="*/ 1472914 w 1667147"/>
                <a:gd name="connsiteY10" fmla="*/ 1224937 h 1708065"/>
                <a:gd name="connsiteX11" fmla="*/ 1660495 w 1667147"/>
                <a:gd name="connsiteY11" fmla="*/ 1043200 h 1708065"/>
                <a:gd name="connsiteX12" fmla="*/ 1586913 w 1667147"/>
                <a:gd name="connsiteY12" fmla="*/ 836318 h 1708065"/>
                <a:gd name="connsiteX13" fmla="*/ 1606203 w 1667147"/>
                <a:gd name="connsiteY13" fmla="*/ 512205 h 1708065"/>
                <a:gd name="connsiteX14" fmla="*/ 1330096 w 1667147"/>
                <a:gd name="connsiteY14" fmla="*/ 272046 h 1708065"/>
                <a:gd name="connsiteX15" fmla="*/ 1011282 w 1667147"/>
                <a:gd name="connsiteY15" fmla="*/ 9614 h 1708065"/>
                <a:gd name="connsiteX16" fmla="*/ 527243 w 1667147"/>
                <a:gd name="connsiteY16" fmla="*/ 133352 h 1708065"/>
                <a:gd name="connsiteX0" fmla="*/ 528049 w 1667147"/>
                <a:gd name="connsiteY0" fmla="*/ 171271 h 1706077"/>
                <a:gd name="connsiteX1" fmla="*/ 126299 w 1667147"/>
                <a:gd name="connsiteY1" fmla="*/ 307266 h 1706077"/>
                <a:gd name="connsiteX2" fmla="*/ 88870 w 1667147"/>
                <a:gd name="connsiteY2" fmla="*/ 641468 h 1706077"/>
                <a:gd name="connsiteX3" fmla="*/ 2488 w 1667147"/>
                <a:gd name="connsiteY3" fmla="*/ 926297 h 1706077"/>
                <a:gd name="connsiteX4" fmla="*/ 196160 w 1667147"/>
                <a:gd name="connsiteY4" fmla="*/ 1248926 h 1706077"/>
                <a:gd name="connsiteX5" fmla="*/ 296515 w 1667147"/>
                <a:gd name="connsiteY5" fmla="*/ 1528892 h 1706077"/>
                <a:gd name="connsiteX6" fmla="*/ 545219 w 1667147"/>
                <a:gd name="connsiteY6" fmla="*/ 1543970 h 1706077"/>
                <a:gd name="connsiteX7" fmla="*/ 828969 w 1667147"/>
                <a:gd name="connsiteY7" fmla="*/ 1704356 h 1706077"/>
                <a:gd name="connsiteX8" fmla="*/ 1150520 w 1667147"/>
                <a:gd name="connsiteY8" fmla="*/ 1517380 h 1706077"/>
                <a:gd name="connsiteX9" fmla="*/ 1414917 w 1667147"/>
                <a:gd name="connsiteY9" fmla="*/ 1447492 h 1706077"/>
                <a:gd name="connsiteX10" fmla="*/ 1472914 w 1667147"/>
                <a:gd name="connsiteY10" fmla="*/ 1222949 h 1706077"/>
                <a:gd name="connsiteX11" fmla="*/ 1660495 w 1667147"/>
                <a:gd name="connsiteY11" fmla="*/ 1041212 h 1706077"/>
                <a:gd name="connsiteX12" fmla="*/ 1586913 w 1667147"/>
                <a:gd name="connsiteY12" fmla="*/ 834330 h 1706077"/>
                <a:gd name="connsiteX13" fmla="*/ 1606203 w 1667147"/>
                <a:gd name="connsiteY13" fmla="*/ 510217 h 1706077"/>
                <a:gd name="connsiteX14" fmla="*/ 1330096 w 1667147"/>
                <a:gd name="connsiteY14" fmla="*/ 270058 h 1706077"/>
                <a:gd name="connsiteX15" fmla="*/ 1011282 w 1667147"/>
                <a:gd name="connsiteY15" fmla="*/ 7626 h 1706077"/>
                <a:gd name="connsiteX16" fmla="*/ 528049 w 1667147"/>
                <a:gd name="connsiteY16" fmla="*/ 171271 h 170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7147" h="1706077">
                  <a:moveTo>
                    <a:pt x="528049" y="171271"/>
                  </a:moveTo>
                  <a:cubicBezTo>
                    <a:pt x="380552" y="221211"/>
                    <a:pt x="225853" y="203665"/>
                    <a:pt x="126299" y="307266"/>
                  </a:cubicBezTo>
                  <a:cubicBezTo>
                    <a:pt x="39064" y="393831"/>
                    <a:pt x="109505" y="538296"/>
                    <a:pt x="88870" y="641468"/>
                  </a:cubicBezTo>
                  <a:cubicBezTo>
                    <a:pt x="68235" y="744640"/>
                    <a:pt x="-15394" y="825054"/>
                    <a:pt x="2488" y="926297"/>
                  </a:cubicBezTo>
                  <a:cubicBezTo>
                    <a:pt x="20370" y="1027540"/>
                    <a:pt x="144195" y="1108989"/>
                    <a:pt x="196160" y="1248926"/>
                  </a:cubicBezTo>
                  <a:cubicBezTo>
                    <a:pt x="248125" y="1388863"/>
                    <a:pt x="238338" y="1479718"/>
                    <a:pt x="296515" y="1528892"/>
                  </a:cubicBezTo>
                  <a:cubicBezTo>
                    <a:pt x="354692" y="1578066"/>
                    <a:pt x="456477" y="1514726"/>
                    <a:pt x="545219" y="1543970"/>
                  </a:cubicBezTo>
                  <a:cubicBezTo>
                    <a:pt x="633961" y="1573214"/>
                    <a:pt x="725334" y="1723771"/>
                    <a:pt x="828969" y="1704356"/>
                  </a:cubicBezTo>
                  <a:cubicBezTo>
                    <a:pt x="932604" y="1684941"/>
                    <a:pt x="1052862" y="1560191"/>
                    <a:pt x="1150520" y="1517380"/>
                  </a:cubicBezTo>
                  <a:cubicBezTo>
                    <a:pt x="1248178" y="1474569"/>
                    <a:pt x="1355546" y="1519878"/>
                    <a:pt x="1414917" y="1447492"/>
                  </a:cubicBezTo>
                  <a:cubicBezTo>
                    <a:pt x="1474288" y="1375106"/>
                    <a:pt x="1412439" y="1293218"/>
                    <a:pt x="1472914" y="1222949"/>
                  </a:cubicBezTo>
                  <a:cubicBezTo>
                    <a:pt x="1533389" y="1152680"/>
                    <a:pt x="1627931" y="1128558"/>
                    <a:pt x="1660495" y="1041212"/>
                  </a:cubicBezTo>
                  <a:cubicBezTo>
                    <a:pt x="1693059" y="953866"/>
                    <a:pt x="1595962" y="922829"/>
                    <a:pt x="1586913" y="834330"/>
                  </a:cubicBezTo>
                  <a:cubicBezTo>
                    <a:pt x="1577864" y="745831"/>
                    <a:pt x="1660358" y="605470"/>
                    <a:pt x="1606203" y="510217"/>
                  </a:cubicBezTo>
                  <a:cubicBezTo>
                    <a:pt x="1552048" y="414964"/>
                    <a:pt x="1429249" y="353823"/>
                    <a:pt x="1330096" y="270058"/>
                  </a:cubicBezTo>
                  <a:cubicBezTo>
                    <a:pt x="1230943" y="186293"/>
                    <a:pt x="1158998" y="51500"/>
                    <a:pt x="1011282" y="7626"/>
                  </a:cubicBezTo>
                  <a:cubicBezTo>
                    <a:pt x="863566" y="-36248"/>
                    <a:pt x="675546" y="121331"/>
                    <a:pt x="528049" y="17127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noFill/>
              <a:round/>
              <a:headEnd/>
              <a:tailEnd type="triangle" w="med" len="med"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95250"/>
            </a:sp3d>
            <a:ex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59" name="Oval 358"/>
            <p:cNvSpPr/>
            <p:nvPr/>
          </p:nvSpPr>
          <p:spPr bwMode="auto">
            <a:xfrm rot="1594419">
              <a:off x="1367320" y="2852339"/>
              <a:ext cx="298275" cy="305850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 type="triangle" w="med" len="med"/>
            </a:ln>
            <a:effectLst>
              <a:innerShdw blurRad="381000">
                <a:schemeClr val="bg1"/>
              </a:inn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60" name="Oval 359"/>
            <p:cNvSpPr/>
            <p:nvPr/>
          </p:nvSpPr>
          <p:spPr bwMode="auto">
            <a:xfrm rot="1594419">
              <a:off x="1367320" y="2852338"/>
              <a:ext cx="298275" cy="305850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9525">
              <a:noFill/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 w="209550"/>
            </a:sp3d>
            <a:ex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61" name="Freeform 360"/>
            <p:cNvSpPr/>
            <p:nvPr/>
          </p:nvSpPr>
          <p:spPr bwMode="auto">
            <a:xfrm rot="637695">
              <a:off x="1308489" y="2833181"/>
              <a:ext cx="181857" cy="436106"/>
            </a:xfrm>
            <a:custGeom>
              <a:avLst/>
              <a:gdLst>
                <a:gd name="connsiteX0" fmla="*/ 0 w 601980"/>
                <a:gd name="connsiteY0" fmla="*/ 335280 h 510540"/>
                <a:gd name="connsiteX1" fmla="*/ 213360 w 601980"/>
                <a:gd name="connsiteY1" fmla="*/ 30480 h 510540"/>
                <a:gd name="connsiteX2" fmla="*/ 601980 w 601980"/>
                <a:gd name="connsiteY2" fmla="*/ 0 h 510540"/>
                <a:gd name="connsiteX3" fmla="*/ 586740 w 601980"/>
                <a:gd name="connsiteY3" fmla="*/ 213360 h 510540"/>
                <a:gd name="connsiteX4" fmla="*/ 350520 w 601980"/>
                <a:gd name="connsiteY4" fmla="*/ 274320 h 510540"/>
                <a:gd name="connsiteX5" fmla="*/ 53340 w 601980"/>
                <a:gd name="connsiteY5" fmla="*/ 510540 h 510540"/>
                <a:gd name="connsiteX6" fmla="*/ 0 w 601980"/>
                <a:gd name="connsiteY6" fmla="*/ 335280 h 510540"/>
                <a:gd name="connsiteX0" fmla="*/ 0 w 635591"/>
                <a:gd name="connsiteY0" fmla="*/ 335280 h 510540"/>
                <a:gd name="connsiteX1" fmla="*/ 213360 w 635591"/>
                <a:gd name="connsiteY1" fmla="*/ 30480 h 510540"/>
                <a:gd name="connsiteX2" fmla="*/ 601980 w 635591"/>
                <a:gd name="connsiteY2" fmla="*/ 0 h 510540"/>
                <a:gd name="connsiteX3" fmla="*/ 586740 w 635591"/>
                <a:gd name="connsiteY3" fmla="*/ 213360 h 510540"/>
                <a:gd name="connsiteX4" fmla="*/ 350520 w 635591"/>
                <a:gd name="connsiteY4" fmla="*/ 274320 h 510540"/>
                <a:gd name="connsiteX5" fmla="*/ 53340 w 635591"/>
                <a:gd name="connsiteY5" fmla="*/ 510540 h 510540"/>
                <a:gd name="connsiteX6" fmla="*/ 0 w 635591"/>
                <a:gd name="connsiteY6" fmla="*/ 335280 h 510540"/>
                <a:gd name="connsiteX0" fmla="*/ 0 w 635591"/>
                <a:gd name="connsiteY0" fmla="*/ 335280 h 510540"/>
                <a:gd name="connsiteX1" fmla="*/ 213360 w 635591"/>
                <a:gd name="connsiteY1" fmla="*/ 30480 h 510540"/>
                <a:gd name="connsiteX2" fmla="*/ 601980 w 635591"/>
                <a:gd name="connsiteY2" fmla="*/ 0 h 510540"/>
                <a:gd name="connsiteX3" fmla="*/ 586740 w 635591"/>
                <a:gd name="connsiteY3" fmla="*/ 213360 h 510540"/>
                <a:gd name="connsiteX4" fmla="*/ 350520 w 635591"/>
                <a:gd name="connsiteY4" fmla="*/ 274320 h 510540"/>
                <a:gd name="connsiteX5" fmla="*/ 53340 w 635591"/>
                <a:gd name="connsiteY5" fmla="*/ 510540 h 510540"/>
                <a:gd name="connsiteX6" fmla="*/ 0 w 635591"/>
                <a:gd name="connsiteY6" fmla="*/ 335280 h 510540"/>
                <a:gd name="connsiteX0" fmla="*/ 21394 w 656985"/>
                <a:gd name="connsiteY0" fmla="*/ 335280 h 530520"/>
                <a:gd name="connsiteX1" fmla="*/ 234754 w 656985"/>
                <a:gd name="connsiteY1" fmla="*/ 30480 h 530520"/>
                <a:gd name="connsiteX2" fmla="*/ 623374 w 656985"/>
                <a:gd name="connsiteY2" fmla="*/ 0 h 530520"/>
                <a:gd name="connsiteX3" fmla="*/ 608134 w 656985"/>
                <a:gd name="connsiteY3" fmla="*/ 213360 h 530520"/>
                <a:gd name="connsiteX4" fmla="*/ 371914 w 656985"/>
                <a:gd name="connsiteY4" fmla="*/ 274320 h 530520"/>
                <a:gd name="connsiteX5" fmla="*/ 74734 w 656985"/>
                <a:gd name="connsiteY5" fmla="*/ 510540 h 530520"/>
                <a:gd name="connsiteX6" fmla="*/ 21394 w 656985"/>
                <a:gd name="connsiteY6" fmla="*/ 335280 h 530520"/>
                <a:gd name="connsiteX0" fmla="*/ 11308 w 646899"/>
                <a:gd name="connsiteY0" fmla="*/ 335280 h 511222"/>
                <a:gd name="connsiteX1" fmla="*/ 224668 w 646899"/>
                <a:gd name="connsiteY1" fmla="*/ 30480 h 511222"/>
                <a:gd name="connsiteX2" fmla="*/ 613288 w 646899"/>
                <a:gd name="connsiteY2" fmla="*/ 0 h 511222"/>
                <a:gd name="connsiteX3" fmla="*/ 598048 w 646899"/>
                <a:gd name="connsiteY3" fmla="*/ 213360 h 511222"/>
                <a:gd name="connsiteX4" fmla="*/ 361828 w 646899"/>
                <a:gd name="connsiteY4" fmla="*/ 274320 h 511222"/>
                <a:gd name="connsiteX5" fmla="*/ 64648 w 646899"/>
                <a:gd name="connsiteY5" fmla="*/ 510540 h 511222"/>
                <a:gd name="connsiteX6" fmla="*/ 11308 w 646899"/>
                <a:gd name="connsiteY6" fmla="*/ 335280 h 511222"/>
                <a:gd name="connsiteX0" fmla="*/ 11308 w 646899"/>
                <a:gd name="connsiteY0" fmla="*/ 335280 h 511222"/>
                <a:gd name="connsiteX1" fmla="*/ 224668 w 646899"/>
                <a:gd name="connsiteY1" fmla="*/ 30480 h 511222"/>
                <a:gd name="connsiteX2" fmla="*/ 613288 w 646899"/>
                <a:gd name="connsiteY2" fmla="*/ 0 h 511222"/>
                <a:gd name="connsiteX3" fmla="*/ 598048 w 646899"/>
                <a:gd name="connsiteY3" fmla="*/ 213360 h 511222"/>
                <a:gd name="connsiteX4" fmla="*/ 361828 w 646899"/>
                <a:gd name="connsiteY4" fmla="*/ 274320 h 511222"/>
                <a:gd name="connsiteX5" fmla="*/ 64648 w 646899"/>
                <a:gd name="connsiteY5" fmla="*/ 510540 h 511222"/>
                <a:gd name="connsiteX6" fmla="*/ 11308 w 646899"/>
                <a:gd name="connsiteY6" fmla="*/ 335280 h 511222"/>
                <a:gd name="connsiteX0" fmla="*/ 11308 w 676517"/>
                <a:gd name="connsiteY0" fmla="*/ 335698 h 511640"/>
                <a:gd name="connsiteX1" fmla="*/ 224668 w 676517"/>
                <a:gd name="connsiteY1" fmla="*/ 30898 h 511640"/>
                <a:gd name="connsiteX2" fmla="*/ 613288 w 676517"/>
                <a:gd name="connsiteY2" fmla="*/ 418 h 511640"/>
                <a:gd name="connsiteX3" fmla="*/ 598048 w 676517"/>
                <a:gd name="connsiteY3" fmla="*/ 213778 h 511640"/>
                <a:gd name="connsiteX4" fmla="*/ 361828 w 676517"/>
                <a:gd name="connsiteY4" fmla="*/ 274738 h 511640"/>
                <a:gd name="connsiteX5" fmla="*/ 64648 w 676517"/>
                <a:gd name="connsiteY5" fmla="*/ 510958 h 511640"/>
                <a:gd name="connsiteX6" fmla="*/ 11308 w 676517"/>
                <a:gd name="connsiteY6" fmla="*/ 335698 h 511640"/>
                <a:gd name="connsiteX0" fmla="*/ 11308 w 646899"/>
                <a:gd name="connsiteY0" fmla="*/ 335280 h 511222"/>
                <a:gd name="connsiteX1" fmla="*/ 224668 w 646899"/>
                <a:gd name="connsiteY1" fmla="*/ 30480 h 511222"/>
                <a:gd name="connsiteX2" fmla="*/ 613288 w 646899"/>
                <a:gd name="connsiteY2" fmla="*/ 0 h 511222"/>
                <a:gd name="connsiteX3" fmla="*/ 598048 w 646899"/>
                <a:gd name="connsiteY3" fmla="*/ 213360 h 511222"/>
                <a:gd name="connsiteX4" fmla="*/ 361828 w 646899"/>
                <a:gd name="connsiteY4" fmla="*/ 274320 h 511222"/>
                <a:gd name="connsiteX5" fmla="*/ 64648 w 646899"/>
                <a:gd name="connsiteY5" fmla="*/ 510540 h 511222"/>
                <a:gd name="connsiteX6" fmla="*/ 11308 w 646899"/>
                <a:gd name="connsiteY6" fmla="*/ 335280 h 511222"/>
                <a:gd name="connsiteX0" fmla="*/ 11308 w 676517"/>
                <a:gd name="connsiteY0" fmla="*/ 335698 h 511640"/>
                <a:gd name="connsiteX1" fmla="*/ 224668 w 676517"/>
                <a:gd name="connsiteY1" fmla="*/ 30898 h 511640"/>
                <a:gd name="connsiteX2" fmla="*/ 613288 w 676517"/>
                <a:gd name="connsiteY2" fmla="*/ 418 h 511640"/>
                <a:gd name="connsiteX3" fmla="*/ 598048 w 676517"/>
                <a:gd name="connsiteY3" fmla="*/ 213778 h 511640"/>
                <a:gd name="connsiteX4" fmla="*/ 361828 w 676517"/>
                <a:gd name="connsiteY4" fmla="*/ 274738 h 511640"/>
                <a:gd name="connsiteX5" fmla="*/ 64648 w 676517"/>
                <a:gd name="connsiteY5" fmla="*/ 510958 h 511640"/>
                <a:gd name="connsiteX6" fmla="*/ 11308 w 676517"/>
                <a:gd name="connsiteY6" fmla="*/ 335698 h 511640"/>
                <a:gd name="connsiteX0" fmla="*/ 11308 w 700571"/>
                <a:gd name="connsiteY0" fmla="*/ 363799 h 539741"/>
                <a:gd name="connsiteX1" fmla="*/ 224668 w 700571"/>
                <a:gd name="connsiteY1" fmla="*/ 58999 h 539741"/>
                <a:gd name="connsiteX2" fmla="*/ 613288 w 700571"/>
                <a:gd name="connsiteY2" fmla="*/ 28519 h 539741"/>
                <a:gd name="connsiteX3" fmla="*/ 598048 w 700571"/>
                <a:gd name="connsiteY3" fmla="*/ 241879 h 539741"/>
                <a:gd name="connsiteX4" fmla="*/ 361828 w 700571"/>
                <a:gd name="connsiteY4" fmla="*/ 302839 h 539741"/>
                <a:gd name="connsiteX5" fmla="*/ 64648 w 700571"/>
                <a:gd name="connsiteY5" fmla="*/ 539059 h 539741"/>
                <a:gd name="connsiteX6" fmla="*/ 11308 w 700571"/>
                <a:gd name="connsiteY6" fmla="*/ 363799 h 539741"/>
                <a:gd name="connsiteX0" fmla="*/ 11308 w 700571"/>
                <a:gd name="connsiteY0" fmla="*/ 365854 h 541796"/>
                <a:gd name="connsiteX1" fmla="*/ 224668 w 700571"/>
                <a:gd name="connsiteY1" fmla="*/ 61054 h 541796"/>
                <a:gd name="connsiteX2" fmla="*/ 613288 w 700571"/>
                <a:gd name="connsiteY2" fmla="*/ 30574 h 541796"/>
                <a:gd name="connsiteX3" fmla="*/ 598048 w 700571"/>
                <a:gd name="connsiteY3" fmla="*/ 243934 h 541796"/>
                <a:gd name="connsiteX4" fmla="*/ 361828 w 700571"/>
                <a:gd name="connsiteY4" fmla="*/ 304894 h 541796"/>
                <a:gd name="connsiteX5" fmla="*/ 64648 w 700571"/>
                <a:gd name="connsiteY5" fmla="*/ 541114 h 541796"/>
                <a:gd name="connsiteX6" fmla="*/ 11308 w 700571"/>
                <a:gd name="connsiteY6" fmla="*/ 365854 h 541796"/>
                <a:gd name="connsiteX0" fmla="*/ 11308 w 690785"/>
                <a:gd name="connsiteY0" fmla="*/ 340777 h 516719"/>
                <a:gd name="connsiteX1" fmla="*/ 224668 w 690785"/>
                <a:gd name="connsiteY1" fmla="*/ 35977 h 516719"/>
                <a:gd name="connsiteX2" fmla="*/ 613288 w 690785"/>
                <a:gd name="connsiteY2" fmla="*/ 5497 h 516719"/>
                <a:gd name="connsiteX3" fmla="*/ 670467 w 690785"/>
                <a:gd name="connsiteY3" fmla="*/ 137635 h 516719"/>
                <a:gd name="connsiteX4" fmla="*/ 361828 w 690785"/>
                <a:gd name="connsiteY4" fmla="*/ 279817 h 516719"/>
                <a:gd name="connsiteX5" fmla="*/ 64648 w 690785"/>
                <a:gd name="connsiteY5" fmla="*/ 516037 h 516719"/>
                <a:gd name="connsiteX6" fmla="*/ 11308 w 690785"/>
                <a:gd name="connsiteY6" fmla="*/ 340777 h 516719"/>
                <a:gd name="connsiteX0" fmla="*/ 11308 w 690785"/>
                <a:gd name="connsiteY0" fmla="*/ 340777 h 517693"/>
                <a:gd name="connsiteX1" fmla="*/ 224668 w 690785"/>
                <a:gd name="connsiteY1" fmla="*/ 35977 h 517693"/>
                <a:gd name="connsiteX2" fmla="*/ 613288 w 690785"/>
                <a:gd name="connsiteY2" fmla="*/ 5497 h 517693"/>
                <a:gd name="connsiteX3" fmla="*/ 670467 w 690785"/>
                <a:gd name="connsiteY3" fmla="*/ 137635 h 517693"/>
                <a:gd name="connsiteX4" fmla="*/ 361828 w 690785"/>
                <a:gd name="connsiteY4" fmla="*/ 241140 h 517693"/>
                <a:gd name="connsiteX5" fmla="*/ 64648 w 690785"/>
                <a:gd name="connsiteY5" fmla="*/ 516037 h 517693"/>
                <a:gd name="connsiteX6" fmla="*/ 11308 w 690785"/>
                <a:gd name="connsiteY6" fmla="*/ 340777 h 517693"/>
                <a:gd name="connsiteX0" fmla="*/ 89 w 679566"/>
                <a:gd name="connsiteY0" fmla="*/ 340777 h 490977"/>
                <a:gd name="connsiteX1" fmla="*/ 213449 w 679566"/>
                <a:gd name="connsiteY1" fmla="*/ 35977 h 490977"/>
                <a:gd name="connsiteX2" fmla="*/ 602069 w 679566"/>
                <a:gd name="connsiteY2" fmla="*/ 5497 h 490977"/>
                <a:gd name="connsiteX3" fmla="*/ 659248 w 679566"/>
                <a:gd name="connsiteY3" fmla="*/ 137635 h 490977"/>
                <a:gd name="connsiteX4" fmla="*/ 350609 w 679566"/>
                <a:gd name="connsiteY4" fmla="*/ 241140 h 490977"/>
                <a:gd name="connsiteX5" fmla="*/ 189214 w 679566"/>
                <a:gd name="connsiteY5" fmla="*/ 488963 h 490977"/>
                <a:gd name="connsiteX6" fmla="*/ 89 w 679566"/>
                <a:gd name="connsiteY6" fmla="*/ 340777 h 490977"/>
                <a:gd name="connsiteX0" fmla="*/ 93 w 670518"/>
                <a:gd name="connsiteY0" fmla="*/ 243047 h 491794"/>
                <a:gd name="connsiteX1" fmla="*/ 204401 w 670518"/>
                <a:gd name="connsiteY1" fmla="*/ 38808 h 491794"/>
                <a:gd name="connsiteX2" fmla="*/ 593021 w 670518"/>
                <a:gd name="connsiteY2" fmla="*/ 8328 h 491794"/>
                <a:gd name="connsiteX3" fmla="*/ 650200 w 670518"/>
                <a:gd name="connsiteY3" fmla="*/ 140466 h 491794"/>
                <a:gd name="connsiteX4" fmla="*/ 341561 w 670518"/>
                <a:gd name="connsiteY4" fmla="*/ 243971 h 491794"/>
                <a:gd name="connsiteX5" fmla="*/ 180166 w 670518"/>
                <a:gd name="connsiteY5" fmla="*/ 491794 h 491794"/>
                <a:gd name="connsiteX6" fmla="*/ 93 w 670518"/>
                <a:gd name="connsiteY6" fmla="*/ 243047 h 49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518" h="491794">
                  <a:moveTo>
                    <a:pt x="93" y="243047"/>
                  </a:moveTo>
                  <a:cubicBezTo>
                    <a:pt x="4132" y="167549"/>
                    <a:pt x="105580" y="77928"/>
                    <a:pt x="204401" y="38808"/>
                  </a:cubicBezTo>
                  <a:cubicBezTo>
                    <a:pt x="303222" y="-312"/>
                    <a:pt x="518721" y="-8615"/>
                    <a:pt x="593021" y="8328"/>
                  </a:cubicBezTo>
                  <a:cubicBezTo>
                    <a:pt x="667321" y="25271"/>
                    <a:pt x="692110" y="101192"/>
                    <a:pt x="650200" y="140466"/>
                  </a:cubicBezTo>
                  <a:cubicBezTo>
                    <a:pt x="608290" y="179740"/>
                    <a:pt x="419900" y="185416"/>
                    <a:pt x="341561" y="243971"/>
                  </a:cubicBezTo>
                  <a:cubicBezTo>
                    <a:pt x="263222" y="302526"/>
                    <a:pt x="237077" y="491948"/>
                    <a:pt x="180166" y="491794"/>
                  </a:cubicBezTo>
                  <a:cubicBezTo>
                    <a:pt x="123255" y="491640"/>
                    <a:pt x="-3946" y="318545"/>
                    <a:pt x="93" y="243047"/>
                  </a:cubicBez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softEdge rad="101600"/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8" name="Group 361"/>
          <p:cNvGrpSpPr/>
          <p:nvPr/>
        </p:nvGrpSpPr>
        <p:grpSpPr>
          <a:xfrm>
            <a:off x="440854" y="2108919"/>
            <a:ext cx="500119" cy="486931"/>
            <a:chOff x="431898" y="2452947"/>
            <a:chExt cx="500119" cy="486931"/>
          </a:xfrm>
        </p:grpSpPr>
        <p:sp>
          <p:nvSpPr>
            <p:cNvPr id="363" name="Freeform 362"/>
            <p:cNvSpPr/>
            <p:nvPr/>
          </p:nvSpPr>
          <p:spPr bwMode="auto">
            <a:xfrm rot="637695">
              <a:off x="431898" y="2452947"/>
              <a:ext cx="500119" cy="480953"/>
            </a:xfrm>
            <a:custGeom>
              <a:avLst/>
              <a:gdLst>
                <a:gd name="connsiteX0" fmla="*/ 548640 w 1691640"/>
                <a:gd name="connsiteY0" fmla="*/ 38100 h 1493520"/>
                <a:gd name="connsiteX1" fmla="*/ 0 w 1691640"/>
                <a:gd name="connsiteY1" fmla="*/ 647700 h 1493520"/>
                <a:gd name="connsiteX2" fmla="*/ 327660 w 1691640"/>
                <a:gd name="connsiteY2" fmla="*/ 1371600 h 1493520"/>
                <a:gd name="connsiteX3" fmla="*/ 1242060 w 1691640"/>
                <a:gd name="connsiteY3" fmla="*/ 1493520 h 1493520"/>
                <a:gd name="connsiteX4" fmla="*/ 1691640 w 1691640"/>
                <a:gd name="connsiteY4" fmla="*/ 883920 h 1493520"/>
                <a:gd name="connsiteX5" fmla="*/ 1554480 w 1691640"/>
                <a:gd name="connsiteY5" fmla="*/ 190500 h 1493520"/>
                <a:gd name="connsiteX6" fmla="*/ 853440 w 1691640"/>
                <a:gd name="connsiteY6" fmla="*/ 0 h 1493520"/>
                <a:gd name="connsiteX7" fmla="*/ 548640 w 1691640"/>
                <a:gd name="connsiteY7" fmla="*/ 38100 h 1493520"/>
                <a:gd name="connsiteX0" fmla="*/ 548640 w 1691640"/>
                <a:gd name="connsiteY0" fmla="*/ 69084 h 1524504"/>
                <a:gd name="connsiteX1" fmla="*/ 0 w 1691640"/>
                <a:gd name="connsiteY1" fmla="*/ 678684 h 1524504"/>
                <a:gd name="connsiteX2" fmla="*/ 327660 w 1691640"/>
                <a:gd name="connsiteY2" fmla="*/ 1402584 h 1524504"/>
                <a:gd name="connsiteX3" fmla="*/ 1242060 w 1691640"/>
                <a:gd name="connsiteY3" fmla="*/ 1524504 h 1524504"/>
                <a:gd name="connsiteX4" fmla="*/ 1691640 w 1691640"/>
                <a:gd name="connsiteY4" fmla="*/ 914904 h 1524504"/>
                <a:gd name="connsiteX5" fmla="*/ 1554480 w 1691640"/>
                <a:gd name="connsiteY5" fmla="*/ 221484 h 1524504"/>
                <a:gd name="connsiteX6" fmla="*/ 853440 w 1691640"/>
                <a:gd name="connsiteY6" fmla="*/ 30984 h 1524504"/>
                <a:gd name="connsiteX7" fmla="*/ 548640 w 1691640"/>
                <a:gd name="connsiteY7" fmla="*/ 69084 h 1524504"/>
                <a:gd name="connsiteX0" fmla="*/ 548640 w 1691640"/>
                <a:gd name="connsiteY0" fmla="*/ 69084 h 1524504"/>
                <a:gd name="connsiteX1" fmla="*/ 0 w 1691640"/>
                <a:gd name="connsiteY1" fmla="*/ 678684 h 1524504"/>
                <a:gd name="connsiteX2" fmla="*/ 327660 w 1691640"/>
                <a:gd name="connsiteY2" fmla="*/ 1402584 h 1524504"/>
                <a:gd name="connsiteX3" fmla="*/ 1242060 w 1691640"/>
                <a:gd name="connsiteY3" fmla="*/ 1524504 h 1524504"/>
                <a:gd name="connsiteX4" fmla="*/ 1691640 w 1691640"/>
                <a:gd name="connsiteY4" fmla="*/ 914904 h 1524504"/>
                <a:gd name="connsiteX5" fmla="*/ 1554480 w 1691640"/>
                <a:gd name="connsiteY5" fmla="*/ 221484 h 1524504"/>
                <a:gd name="connsiteX6" fmla="*/ 853440 w 1691640"/>
                <a:gd name="connsiteY6" fmla="*/ 30984 h 1524504"/>
                <a:gd name="connsiteX7" fmla="*/ 548640 w 1691640"/>
                <a:gd name="connsiteY7" fmla="*/ 69084 h 1524504"/>
                <a:gd name="connsiteX0" fmla="*/ 563706 w 1706706"/>
                <a:gd name="connsiteY0" fmla="*/ 69084 h 1524504"/>
                <a:gd name="connsiteX1" fmla="*/ 15066 w 1706706"/>
                <a:gd name="connsiteY1" fmla="*/ 678684 h 1524504"/>
                <a:gd name="connsiteX2" fmla="*/ 342726 w 1706706"/>
                <a:gd name="connsiteY2" fmla="*/ 1402584 h 1524504"/>
                <a:gd name="connsiteX3" fmla="*/ 1257126 w 1706706"/>
                <a:gd name="connsiteY3" fmla="*/ 1524504 h 1524504"/>
                <a:gd name="connsiteX4" fmla="*/ 1706706 w 1706706"/>
                <a:gd name="connsiteY4" fmla="*/ 914904 h 1524504"/>
                <a:gd name="connsiteX5" fmla="*/ 1569546 w 1706706"/>
                <a:gd name="connsiteY5" fmla="*/ 221484 h 1524504"/>
                <a:gd name="connsiteX6" fmla="*/ 868506 w 1706706"/>
                <a:gd name="connsiteY6" fmla="*/ 30984 h 1524504"/>
                <a:gd name="connsiteX7" fmla="*/ 563706 w 1706706"/>
                <a:gd name="connsiteY7" fmla="*/ 69084 h 1524504"/>
                <a:gd name="connsiteX0" fmla="*/ 563706 w 1706706"/>
                <a:gd name="connsiteY0" fmla="*/ 69084 h 1586623"/>
                <a:gd name="connsiteX1" fmla="*/ 15066 w 1706706"/>
                <a:gd name="connsiteY1" fmla="*/ 678684 h 1586623"/>
                <a:gd name="connsiteX2" fmla="*/ 342726 w 1706706"/>
                <a:gd name="connsiteY2" fmla="*/ 1402584 h 1586623"/>
                <a:gd name="connsiteX3" fmla="*/ 1257126 w 1706706"/>
                <a:gd name="connsiteY3" fmla="*/ 1524504 h 1586623"/>
                <a:gd name="connsiteX4" fmla="*/ 1706706 w 1706706"/>
                <a:gd name="connsiteY4" fmla="*/ 914904 h 1586623"/>
                <a:gd name="connsiteX5" fmla="*/ 1569546 w 1706706"/>
                <a:gd name="connsiteY5" fmla="*/ 221484 h 1586623"/>
                <a:gd name="connsiteX6" fmla="*/ 868506 w 1706706"/>
                <a:gd name="connsiteY6" fmla="*/ 30984 h 1586623"/>
                <a:gd name="connsiteX7" fmla="*/ 563706 w 1706706"/>
                <a:gd name="connsiteY7" fmla="*/ 69084 h 1586623"/>
                <a:gd name="connsiteX0" fmla="*/ 563706 w 1706706"/>
                <a:gd name="connsiteY0" fmla="*/ 69084 h 1614690"/>
                <a:gd name="connsiteX1" fmla="*/ 15066 w 1706706"/>
                <a:gd name="connsiteY1" fmla="*/ 678684 h 1614690"/>
                <a:gd name="connsiteX2" fmla="*/ 342726 w 1706706"/>
                <a:gd name="connsiteY2" fmla="*/ 1402584 h 1614690"/>
                <a:gd name="connsiteX3" fmla="*/ 1257126 w 1706706"/>
                <a:gd name="connsiteY3" fmla="*/ 1524504 h 1614690"/>
                <a:gd name="connsiteX4" fmla="*/ 1706706 w 1706706"/>
                <a:gd name="connsiteY4" fmla="*/ 914904 h 1614690"/>
                <a:gd name="connsiteX5" fmla="*/ 1569546 w 1706706"/>
                <a:gd name="connsiteY5" fmla="*/ 221484 h 1614690"/>
                <a:gd name="connsiteX6" fmla="*/ 868506 w 1706706"/>
                <a:gd name="connsiteY6" fmla="*/ 30984 h 1614690"/>
                <a:gd name="connsiteX7" fmla="*/ 563706 w 1706706"/>
                <a:gd name="connsiteY7" fmla="*/ 69084 h 1614690"/>
                <a:gd name="connsiteX0" fmla="*/ 563706 w 1769574"/>
                <a:gd name="connsiteY0" fmla="*/ 69084 h 1614690"/>
                <a:gd name="connsiteX1" fmla="*/ 15066 w 1769574"/>
                <a:gd name="connsiteY1" fmla="*/ 678684 h 1614690"/>
                <a:gd name="connsiteX2" fmla="*/ 342726 w 1769574"/>
                <a:gd name="connsiteY2" fmla="*/ 1402584 h 1614690"/>
                <a:gd name="connsiteX3" fmla="*/ 1257126 w 1769574"/>
                <a:gd name="connsiteY3" fmla="*/ 1524504 h 1614690"/>
                <a:gd name="connsiteX4" fmla="*/ 1706706 w 1769574"/>
                <a:gd name="connsiteY4" fmla="*/ 914904 h 1614690"/>
                <a:gd name="connsiteX5" fmla="*/ 1569546 w 1769574"/>
                <a:gd name="connsiteY5" fmla="*/ 221484 h 1614690"/>
                <a:gd name="connsiteX6" fmla="*/ 868506 w 1769574"/>
                <a:gd name="connsiteY6" fmla="*/ 30984 h 1614690"/>
                <a:gd name="connsiteX7" fmla="*/ 563706 w 1769574"/>
                <a:gd name="connsiteY7" fmla="*/ 69084 h 1614690"/>
                <a:gd name="connsiteX0" fmla="*/ 563706 w 1726917"/>
                <a:gd name="connsiteY0" fmla="*/ 69084 h 1614690"/>
                <a:gd name="connsiteX1" fmla="*/ 15066 w 1726917"/>
                <a:gd name="connsiteY1" fmla="*/ 678684 h 1614690"/>
                <a:gd name="connsiteX2" fmla="*/ 342726 w 1726917"/>
                <a:gd name="connsiteY2" fmla="*/ 1402584 h 1614690"/>
                <a:gd name="connsiteX3" fmla="*/ 1257126 w 1726917"/>
                <a:gd name="connsiteY3" fmla="*/ 1524504 h 1614690"/>
                <a:gd name="connsiteX4" fmla="*/ 1706706 w 1726917"/>
                <a:gd name="connsiteY4" fmla="*/ 914904 h 1614690"/>
                <a:gd name="connsiteX5" fmla="*/ 1569546 w 1726917"/>
                <a:gd name="connsiteY5" fmla="*/ 221484 h 1614690"/>
                <a:gd name="connsiteX6" fmla="*/ 868506 w 1726917"/>
                <a:gd name="connsiteY6" fmla="*/ 30984 h 1614690"/>
                <a:gd name="connsiteX7" fmla="*/ 563706 w 1726917"/>
                <a:gd name="connsiteY7" fmla="*/ 69084 h 1614690"/>
                <a:gd name="connsiteX0" fmla="*/ 567152 w 1730363"/>
                <a:gd name="connsiteY0" fmla="*/ 28167 h 1573773"/>
                <a:gd name="connsiteX1" fmla="*/ 18512 w 1730363"/>
                <a:gd name="connsiteY1" fmla="*/ 637767 h 1573773"/>
                <a:gd name="connsiteX2" fmla="*/ 346172 w 1730363"/>
                <a:gd name="connsiteY2" fmla="*/ 1361667 h 1573773"/>
                <a:gd name="connsiteX3" fmla="*/ 1260572 w 1730363"/>
                <a:gd name="connsiteY3" fmla="*/ 1483587 h 1573773"/>
                <a:gd name="connsiteX4" fmla="*/ 1710152 w 1730363"/>
                <a:gd name="connsiteY4" fmla="*/ 873987 h 1573773"/>
                <a:gd name="connsiteX5" fmla="*/ 1572992 w 1730363"/>
                <a:gd name="connsiteY5" fmla="*/ 180567 h 1573773"/>
                <a:gd name="connsiteX6" fmla="*/ 567152 w 1730363"/>
                <a:gd name="connsiteY6" fmla="*/ 28167 h 1573773"/>
                <a:gd name="connsiteX0" fmla="*/ 567152 w 1730363"/>
                <a:gd name="connsiteY0" fmla="*/ 28167 h 1573773"/>
                <a:gd name="connsiteX1" fmla="*/ 18512 w 1730363"/>
                <a:gd name="connsiteY1" fmla="*/ 637767 h 1573773"/>
                <a:gd name="connsiteX2" fmla="*/ 346172 w 1730363"/>
                <a:gd name="connsiteY2" fmla="*/ 1361667 h 1573773"/>
                <a:gd name="connsiteX3" fmla="*/ 1260572 w 1730363"/>
                <a:gd name="connsiteY3" fmla="*/ 1483587 h 1573773"/>
                <a:gd name="connsiteX4" fmla="*/ 1710152 w 1730363"/>
                <a:gd name="connsiteY4" fmla="*/ 873987 h 1573773"/>
                <a:gd name="connsiteX5" fmla="*/ 1572992 w 1730363"/>
                <a:gd name="connsiteY5" fmla="*/ 180567 h 1573773"/>
                <a:gd name="connsiteX6" fmla="*/ 567152 w 1730363"/>
                <a:gd name="connsiteY6" fmla="*/ 28167 h 1573773"/>
                <a:gd name="connsiteX0" fmla="*/ 552057 w 1715268"/>
                <a:gd name="connsiteY0" fmla="*/ 28167 h 1573773"/>
                <a:gd name="connsiteX1" fmla="*/ 3417 w 1715268"/>
                <a:gd name="connsiteY1" fmla="*/ 637767 h 1573773"/>
                <a:gd name="connsiteX2" fmla="*/ 331077 w 1715268"/>
                <a:gd name="connsiteY2" fmla="*/ 1361667 h 1573773"/>
                <a:gd name="connsiteX3" fmla="*/ 1245477 w 1715268"/>
                <a:gd name="connsiteY3" fmla="*/ 1483587 h 1573773"/>
                <a:gd name="connsiteX4" fmla="*/ 1695057 w 1715268"/>
                <a:gd name="connsiteY4" fmla="*/ 873987 h 1573773"/>
                <a:gd name="connsiteX5" fmla="*/ 1557897 w 1715268"/>
                <a:gd name="connsiteY5" fmla="*/ 180567 h 1573773"/>
                <a:gd name="connsiteX6" fmla="*/ 552057 w 1715268"/>
                <a:gd name="connsiteY6" fmla="*/ 28167 h 1573773"/>
                <a:gd name="connsiteX0" fmla="*/ 552057 w 1715268"/>
                <a:gd name="connsiteY0" fmla="*/ 28167 h 1573773"/>
                <a:gd name="connsiteX1" fmla="*/ 3417 w 1715268"/>
                <a:gd name="connsiteY1" fmla="*/ 637767 h 1573773"/>
                <a:gd name="connsiteX2" fmla="*/ 331077 w 1715268"/>
                <a:gd name="connsiteY2" fmla="*/ 1361667 h 1573773"/>
                <a:gd name="connsiteX3" fmla="*/ 1245477 w 1715268"/>
                <a:gd name="connsiteY3" fmla="*/ 1483587 h 1573773"/>
                <a:gd name="connsiteX4" fmla="*/ 1695057 w 1715268"/>
                <a:gd name="connsiteY4" fmla="*/ 873987 h 1573773"/>
                <a:gd name="connsiteX5" fmla="*/ 1557897 w 1715268"/>
                <a:gd name="connsiteY5" fmla="*/ 180567 h 1573773"/>
                <a:gd name="connsiteX6" fmla="*/ 552057 w 1715268"/>
                <a:gd name="connsiteY6" fmla="*/ 28167 h 1573773"/>
                <a:gd name="connsiteX0" fmla="*/ 552057 w 1715268"/>
                <a:gd name="connsiteY0" fmla="*/ 28167 h 1560249"/>
                <a:gd name="connsiteX1" fmla="*/ 3417 w 1715268"/>
                <a:gd name="connsiteY1" fmla="*/ 637767 h 1560249"/>
                <a:gd name="connsiteX2" fmla="*/ 331077 w 1715268"/>
                <a:gd name="connsiteY2" fmla="*/ 1361667 h 1560249"/>
                <a:gd name="connsiteX3" fmla="*/ 1245477 w 1715268"/>
                <a:gd name="connsiteY3" fmla="*/ 1483587 h 1560249"/>
                <a:gd name="connsiteX4" fmla="*/ 1695057 w 1715268"/>
                <a:gd name="connsiteY4" fmla="*/ 873987 h 1560249"/>
                <a:gd name="connsiteX5" fmla="*/ 1557897 w 1715268"/>
                <a:gd name="connsiteY5" fmla="*/ 180567 h 1560249"/>
                <a:gd name="connsiteX6" fmla="*/ 552057 w 1715268"/>
                <a:gd name="connsiteY6" fmla="*/ 28167 h 1560249"/>
                <a:gd name="connsiteX0" fmla="*/ 552057 w 1715268"/>
                <a:gd name="connsiteY0" fmla="*/ 28167 h 1560249"/>
                <a:gd name="connsiteX1" fmla="*/ 3417 w 1715268"/>
                <a:gd name="connsiteY1" fmla="*/ 637767 h 1560249"/>
                <a:gd name="connsiteX2" fmla="*/ 331077 w 1715268"/>
                <a:gd name="connsiteY2" fmla="*/ 1361667 h 1560249"/>
                <a:gd name="connsiteX3" fmla="*/ 1245477 w 1715268"/>
                <a:gd name="connsiteY3" fmla="*/ 1483587 h 1560249"/>
                <a:gd name="connsiteX4" fmla="*/ 1695057 w 1715268"/>
                <a:gd name="connsiteY4" fmla="*/ 873987 h 1560249"/>
                <a:gd name="connsiteX5" fmla="*/ 1557897 w 1715268"/>
                <a:gd name="connsiteY5" fmla="*/ 180567 h 1560249"/>
                <a:gd name="connsiteX6" fmla="*/ 552057 w 1715268"/>
                <a:gd name="connsiteY6" fmla="*/ 28167 h 1560249"/>
                <a:gd name="connsiteX0" fmla="*/ 552057 w 1724199"/>
                <a:gd name="connsiteY0" fmla="*/ 40227 h 1572309"/>
                <a:gd name="connsiteX1" fmla="*/ 3417 w 1724199"/>
                <a:gd name="connsiteY1" fmla="*/ 649827 h 1572309"/>
                <a:gd name="connsiteX2" fmla="*/ 331077 w 1724199"/>
                <a:gd name="connsiteY2" fmla="*/ 1373727 h 1572309"/>
                <a:gd name="connsiteX3" fmla="*/ 1245477 w 1724199"/>
                <a:gd name="connsiteY3" fmla="*/ 1495647 h 1572309"/>
                <a:gd name="connsiteX4" fmla="*/ 1695057 w 1724199"/>
                <a:gd name="connsiteY4" fmla="*/ 886047 h 1572309"/>
                <a:gd name="connsiteX5" fmla="*/ 1557897 w 1724199"/>
                <a:gd name="connsiteY5" fmla="*/ 192627 h 1572309"/>
                <a:gd name="connsiteX6" fmla="*/ 552057 w 1724199"/>
                <a:gd name="connsiteY6" fmla="*/ 40227 h 1572309"/>
                <a:gd name="connsiteX0" fmla="*/ 621314 w 1727297"/>
                <a:gd name="connsiteY0" fmla="*/ 17078 h 1676888"/>
                <a:gd name="connsiteX1" fmla="*/ 8124 w 1727297"/>
                <a:gd name="connsiteY1" fmla="*/ 754406 h 1676888"/>
                <a:gd name="connsiteX2" fmla="*/ 335784 w 1727297"/>
                <a:gd name="connsiteY2" fmla="*/ 1478306 h 1676888"/>
                <a:gd name="connsiteX3" fmla="*/ 1250184 w 1727297"/>
                <a:gd name="connsiteY3" fmla="*/ 1600226 h 1676888"/>
                <a:gd name="connsiteX4" fmla="*/ 1699764 w 1727297"/>
                <a:gd name="connsiteY4" fmla="*/ 990626 h 1676888"/>
                <a:gd name="connsiteX5" fmla="*/ 1562604 w 1727297"/>
                <a:gd name="connsiteY5" fmla="*/ 297206 h 1676888"/>
                <a:gd name="connsiteX6" fmla="*/ 621314 w 1727297"/>
                <a:gd name="connsiteY6" fmla="*/ 17078 h 1676888"/>
                <a:gd name="connsiteX0" fmla="*/ 621314 w 1727297"/>
                <a:gd name="connsiteY0" fmla="*/ 35940 h 1695750"/>
                <a:gd name="connsiteX1" fmla="*/ 8124 w 1727297"/>
                <a:gd name="connsiteY1" fmla="*/ 773268 h 1695750"/>
                <a:gd name="connsiteX2" fmla="*/ 335784 w 1727297"/>
                <a:gd name="connsiteY2" fmla="*/ 1497168 h 1695750"/>
                <a:gd name="connsiteX3" fmla="*/ 1250184 w 1727297"/>
                <a:gd name="connsiteY3" fmla="*/ 1619088 h 1695750"/>
                <a:gd name="connsiteX4" fmla="*/ 1699764 w 1727297"/>
                <a:gd name="connsiteY4" fmla="*/ 1009488 h 1695750"/>
                <a:gd name="connsiteX5" fmla="*/ 1562604 w 1727297"/>
                <a:gd name="connsiteY5" fmla="*/ 316068 h 1695750"/>
                <a:gd name="connsiteX6" fmla="*/ 621314 w 1727297"/>
                <a:gd name="connsiteY6" fmla="*/ 35940 h 1695750"/>
                <a:gd name="connsiteX0" fmla="*/ 621314 w 1727297"/>
                <a:gd name="connsiteY0" fmla="*/ 35940 h 1666304"/>
                <a:gd name="connsiteX1" fmla="*/ 8124 w 1727297"/>
                <a:gd name="connsiteY1" fmla="*/ 773268 h 1666304"/>
                <a:gd name="connsiteX2" fmla="*/ 335784 w 1727297"/>
                <a:gd name="connsiteY2" fmla="*/ 1497168 h 1666304"/>
                <a:gd name="connsiteX3" fmla="*/ 1250184 w 1727297"/>
                <a:gd name="connsiteY3" fmla="*/ 1619088 h 1666304"/>
                <a:gd name="connsiteX4" fmla="*/ 1699764 w 1727297"/>
                <a:gd name="connsiteY4" fmla="*/ 1009488 h 1666304"/>
                <a:gd name="connsiteX5" fmla="*/ 1562604 w 1727297"/>
                <a:gd name="connsiteY5" fmla="*/ 316068 h 1666304"/>
                <a:gd name="connsiteX6" fmla="*/ 621314 w 1727297"/>
                <a:gd name="connsiteY6" fmla="*/ 35940 h 1666304"/>
                <a:gd name="connsiteX0" fmla="*/ 620790 w 1726773"/>
                <a:gd name="connsiteY0" fmla="*/ 35940 h 1671530"/>
                <a:gd name="connsiteX1" fmla="*/ 7600 w 1726773"/>
                <a:gd name="connsiteY1" fmla="*/ 773268 h 1671530"/>
                <a:gd name="connsiteX2" fmla="*/ 335260 w 1726773"/>
                <a:gd name="connsiteY2" fmla="*/ 1497168 h 1671530"/>
                <a:gd name="connsiteX3" fmla="*/ 1155433 w 1726773"/>
                <a:gd name="connsiteY3" fmla="*/ 1625541 h 1671530"/>
                <a:gd name="connsiteX4" fmla="*/ 1699240 w 1726773"/>
                <a:gd name="connsiteY4" fmla="*/ 1009488 h 1671530"/>
                <a:gd name="connsiteX5" fmla="*/ 1562080 w 1726773"/>
                <a:gd name="connsiteY5" fmla="*/ 316068 h 1671530"/>
                <a:gd name="connsiteX6" fmla="*/ 620790 w 1726773"/>
                <a:gd name="connsiteY6" fmla="*/ 35940 h 1671530"/>
                <a:gd name="connsiteX0" fmla="*/ 620790 w 1726191"/>
                <a:gd name="connsiteY0" fmla="*/ 40546 h 1676136"/>
                <a:gd name="connsiteX1" fmla="*/ 7600 w 1726191"/>
                <a:gd name="connsiteY1" fmla="*/ 777874 h 1676136"/>
                <a:gd name="connsiteX2" fmla="*/ 335260 w 1726191"/>
                <a:gd name="connsiteY2" fmla="*/ 1501774 h 1676136"/>
                <a:gd name="connsiteX3" fmla="*/ 1155433 w 1726191"/>
                <a:gd name="connsiteY3" fmla="*/ 1630147 h 1676136"/>
                <a:gd name="connsiteX4" fmla="*/ 1699240 w 1726191"/>
                <a:gd name="connsiteY4" fmla="*/ 1014094 h 1676136"/>
                <a:gd name="connsiteX5" fmla="*/ 1562080 w 1726191"/>
                <a:gd name="connsiteY5" fmla="*/ 320674 h 1676136"/>
                <a:gd name="connsiteX6" fmla="*/ 620790 w 1726191"/>
                <a:gd name="connsiteY6" fmla="*/ 40546 h 1676136"/>
                <a:gd name="connsiteX0" fmla="*/ 620790 w 1716482"/>
                <a:gd name="connsiteY0" fmla="*/ 35832 h 1671422"/>
                <a:gd name="connsiteX1" fmla="*/ 7600 w 1716482"/>
                <a:gd name="connsiteY1" fmla="*/ 773160 h 1671422"/>
                <a:gd name="connsiteX2" fmla="*/ 335260 w 1716482"/>
                <a:gd name="connsiteY2" fmla="*/ 1497060 h 1671422"/>
                <a:gd name="connsiteX3" fmla="*/ 1155433 w 1716482"/>
                <a:gd name="connsiteY3" fmla="*/ 1625433 h 1671422"/>
                <a:gd name="connsiteX4" fmla="*/ 1699240 w 1716482"/>
                <a:gd name="connsiteY4" fmla="*/ 1009380 h 1671422"/>
                <a:gd name="connsiteX5" fmla="*/ 1507835 w 1716482"/>
                <a:gd name="connsiteY5" fmla="*/ 236298 h 1671422"/>
                <a:gd name="connsiteX6" fmla="*/ 620790 w 1716482"/>
                <a:gd name="connsiteY6" fmla="*/ 35832 h 1671422"/>
                <a:gd name="connsiteX0" fmla="*/ 616101 w 1711793"/>
                <a:gd name="connsiteY0" fmla="*/ 35832 h 1671422"/>
                <a:gd name="connsiteX1" fmla="*/ 2911 w 1711793"/>
                <a:gd name="connsiteY1" fmla="*/ 773160 h 1671422"/>
                <a:gd name="connsiteX2" fmla="*/ 330571 w 1711793"/>
                <a:gd name="connsiteY2" fmla="*/ 1497060 h 1671422"/>
                <a:gd name="connsiteX3" fmla="*/ 1150744 w 1711793"/>
                <a:gd name="connsiteY3" fmla="*/ 1625433 h 1671422"/>
                <a:gd name="connsiteX4" fmla="*/ 1694551 w 1711793"/>
                <a:gd name="connsiteY4" fmla="*/ 1009380 h 1671422"/>
                <a:gd name="connsiteX5" fmla="*/ 1503146 w 1711793"/>
                <a:gd name="connsiteY5" fmla="*/ 236298 h 1671422"/>
                <a:gd name="connsiteX6" fmla="*/ 616101 w 1711793"/>
                <a:gd name="connsiteY6" fmla="*/ 35832 h 1671422"/>
                <a:gd name="connsiteX0" fmla="*/ 616101 w 1697148"/>
                <a:gd name="connsiteY0" fmla="*/ 31831 h 1648384"/>
                <a:gd name="connsiteX1" fmla="*/ 2911 w 1697148"/>
                <a:gd name="connsiteY1" fmla="*/ 769159 h 1648384"/>
                <a:gd name="connsiteX2" fmla="*/ 330571 w 1697148"/>
                <a:gd name="connsiteY2" fmla="*/ 1493059 h 1648384"/>
                <a:gd name="connsiteX3" fmla="*/ 1150744 w 1697148"/>
                <a:gd name="connsiteY3" fmla="*/ 1621432 h 1648384"/>
                <a:gd name="connsiteX4" fmla="*/ 1677552 w 1697148"/>
                <a:gd name="connsiteY4" fmla="*/ 1115054 h 1648384"/>
                <a:gd name="connsiteX5" fmla="*/ 1503146 w 1697148"/>
                <a:gd name="connsiteY5" fmla="*/ 232297 h 1648384"/>
                <a:gd name="connsiteX6" fmla="*/ 616101 w 1697148"/>
                <a:gd name="connsiteY6" fmla="*/ 31831 h 1648384"/>
                <a:gd name="connsiteX0" fmla="*/ 616101 w 1723987"/>
                <a:gd name="connsiteY0" fmla="*/ 31831 h 1648381"/>
                <a:gd name="connsiteX1" fmla="*/ 2911 w 1723987"/>
                <a:gd name="connsiteY1" fmla="*/ 769159 h 1648381"/>
                <a:gd name="connsiteX2" fmla="*/ 330571 w 1723987"/>
                <a:gd name="connsiteY2" fmla="*/ 1493059 h 1648381"/>
                <a:gd name="connsiteX3" fmla="*/ 1150744 w 1723987"/>
                <a:gd name="connsiteY3" fmla="*/ 1621432 h 1648381"/>
                <a:gd name="connsiteX4" fmla="*/ 1677552 w 1723987"/>
                <a:gd name="connsiteY4" fmla="*/ 1115054 h 1648381"/>
                <a:gd name="connsiteX5" fmla="*/ 1503146 w 1723987"/>
                <a:gd name="connsiteY5" fmla="*/ 232297 h 1648381"/>
                <a:gd name="connsiteX6" fmla="*/ 616101 w 1723987"/>
                <a:gd name="connsiteY6" fmla="*/ 31831 h 1648381"/>
                <a:gd name="connsiteX0" fmla="*/ 616101 w 1723987"/>
                <a:gd name="connsiteY0" fmla="*/ 31831 h 1648381"/>
                <a:gd name="connsiteX1" fmla="*/ 2911 w 1723987"/>
                <a:gd name="connsiteY1" fmla="*/ 769159 h 1648381"/>
                <a:gd name="connsiteX2" fmla="*/ 330571 w 1723987"/>
                <a:gd name="connsiteY2" fmla="*/ 1493059 h 1648381"/>
                <a:gd name="connsiteX3" fmla="*/ 1150744 w 1723987"/>
                <a:gd name="connsiteY3" fmla="*/ 1621432 h 1648381"/>
                <a:gd name="connsiteX4" fmla="*/ 1677552 w 1723987"/>
                <a:gd name="connsiteY4" fmla="*/ 1115054 h 1648381"/>
                <a:gd name="connsiteX5" fmla="*/ 1503146 w 1723987"/>
                <a:gd name="connsiteY5" fmla="*/ 232297 h 1648381"/>
                <a:gd name="connsiteX6" fmla="*/ 616101 w 1723987"/>
                <a:gd name="connsiteY6" fmla="*/ 31831 h 1648381"/>
                <a:gd name="connsiteX0" fmla="*/ 616101 w 1723987"/>
                <a:gd name="connsiteY0" fmla="*/ 31831 h 1648381"/>
                <a:gd name="connsiteX1" fmla="*/ 2911 w 1723987"/>
                <a:gd name="connsiteY1" fmla="*/ 769159 h 1648381"/>
                <a:gd name="connsiteX2" fmla="*/ 330571 w 1723987"/>
                <a:gd name="connsiteY2" fmla="*/ 1493059 h 1648381"/>
                <a:gd name="connsiteX3" fmla="*/ 1150744 w 1723987"/>
                <a:gd name="connsiteY3" fmla="*/ 1621432 h 1648381"/>
                <a:gd name="connsiteX4" fmla="*/ 1677552 w 1723987"/>
                <a:gd name="connsiteY4" fmla="*/ 1115054 h 1648381"/>
                <a:gd name="connsiteX5" fmla="*/ 1503146 w 1723987"/>
                <a:gd name="connsiteY5" fmla="*/ 232297 h 1648381"/>
                <a:gd name="connsiteX6" fmla="*/ 616101 w 1723987"/>
                <a:gd name="connsiteY6" fmla="*/ 31831 h 1648381"/>
                <a:gd name="connsiteX0" fmla="*/ 616101 w 1720217"/>
                <a:gd name="connsiteY0" fmla="*/ 33612 h 1644626"/>
                <a:gd name="connsiteX1" fmla="*/ 2911 w 1720217"/>
                <a:gd name="connsiteY1" fmla="*/ 770940 h 1644626"/>
                <a:gd name="connsiteX2" fmla="*/ 330571 w 1720217"/>
                <a:gd name="connsiteY2" fmla="*/ 1494840 h 1644626"/>
                <a:gd name="connsiteX3" fmla="*/ 1150744 w 1720217"/>
                <a:gd name="connsiteY3" fmla="*/ 1623213 h 1644626"/>
                <a:gd name="connsiteX4" fmla="*/ 1673027 w 1720217"/>
                <a:gd name="connsiteY4" fmla="*/ 1192849 h 1644626"/>
                <a:gd name="connsiteX5" fmla="*/ 1503146 w 1720217"/>
                <a:gd name="connsiteY5" fmla="*/ 234078 h 1644626"/>
                <a:gd name="connsiteX6" fmla="*/ 616101 w 1720217"/>
                <a:gd name="connsiteY6" fmla="*/ 33612 h 1644626"/>
                <a:gd name="connsiteX0" fmla="*/ 620731 w 1724847"/>
                <a:gd name="connsiteY0" fmla="*/ 33612 h 1656758"/>
                <a:gd name="connsiteX1" fmla="*/ 7541 w 1724847"/>
                <a:gd name="connsiteY1" fmla="*/ 770940 h 1656758"/>
                <a:gd name="connsiteX2" fmla="*/ 335964 w 1724847"/>
                <a:gd name="connsiteY2" fmla="*/ 1532286 h 1656758"/>
                <a:gd name="connsiteX3" fmla="*/ 1155374 w 1724847"/>
                <a:gd name="connsiteY3" fmla="*/ 1623213 h 1656758"/>
                <a:gd name="connsiteX4" fmla="*/ 1677657 w 1724847"/>
                <a:gd name="connsiteY4" fmla="*/ 1192849 h 1656758"/>
                <a:gd name="connsiteX5" fmla="*/ 1507776 w 1724847"/>
                <a:gd name="connsiteY5" fmla="*/ 234078 h 1656758"/>
                <a:gd name="connsiteX6" fmla="*/ 620731 w 1724847"/>
                <a:gd name="connsiteY6" fmla="*/ 33612 h 1656758"/>
                <a:gd name="connsiteX0" fmla="*/ 618250 w 1722366"/>
                <a:gd name="connsiteY0" fmla="*/ 33612 h 1656758"/>
                <a:gd name="connsiteX1" fmla="*/ 5060 w 1722366"/>
                <a:gd name="connsiteY1" fmla="*/ 770940 h 1656758"/>
                <a:gd name="connsiteX2" fmla="*/ 333483 w 1722366"/>
                <a:gd name="connsiteY2" fmla="*/ 1532286 h 1656758"/>
                <a:gd name="connsiteX3" fmla="*/ 1152893 w 1722366"/>
                <a:gd name="connsiteY3" fmla="*/ 1623213 h 1656758"/>
                <a:gd name="connsiteX4" fmla="*/ 1675176 w 1722366"/>
                <a:gd name="connsiteY4" fmla="*/ 1192849 h 1656758"/>
                <a:gd name="connsiteX5" fmla="*/ 1505295 w 1722366"/>
                <a:gd name="connsiteY5" fmla="*/ 234078 h 1656758"/>
                <a:gd name="connsiteX6" fmla="*/ 618250 w 1722366"/>
                <a:gd name="connsiteY6" fmla="*/ 33612 h 165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2366" h="1656758">
                  <a:moveTo>
                    <a:pt x="618250" y="33612"/>
                  </a:moveTo>
                  <a:cubicBezTo>
                    <a:pt x="368211" y="123089"/>
                    <a:pt x="42305" y="466704"/>
                    <a:pt x="5060" y="770940"/>
                  </a:cubicBezTo>
                  <a:cubicBezTo>
                    <a:pt x="-32185" y="1075176"/>
                    <a:pt x="142178" y="1390241"/>
                    <a:pt x="333483" y="1532286"/>
                  </a:cubicBezTo>
                  <a:cubicBezTo>
                    <a:pt x="524788" y="1674331"/>
                    <a:pt x="929278" y="1679786"/>
                    <a:pt x="1152893" y="1623213"/>
                  </a:cubicBezTo>
                  <a:cubicBezTo>
                    <a:pt x="1376509" y="1566640"/>
                    <a:pt x="1560718" y="1377885"/>
                    <a:pt x="1675176" y="1192849"/>
                  </a:cubicBezTo>
                  <a:cubicBezTo>
                    <a:pt x="1789634" y="1007813"/>
                    <a:pt x="1681449" y="427284"/>
                    <a:pt x="1505295" y="234078"/>
                  </a:cubicBezTo>
                  <a:cubicBezTo>
                    <a:pt x="1329141" y="40872"/>
                    <a:pt x="868289" y="-55865"/>
                    <a:pt x="618250" y="33612"/>
                  </a:cubicBezTo>
                  <a:close/>
                </a:path>
              </a:pathLst>
            </a:custGeom>
            <a:solidFill>
              <a:srgbClr val="FFD85B"/>
            </a:solidFill>
            <a:ln w="9525">
              <a:noFill/>
              <a:round/>
              <a:headEnd/>
              <a:tailEnd type="triangle" w="med" len="med"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04800" h="171450"/>
            </a:sp3d>
            <a:ex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64" name="Freeform 363"/>
            <p:cNvSpPr/>
            <p:nvPr/>
          </p:nvSpPr>
          <p:spPr bwMode="auto">
            <a:xfrm rot="637695">
              <a:off x="483467" y="2503773"/>
              <a:ext cx="181857" cy="436105"/>
            </a:xfrm>
            <a:custGeom>
              <a:avLst/>
              <a:gdLst>
                <a:gd name="connsiteX0" fmla="*/ 0 w 601980"/>
                <a:gd name="connsiteY0" fmla="*/ 335280 h 510540"/>
                <a:gd name="connsiteX1" fmla="*/ 213360 w 601980"/>
                <a:gd name="connsiteY1" fmla="*/ 30480 h 510540"/>
                <a:gd name="connsiteX2" fmla="*/ 601980 w 601980"/>
                <a:gd name="connsiteY2" fmla="*/ 0 h 510540"/>
                <a:gd name="connsiteX3" fmla="*/ 586740 w 601980"/>
                <a:gd name="connsiteY3" fmla="*/ 213360 h 510540"/>
                <a:gd name="connsiteX4" fmla="*/ 350520 w 601980"/>
                <a:gd name="connsiteY4" fmla="*/ 274320 h 510540"/>
                <a:gd name="connsiteX5" fmla="*/ 53340 w 601980"/>
                <a:gd name="connsiteY5" fmla="*/ 510540 h 510540"/>
                <a:gd name="connsiteX6" fmla="*/ 0 w 601980"/>
                <a:gd name="connsiteY6" fmla="*/ 335280 h 510540"/>
                <a:gd name="connsiteX0" fmla="*/ 0 w 635591"/>
                <a:gd name="connsiteY0" fmla="*/ 335280 h 510540"/>
                <a:gd name="connsiteX1" fmla="*/ 213360 w 635591"/>
                <a:gd name="connsiteY1" fmla="*/ 30480 h 510540"/>
                <a:gd name="connsiteX2" fmla="*/ 601980 w 635591"/>
                <a:gd name="connsiteY2" fmla="*/ 0 h 510540"/>
                <a:gd name="connsiteX3" fmla="*/ 586740 w 635591"/>
                <a:gd name="connsiteY3" fmla="*/ 213360 h 510540"/>
                <a:gd name="connsiteX4" fmla="*/ 350520 w 635591"/>
                <a:gd name="connsiteY4" fmla="*/ 274320 h 510540"/>
                <a:gd name="connsiteX5" fmla="*/ 53340 w 635591"/>
                <a:gd name="connsiteY5" fmla="*/ 510540 h 510540"/>
                <a:gd name="connsiteX6" fmla="*/ 0 w 635591"/>
                <a:gd name="connsiteY6" fmla="*/ 335280 h 510540"/>
                <a:gd name="connsiteX0" fmla="*/ 0 w 635591"/>
                <a:gd name="connsiteY0" fmla="*/ 335280 h 510540"/>
                <a:gd name="connsiteX1" fmla="*/ 213360 w 635591"/>
                <a:gd name="connsiteY1" fmla="*/ 30480 h 510540"/>
                <a:gd name="connsiteX2" fmla="*/ 601980 w 635591"/>
                <a:gd name="connsiteY2" fmla="*/ 0 h 510540"/>
                <a:gd name="connsiteX3" fmla="*/ 586740 w 635591"/>
                <a:gd name="connsiteY3" fmla="*/ 213360 h 510540"/>
                <a:gd name="connsiteX4" fmla="*/ 350520 w 635591"/>
                <a:gd name="connsiteY4" fmla="*/ 274320 h 510540"/>
                <a:gd name="connsiteX5" fmla="*/ 53340 w 635591"/>
                <a:gd name="connsiteY5" fmla="*/ 510540 h 510540"/>
                <a:gd name="connsiteX6" fmla="*/ 0 w 635591"/>
                <a:gd name="connsiteY6" fmla="*/ 335280 h 510540"/>
                <a:gd name="connsiteX0" fmla="*/ 21394 w 656985"/>
                <a:gd name="connsiteY0" fmla="*/ 335280 h 530520"/>
                <a:gd name="connsiteX1" fmla="*/ 234754 w 656985"/>
                <a:gd name="connsiteY1" fmla="*/ 30480 h 530520"/>
                <a:gd name="connsiteX2" fmla="*/ 623374 w 656985"/>
                <a:gd name="connsiteY2" fmla="*/ 0 h 530520"/>
                <a:gd name="connsiteX3" fmla="*/ 608134 w 656985"/>
                <a:gd name="connsiteY3" fmla="*/ 213360 h 530520"/>
                <a:gd name="connsiteX4" fmla="*/ 371914 w 656985"/>
                <a:gd name="connsiteY4" fmla="*/ 274320 h 530520"/>
                <a:gd name="connsiteX5" fmla="*/ 74734 w 656985"/>
                <a:gd name="connsiteY5" fmla="*/ 510540 h 530520"/>
                <a:gd name="connsiteX6" fmla="*/ 21394 w 656985"/>
                <a:gd name="connsiteY6" fmla="*/ 335280 h 530520"/>
                <a:gd name="connsiteX0" fmla="*/ 11308 w 646899"/>
                <a:gd name="connsiteY0" fmla="*/ 335280 h 511222"/>
                <a:gd name="connsiteX1" fmla="*/ 224668 w 646899"/>
                <a:gd name="connsiteY1" fmla="*/ 30480 h 511222"/>
                <a:gd name="connsiteX2" fmla="*/ 613288 w 646899"/>
                <a:gd name="connsiteY2" fmla="*/ 0 h 511222"/>
                <a:gd name="connsiteX3" fmla="*/ 598048 w 646899"/>
                <a:gd name="connsiteY3" fmla="*/ 213360 h 511222"/>
                <a:gd name="connsiteX4" fmla="*/ 361828 w 646899"/>
                <a:gd name="connsiteY4" fmla="*/ 274320 h 511222"/>
                <a:gd name="connsiteX5" fmla="*/ 64648 w 646899"/>
                <a:gd name="connsiteY5" fmla="*/ 510540 h 511222"/>
                <a:gd name="connsiteX6" fmla="*/ 11308 w 646899"/>
                <a:gd name="connsiteY6" fmla="*/ 335280 h 511222"/>
                <a:gd name="connsiteX0" fmla="*/ 11308 w 646899"/>
                <a:gd name="connsiteY0" fmla="*/ 335280 h 511222"/>
                <a:gd name="connsiteX1" fmla="*/ 224668 w 646899"/>
                <a:gd name="connsiteY1" fmla="*/ 30480 h 511222"/>
                <a:gd name="connsiteX2" fmla="*/ 613288 w 646899"/>
                <a:gd name="connsiteY2" fmla="*/ 0 h 511222"/>
                <a:gd name="connsiteX3" fmla="*/ 598048 w 646899"/>
                <a:gd name="connsiteY3" fmla="*/ 213360 h 511222"/>
                <a:gd name="connsiteX4" fmla="*/ 361828 w 646899"/>
                <a:gd name="connsiteY4" fmla="*/ 274320 h 511222"/>
                <a:gd name="connsiteX5" fmla="*/ 64648 w 646899"/>
                <a:gd name="connsiteY5" fmla="*/ 510540 h 511222"/>
                <a:gd name="connsiteX6" fmla="*/ 11308 w 646899"/>
                <a:gd name="connsiteY6" fmla="*/ 335280 h 511222"/>
                <a:gd name="connsiteX0" fmla="*/ 11308 w 676517"/>
                <a:gd name="connsiteY0" fmla="*/ 335698 h 511640"/>
                <a:gd name="connsiteX1" fmla="*/ 224668 w 676517"/>
                <a:gd name="connsiteY1" fmla="*/ 30898 h 511640"/>
                <a:gd name="connsiteX2" fmla="*/ 613288 w 676517"/>
                <a:gd name="connsiteY2" fmla="*/ 418 h 511640"/>
                <a:gd name="connsiteX3" fmla="*/ 598048 w 676517"/>
                <a:gd name="connsiteY3" fmla="*/ 213778 h 511640"/>
                <a:gd name="connsiteX4" fmla="*/ 361828 w 676517"/>
                <a:gd name="connsiteY4" fmla="*/ 274738 h 511640"/>
                <a:gd name="connsiteX5" fmla="*/ 64648 w 676517"/>
                <a:gd name="connsiteY5" fmla="*/ 510958 h 511640"/>
                <a:gd name="connsiteX6" fmla="*/ 11308 w 676517"/>
                <a:gd name="connsiteY6" fmla="*/ 335698 h 511640"/>
                <a:gd name="connsiteX0" fmla="*/ 11308 w 646899"/>
                <a:gd name="connsiteY0" fmla="*/ 335280 h 511222"/>
                <a:gd name="connsiteX1" fmla="*/ 224668 w 646899"/>
                <a:gd name="connsiteY1" fmla="*/ 30480 h 511222"/>
                <a:gd name="connsiteX2" fmla="*/ 613288 w 646899"/>
                <a:gd name="connsiteY2" fmla="*/ 0 h 511222"/>
                <a:gd name="connsiteX3" fmla="*/ 598048 w 646899"/>
                <a:gd name="connsiteY3" fmla="*/ 213360 h 511222"/>
                <a:gd name="connsiteX4" fmla="*/ 361828 w 646899"/>
                <a:gd name="connsiteY4" fmla="*/ 274320 h 511222"/>
                <a:gd name="connsiteX5" fmla="*/ 64648 w 646899"/>
                <a:gd name="connsiteY5" fmla="*/ 510540 h 511222"/>
                <a:gd name="connsiteX6" fmla="*/ 11308 w 646899"/>
                <a:gd name="connsiteY6" fmla="*/ 335280 h 511222"/>
                <a:gd name="connsiteX0" fmla="*/ 11308 w 676517"/>
                <a:gd name="connsiteY0" fmla="*/ 335698 h 511640"/>
                <a:gd name="connsiteX1" fmla="*/ 224668 w 676517"/>
                <a:gd name="connsiteY1" fmla="*/ 30898 h 511640"/>
                <a:gd name="connsiteX2" fmla="*/ 613288 w 676517"/>
                <a:gd name="connsiteY2" fmla="*/ 418 h 511640"/>
                <a:gd name="connsiteX3" fmla="*/ 598048 w 676517"/>
                <a:gd name="connsiteY3" fmla="*/ 213778 h 511640"/>
                <a:gd name="connsiteX4" fmla="*/ 361828 w 676517"/>
                <a:gd name="connsiteY4" fmla="*/ 274738 h 511640"/>
                <a:gd name="connsiteX5" fmla="*/ 64648 w 676517"/>
                <a:gd name="connsiteY5" fmla="*/ 510958 h 511640"/>
                <a:gd name="connsiteX6" fmla="*/ 11308 w 676517"/>
                <a:gd name="connsiteY6" fmla="*/ 335698 h 511640"/>
                <a:gd name="connsiteX0" fmla="*/ 11308 w 700571"/>
                <a:gd name="connsiteY0" fmla="*/ 363799 h 539741"/>
                <a:gd name="connsiteX1" fmla="*/ 224668 w 700571"/>
                <a:gd name="connsiteY1" fmla="*/ 58999 h 539741"/>
                <a:gd name="connsiteX2" fmla="*/ 613288 w 700571"/>
                <a:gd name="connsiteY2" fmla="*/ 28519 h 539741"/>
                <a:gd name="connsiteX3" fmla="*/ 598048 w 700571"/>
                <a:gd name="connsiteY3" fmla="*/ 241879 h 539741"/>
                <a:gd name="connsiteX4" fmla="*/ 361828 w 700571"/>
                <a:gd name="connsiteY4" fmla="*/ 302839 h 539741"/>
                <a:gd name="connsiteX5" fmla="*/ 64648 w 700571"/>
                <a:gd name="connsiteY5" fmla="*/ 539059 h 539741"/>
                <a:gd name="connsiteX6" fmla="*/ 11308 w 700571"/>
                <a:gd name="connsiteY6" fmla="*/ 363799 h 539741"/>
                <a:gd name="connsiteX0" fmla="*/ 11308 w 700571"/>
                <a:gd name="connsiteY0" fmla="*/ 365854 h 541796"/>
                <a:gd name="connsiteX1" fmla="*/ 224668 w 700571"/>
                <a:gd name="connsiteY1" fmla="*/ 61054 h 541796"/>
                <a:gd name="connsiteX2" fmla="*/ 613288 w 700571"/>
                <a:gd name="connsiteY2" fmla="*/ 30574 h 541796"/>
                <a:gd name="connsiteX3" fmla="*/ 598048 w 700571"/>
                <a:gd name="connsiteY3" fmla="*/ 243934 h 541796"/>
                <a:gd name="connsiteX4" fmla="*/ 361828 w 700571"/>
                <a:gd name="connsiteY4" fmla="*/ 304894 h 541796"/>
                <a:gd name="connsiteX5" fmla="*/ 64648 w 700571"/>
                <a:gd name="connsiteY5" fmla="*/ 541114 h 541796"/>
                <a:gd name="connsiteX6" fmla="*/ 11308 w 700571"/>
                <a:gd name="connsiteY6" fmla="*/ 365854 h 541796"/>
                <a:gd name="connsiteX0" fmla="*/ 11308 w 690785"/>
                <a:gd name="connsiteY0" fmla="*/ 340777 h 516719"/>
                <a:gd name="connsiteX1" fmla="*/ 224668 w 690785"/>
                <a:gd name="connsiteY1" fmla="*/ 35977 h 516719"/>
                <a:gd name="connsiteX2" fmla="*/ 613288 w 690785"/>
                <a:gd name="connsiteY2" fmla="*/ 5497 h 516719"/>
                <a:gd name="connsiteX3" fmla="*/ 670467 w 690785"/>
                <a:gd name="connsiteY3" fmla="*/ 137635 h 516719"/>
                <a:gd name="connsiteX4" fmla="*/ 361828 w 690785"/>
                <a:gd name="connsiteY4" fmla="*/ 279817 h 516719"/>
                <a:gd name="connsiteX5" fmla="*/ 64648 w 690785"/>
                <a:gd name="connsiteY5" fmla="*/ 516037 h 516719"/>
                <a:gd name="connsiteX6" fmla="*/ 11308 w 690785"/>
                <a:gd name="connsiteY6" fmla="*/ 340777 h 516719"/>
                <a:gd name="connsiteX0" fmla="*/ 11308 w 690785"/>
                <a:gd name="connsiteY0" fmla="*/ 340777 h 517693"/>
                <a:gd name="connsiteX1" fmla="*/ 224668 w 690785"/>
                <a:gd name="connsiteY1" fmla="*/ 35977 h 517693"/>
                <a:gd name="connsiteX2" fmla="*/ 613288 w 690785"/>
                <a:gd name="connsiteY2" fmla="*/ 5497 h 517693"/>
                <a:gd name="connsiteX3" fmla="*/ 670467 w 690785"/>
                <a:gd name="connsiteY3" fmla="*/ 137635 h 517693"/>
                <a:gd name="connsiteX4" fmla="*/ 361828 w 690785"/>
                <a:gd name="connsiteY4" fmla="*/ 241140 h 517693"/>
                <a:gd name="connsiteX5" fmla="*/ 64648 w 690785"/>
                <a:gd name="connsiteY5" fmla="*/ 516037 h 517693"/>
                <a:gd name="connsiteX6" fmla="*/ 11308 w 690785"/>
                <a:gd name="connsiteY6" fmla="*/ 340777 h 517693"/>
                <a:gd name="connsiteX0" fmla="*/ 89 w 679566"/>
                <a:gd name="connsiteY0" fmla="*/ 340777 h 490977"/>
                <a:gd name="connsiteX1" fmla="*/ 213449 w 679566"/>
                <a:gd name="connsiteY1" fmla="*/ 35977 h 490977"/>
                <a:gd name="connsiteX2" fmla="*/ 602069 w 679566"/>
                <a:gd name="connsiteY2" fmla="*/ 5497 h 490977"/>
                <a:gd name="connsiteX3" fmla="*/ 659248 w 679566"/>
                <a:gd name="connsiteY3" fmla="*/ 137635 h 490977"/>
                <a:gd name="connsiteX4" fmla="*/ 350609 w 679566"/>
                <a:gd name="connsiteY4" fmla="*/ 241140 h 490977"/>
                <a:gd name="connsiteX5" fmla="*/ 189214 w 679566"/>
                <a:gd name="connsiteY5" fmla="*/ 488963 h 490977"/>
                <a:gd name="connsiteX6" fmla="*/ 89 w 679566"/>
                <a:gd name="connsiteY6" fmla="*/ 340777 h 490977"/>
                <a:gd name="connsiteX0" fmla="*/ 93 w 670518"/>
                <a:gd name="connsiteY0" fmla="*/ 243047 h 491794"/>
                <a:gd name="connsiteX1" fmla="*/ 204401 w 670518"/>
                <a:gd name="connsiteY1" fmla="*/ 38808 h 491794"/>
                <a:gd name="connsiteX2" fmla="*/ 593021 w 670518"/>
                <a:gd name="connsiteY2" fmla="*/ 8328 h 491794"/>
                <a:gd name="connsiteX3" fmla="*/ 650200 w 670518"/>
                <a:gd name="connsiteY3" fmla="*/ 140466 h 491794"/>
                <a:gd name="connsiteX4" fmla="*/ 341561 w 670518"/>
                <a:gd name="connsiteY4" fmla="*/ 243971 h 491794"/>
                <a:gd name="connsiteX5" fmla="*/ 180166 w 670518"/>
                <a:gd name="connsiteY5" fmla="*/ 491794 h 491794"/>
                <a:gd name="connsiteX6" fmla="*/ 93 w 670518"/>
                <a:gd name="connsiteY6" fmla="*/ 243047 h 49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518" h="491794">
                  <a:moveTo>
                    <a:pt x="93" y="243047"/>
                  </a:moveTo>
                  <a:cubicBezTo>
                    <a:pt x="4132" y="167549"/>
                    <a:pt x="105580" y="77928"/>
                    <a:pt x="204401" y="38808"/>
                  </a:cubicBezTo>
                  <a:cubicBezTo>
                    <a:pt x="303222" y="-312"/>
                    <a:pt x="518721" y="-8615"/>
                    <a:pt x="593021" y="8328"/>
                  </a:cubicBezTo>
                  <a:cubicBezTo>
                    <a:pt x="667321" y="25271"/>
                    <a:pt x="692110" y="101192"/>
                    <a:pt x="650200" y="140466"/>
                  </a:cubicBezTo>
                  <a:cubicBezTo>
                    <a:pt x="608290" y="179740"/>
                    <a:pt x="419900" y="185416"/>
                    <a:pt x="341561" y="243971"/>
                  </a:cubicBezTo>
                  <a:cubicBezTo>
                    <a:pt x="263222" y="302526"/>
                    <a:pt x="237077" y="491948"/>
                    <a:pt x="180166" y="491794"/>
                  </a:cubicBezTo>
                  <a:cubicBezTo>
                    <a:pt x="123255" y="491640"/>
                    <a:pt x="-3946" y="318545"/>
                    <a:pt x="93" y="243047"/>
                  </a:cubicBez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softEdge rad="101600"/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65" name="Oval 182"/>
            <p:cNvSpPr/>
            <p:nvPr/>
          </p:nvSpPr>
          <p:spPr bwMode="auto">
            <a:xfrm rot="1594419">
              <a:off x="497881" y="2627247"/>
              <a:ext cx="313440" cy="197053"/>
            </a:xfrm>
            <a:custGeom>
              <a:avLst/>
              <a:gdLst>
                <a:gd name="connsiteX0" fmla="*/ 0 w 298274"/>
                <a:gd name="connsiteY0" fmla="*/ 152925 h 305850"/>
                <a:gd name="connsiteX1" fmla="*/ 149137 w 298274"/>
                <a:gd name="connsiteY1" fmla="*/ 0 h 305850"/>
                <a:gd name="connsiteX2" fmla="*/ 298274 w 298274"/>
                <a:gd name="connsiteY2" fmla="*/ 152925 h 305850"/>
                <a:gd name="connsiteX3" fmla="*/ 149137 w 298274"/>
                <a:gd name="connsiteY3" fmla="*/ 305850 h 305850"/>
                <a:gd name="connsiteX4" fmla="*/ 0 w 298274"/>
                <a:gd name="connsiteY4" fmla="*/ 152925 h 305850"/>
                <a:gd name="connsiteX0" fmla="*/ 31 w 298305"/>
                <a:gd name="connsiteY0" fmla="*/ 31186 h 184111"/>
                <a:gd name="connsiteX1" fmla="*/ 159418 w 298305"/>
                <a:gd name="connsiteY1" fmla="*/ 60575 h 184111"/>
                <a:gd name="connsiteX2" fmla="*/ 298305 w 298305"/>
                <a:gd name="connsiteY2" fmla="*/ 31186 h 184111"/>
                <a:gd name="connsiteX3" fmla="*/ 149168 w 298305"/>
                <a:gd name="connsiteY3" fmla="*/ 184111 h 184111"/>
                <a:gd name="connsiteX4" fmla="*/ 31 w 298305"/>
                <a:gd name="connsiteY4" fmla="*/ 31186 h 184111"/>
                <a:gd name="connsiteX0" fmla="*/ 18606 w 316880"/>
                <a:gd name="connsiteY0" fmla="*/ 31186 h 184111"/>
                <a:gd name="connsiteX1" fmla="*/ 177993 w 316880"/>
                <a:gd name="connsiteY1" fmla="*/ 60575 h 184111"/>
                <a:gd name="connsiteX2" fmla="*/ 316880 w 316880"/>
                <a:gd name="connsiteY2" fmla="*/ 31186 h 184111"/>
                <a:gd name="connsiteX3" fmla="*/ 167743 w 316880"/>
                <a:gd name="connsiteY3" fmla="*/ 184111 h 184111"/>
                <a:gd name="connsiteX4" fmla="*/ 18606 w 316880"/>
                <a:gd name="connsiteY4" fmla="*/ 31186 h 184111"/>
                <a:gd name="connsiteX0" fmla="*/ 18606 w 316880"/>
                <a:gd name="connsiteY0" fmla="*/ 27167 h 180092"/>
                <a:gd name="connsiteX1" fmla="*/ 177993 w 316880"/>
                <a:gd name="connsiteY1" fmla="*/ 56556 h 180092"/>
                <a:gd name="connsiteX2" fmla="*/ 316880 w 316880"/>
                <a:gd name="connsiteY2" fmla="*/ 27167 h 180092"/>
                <a:gd name="connsiteX3" fmla="*/ 167743 w 316880"/>
                <a:gd name="connsiteY3" fmla="*/ 180092 h 180092"/>
                <a:gd name="connsiteX4" fmla="*/ 18606 w 316880"/>
                <a:gd name="connsiteY4" fmla="*/ 27167 h 180092"/>
                <a:gd name="connsiteX0" fmla="*/ 18606 w 336767"/>
                <a:gd name="connsiteY0" fmla="*/ 27167 h 180092"/>
                <a:gd name="connsiteX1" fmla="*/ 177993 w 336767"/>
                <a:gd name="connsiteY1" fmla="*/ 56556 h 180092"/>
                <a:gd name="connsiteX2" fmla="*/ 316880 w 336767"/>
                <a:gd name="connsiteY2" fmla="*/ 27167 h 180092"/>
                <a:gd name="connsiteX3" fmla="*/ 167743 w 336767"/>
                <a:gd name="connsiteY3" fmla="*/ 180092 h 180092"/>
                <a:gd name="connsiteX4" fmla="*/ 18606 w 336767"/>
                <a:gd name="connsiteY4" fmla="*/ 27167 h 180092"/>
                <a:gd name="connsiteX0" fmla="*/ 18606 w 336767"/>
                <a:gd name="connsiteY0" fmla="*/ 27167 h 180092"/>
                <a:gd name="connsiteX1" fmla="*/ 177993 w 336767"/>
                <a:gd name="connsiteY1" fmla="*/ 56556 h 180092"/>
                <a:gd name="connsiteX2" fmla="*/ 316880 w 336767"/>
                <a:gd name="connsiteY2" fmla="*/ 27167 h 180092"/>
                <a:gd name="connsiteX3" fmla="*/ 167743 w 336767"/>
                <a:gd name="connsiteY3" fmla="*/ 180092 h 180092"/>
                <a:gd name="connsiteX4" fmla="*/ 18606 w 336767"/>
                <a:gd name="connsiteY4" fmla="*/ 27167 h 180092"/>
                <a:gd name="connsiteX0" fmla="*/ 18606 w 325840"/>
                <a:gd name="connsiteY0" fmla="*/ 27167 h 180092"/>
                <a:gd name="connsiteX1" fmla="*/ 177993 w 325840"/>
                <a:gd name="connsiteY1" fmla="*/ 56556 h 180092"/>
                <a:gd name="connsiteX2" fmla="*/ 316880 w 325840"/>
                <a:gd name="connsiteY2" fmla="*/ 27167 h 180092"/>
                <a:gd name="connsiteX3" fmla="*/ 167743 w 325840"/>
                <a:gd name="connsiteY3" fmla="*/ 180092 h 180092"/>
                <a:gd name="connsiteX4" fmla="*/ 18606 w 325840"/>
                <a:gd name="connsiteY4" fmla="*/ 27167 h 180092"/>
                <a:gd name="connsiteX0" fmla="*/ 15936 w 310101"/>
                <a:gd name="connsiteY0" fmla="*/ 44578 h 197752"/>
                <a:gd name="connsiteX1" fmla="*/ 175323 w 310101"/>
                <a:gd name="connsiteY1" fmla="*/ 73967 h 197752"/>
                <a:gd name="connsiteX2" fmla="*/ 302277 w 310101"/>
                <a:gd name="connsiteY2" fmla="*/ 12206 h 197752"/>
                <a:gd name="connsiteX3" fmla="*/ 165073 w 310101"/>
                <a:gd name="connsiteY3" fmla="*/ 197503 h 197752"/>
                <a:gd name="connsiteX4" fmla="*/ 15936 w 310101"/>
                <a:gd name="connsiteY4" fmla="*/ 44578 h 197752"/>
                <a:gd name="connsiteX0" fmla="*/ 21433 w 319840"/>
                <a:gd name="connsiteY0" fmla="*/ 44578 h 197920"/>
                <a:gd name="connsiteX1" fmla="*/ 180820 w 319840"/>
                <a:gd name="connsiteY1" fmla="*/ 73967 h 197920"/>
                <a:gd name="connsiteX2" fmla="*/ 307774 w 319840"/>
                <a:gd name="connsiteY2" fmla="*/ 12206 h 197920"/>
                <a:gd name="connsiteX3" fmla="*/ 170570 w 319840"/>
                <a:gd name="connsiteY3" fmla="*/ 197503 h 197920"/>
                <a:gd name="connsiteX4" fmla="*/ 21433 w 319840"/>
                <a:gd name="connsiteY4" fmla="*/ 44578 h 197920"/>
                <a:gd name="connsiteX0" fmla="*/ 87 w 287636"/>
                <a:gd name="connsiteY0" fmla="*/ 36100 h 194388"/>
                <a:gd name="connsiteX1" fmla="*/ 159474 w 287636"/>
                <a:gd name="connsiteY1" fmla="*/ 65489 h 194388"/>
                <a:gd name="connsiteX2" fmla="*/ 286428 w 287636"/>
                <a:gd name="connsiteY2" fmla="*/ 3728 h 194388"/>
                <a:gd name="connsiteX3" fmla="*/ 181599 w 287636"/>
                <a:gd name="connsiteY3" fmla="*/ 194133 h 194388"/>
                <a:gd name="connsiteX4" fmla="*/ 87 w 287636"/>
                <a:gd name="connsiteY4" fmla="*/ 36100 h 194388"/>
                <a:gd name="connsiteX0" fmla="*/ 4529 w 292078"/>
                <a:gd name="connsiteY0" fmla="*/ 36100 h 194483"/>
                <a:gd name="connsiteX1" fmla="*/ 163916 w 292078"/>
                <a:gd name="connsiteY1" fmla="*/ 65489 h 194483"/>
                <a:gd name="connsiteX2" fmla="*/ 290870 w 292078"/>
                <a:gd name="connsiteY2" fmla="*/ 3728 h 194483"/>
                <a:gd name="connsiteX3" fmla="*/ 186041 w 292078"/>
                <a:gd name="connsiteY3" fmla="*/ 194133 h 194483"/>
                <a:gd name="connsiteX4" fmla="*/ 4529 w 292078"/>
                <a:gd name="connsiteY4" fmla="*/ 36100 h 194483"/>
                <a:gd name="connsiteX0" fmla="*/ 4529 w 313440"/>
                <a:gd name="connsiteY0" fmla="*/ 38670 h 197053"/>
                <a:gd name="connsiteX1" fmla="*/ 163916 w 313440"/>
                <a:gd name="connsiteY1" fmla="*/ 68059 h 197053"/>
                <a:gd name="connsiteX2" fmla="*/ 290870 w 313440"/>
                <a:gd name="connsiteY2" fmla="*/ 6298 h 197053"/>
                <a:gd name="connsiteX3" fmla="*/ 186041 w 313440"/>
                <a:gd name="connsiteY3" fmla="*/ 196703 h 197053"/>
                <a:gd name="connsiteX4" fmla="*/ 4529 w 313440"/>
                <a:gd name="connsiteY4" fmla="*/ 38670 h 19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440" h="197053">
                  <a:moveTo>
                    <a:pt x="4529" y="38670"/>
                  </a:moveTo>
                  <a:cubicBezTo>
                    <a:pt x="31505" y="-23669"/>
                    <a:pt x="116192" y="73454"/>
                    <a:pt x="163916" y="68059"/>
                  </a:cubicBezTo>
                  <a:cubicBezTo>
                    <a:pt x="211640" y="62664"/>
                    <a:pt x="236064" y="-23655"/>
                    <a:pt x="290870" y="6298"/>
                  </a:cubicBezTo>
                  <a:cubicBezTo>
                    <a:pt x="345676" y="36251"/>
                    <a:pt x="296809" y="189594"/>
                    <a:pt x="186041" y="196703"/>
                  </a:cubicBezTo>
                  <a:cubicBezTo>
                    <a:pt x="75273" y="203812"/>
                    <a:pt x="-22447" y="101009"/>
                    <a:pt x="4529" y="38670"/>
                  </a:cubicBezTo>
                  <a:close/>
                </a:path>
              </a:pathLst>
            </a:custGeom>
            <a:solidFill>
              <a:srgbClr val="D6A300">
                <a:alpha val="57255"/>
              </a:srgbClr>
            </a:solidFill>
            <a:ln w="9525">
              <a:noFill/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 w="44450" h="19050"/>
              <a:bevelB w="158750" h="234950"/>
            </a:sp3d>
            <a:ex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9" name="Group 365"/>
          <p:cNvGrpSpPr/>
          <p:nvPr/>
        </p:nvGrpSpPr>
        <p:grpSpPr>
          <a:xfrm>
            <a:off x="2305313" y="2260480"/>
            <a:ext cx="497050" cy="487770"/>
            <a:chOff x="2296357" y="2604508"/>
            <a:chExt cx="497050" cy="487770"/>
          </a:xfrm>
        </p:grpSpPr>
        <p:sp>
          <p:nvSpPr>
            <p:cNvPr id="367" name="Freeform 366"/>
            <p:cNvSpPr/>
            <p:nvPr/>
          </p:nvSpPr>
          <p:spPr bwMode="auto">
            <a:xfrm rot="637695">
              <a:off x="2296357" y="2604508"/>
              <a:ext cx="497050" cy="485213"/>
            </a:xfrm>
            <a:custGeom>
              <a:avLst/>
              <a:gdLst>
                <a:gd name="connsiteX0" fmla="*/ 548640 w 1691640"/>
                <a:gd name="connsiteY0" fmla="*/ 38100 h 1493520"/>
                <a:gd name="connsiteX1" fmla="*/ 0 w 1691640"/>
                <a:gd name="connsiteY1" fmla="*/ 647700 h 1493520"/>
                <a:gd name="connsiteX2" fmla="*/ 327660 w 1691640"/>
                <a:gd name="connsiteY2" fmla="*/ 1371600 h 1493520"/>
                <a:gd name="connsiteX3" fmla="*/ 1242060 w 1691640"/>
                <a:gd name="connsiteY3" fmla="*/ 1493520 h 1493520"/>
                <a:gd name="connsiteX4" fmla="*/ 1691640 w 1691640"/>
                <a:gd name="connsiteY4" fmla="*/ 883920 h 1493520"/>
                <a:gd name="connsiteX5" fmla="*/ 1554480 w 1691640"/>
                <a:gd name="connsiteY5" fmla="*/ 190500 h 1493520"/>
                <a:gd name="connsiteX6" fmla="*/ 853440 w 1691640"/>
                <a:gd name="connsiteY6" fmla="*/ 0 h 1493520"/>
                <a:gd name="connsiteX7" fmla="*/ 548640 w 1691640"/>
                <a:gd name="connsiteY7" fmla="*/ 38100 h 1493520"/>
                <a:gd name="connsiteX0" fmla="*/ 548640 w 1691640"/>
                <a:gd name="connsiteY0" fmla="*/ 69084 h 1524504"/>
                <a:gd name="connsiteX1" fmla="*/ 0 w 1691640"/>
                <a:gd name="connsiteY1" fmla="*/ 678684 h 1524504"/>
                <a:gd name="connsiteX2" fmla="*/ 327660 w 1691640"/>
                <a:gd name="connsiteY2" fmla="*/ 1402584 h 1524504"/>
                <a:gd name="connsiteX3" fmla="*/ 1242060 w 1691640"/>
                <a:gd name="connsiteY3" fmla="*/ 1524504 h 1524504"/>
                <a:gd name="connsiteX4" fmla="*/ 1691640 w 1691640"/>
                <a:gd name="connsiteY4" fmla="*/ 914904 h 1524504"/>
                <a:gd name="connsiteX5" fmla="*/ 1554480 w 1691640"/>
                <a:gd name="connsiteY5" fmla="*/ 221484 h 1524504"/>
                <a:gd name="connsiteX6" fmla="*/ 853440 w 1691640"/>
                <a:gd name="connsiteY6" fmla="*/ 30984 h 1524504"/>
                <a:gd name="connsiteX7" fmla="*/ 548640 w 1691640"/>
                <a:gd name="connsiteY7" fmla="*/ 69084 h 1524504"/>
                <a:gd name="connsiteX0" fmla="*/ 548640 w 1691640"/>
                <a:gd name="connsiteY0" fmla="*/ 69084 h 1524504"/>
                <a:gd name="connsiteX1" fmla="*/ 0 w 1691640"/>
                <a:gd name="connsiteY1" fmla="*/ 678684 h 1524504"/>
                <a:gd name="connsiteX2" fmla="*/ 327660 w 1691640"/>
                <a:gd name="connsiteY2" fmla="*/ 1402584 h 1524504"/>
                <a:gd name="connsiteX3" fmla="*/ 1242060 w 1691640"/>
                <a:gd name="connsiteY3" fmla="*/ 1524504 h 1524504"/>
                <a:gd name="connsiteX4" fmla="*/ 1691640 w 1691640"/>
                <a:gd name="connsiteY4" fmla="*/ 914904 h 1524504"/>
                <a:gd name="connsiteX5" fmla="*/ 1554480 w 1691640"/>
                <a:gd name="connsiteY5" fmla="*/ 221484 h 1524504"/>
                <a:gd name="connsiteX6" fmla="*/ 853440 w 1691640"/>
                <a:gd name="connsiteY6" fmla="*/ 30984 h 1524504"/>
                <a:gd name="connsiteX7" fmla="*/ 548640 w 1691640"/>
                <a:gd name="connsiteY7" fmla="*/ 69084 h 1524504"/>
                <a:gd name="connsiteX0" fmla="*/ 563706 w 1706706"/>
                <a:gd name="connsiteY0" fmla="*/ 69084 h 1524504"/>
                <a:gd name="connsiteX1" fmla="*/ 15066 w 1706706"/>
                <a:gd name="connsiteY1" fmla="*/ 678684 h 1524504"/>
                <a:gd name="connsiteX2" fmla="*/ 342726 w 1706706"/>
                <a:gd name="connsiteY2" fmla="*/ 1402584 h 1524504"/>
                <a:gd name="connsiteX3" fmla="*/ 1257126 w 1706706"/>
                <a:gd name="connsiteY3" fmla="*/ 1524504 h 1524504"/>
                <a:gd name="connsiteX4" fmla="*/ 1706706 w 1706706"/>
                <a:gd name="connsiteY4" fmla="*/ 914904 h 1524504"/>
                <a:gd name="connsiteX5" fmla="*/ 1569546 w 1706706"/>
                <a:gd name="connsiteY5" fmla="*/ 221484 h 1524504"/>
                <a:gd name="connsiteX6" fmla="*/ 868506 w 1706706"/>
                <a:gd name="connsiteY6" fmla="*/ 30984 h 1524504"/>
                <a:gd name="connsiteX7" fmla="*/ 563706 w 1706706"/>
                <a:gd name="connsiteY7" fmla="*/ 69084 h 1524504"/>
                <a:gd name="connsiteX0" fmla="*/ 563706 w 1706706"/>
                <a:gd name="connsiteY0" fmla="*/ 69084 h 1586623"/>
                <a:gd name="connsiteX1" fmla="*/ 15066 w 1706706"/>
                <a:gd name="connsiteY1" fmla="*/ 678684 h 1586623"/>
                <a:gd name="connsiteX2" fmla="*/ 342726 w 1706706"/>
                <a:gd name="connsiteY2" fmla="*/ 1402584 h 1586623"/>
                <a:gd name="connsiteX3" fmla="*/ 1257126 w 1706706"/>
                <a:gd name="connsiteY3" fmla="*/ 1524504 h 1586623"/>
                <a:gd name="connsiteX4" fmla="*/ 1706706 w 1706706"/>
                <a:gd name="connsiteY4" fmla="*/ 914904 h 1586623"/>
                <a:gd name="connsiteX5" fmla="*/ 1569546 w 1706706"/>
                <a:gd name="connsiteY5" fmla="*/ 221484 h 1586623"/>
                <a:gd name="connsiteX6" fmla="*/ 868506 w 1706706"/>
                <a:gd name="connsiteY6" fmla="*/ 30984 h 1586623"/>
                <a:gd name="connsiteX7" fmla="*/ 563706 w 1706706"/>
                <a:gd name="connsiteY7" fmla="*/ 69084 h 1586623"/>
                <a:gd name="connsiteX0" fmla="*/ 563706 w 1706706"/>
                <a:gd name="connsiteY0" fmla="*/ 69084 h 1614690"/>
                <a:gd name="connsiteX1" fmla="*/ 15066 w 1706706"/>
                <a:gd name="connsiteY1" fmla="*/ 678684 h 1614690"/>
                <a:gd name="connsiteX2" fmla="*/ 342726 w 1706706"/>
                <a:gd name="connsiteY2" fmla="*/ 1402584 h 1614690"/>
                <a:gd name="connsiteX3" fmla="*/ 1257126 w 1706706"/>
                <a:gd name="connsiteY3" fmla="*/ 1524504 h 1614690"/>
                <a:gd name="connsiteX4" fmla="*/ 1706706 w 1706706"/>
                <a:gd name="connsiteY4" fmla="*/ 914904 h 1614690"/>
                <a:gd name="connsiteX5" fmla="*/ 1569546 w 1706706"/>
                <a:gd name="connsiteY5" fmla="*/ 221484 h 1614690"/>
                <a:gd name="connsiteX6" fmla="*/ 868506 w 1706706"/>
                <a:gd name="connsiteY6" fmla="*/ 30984 h 1614690"/>
                <a:gd name="connsiteX7" fmla="*/ 563706 w 1706706"/>
                <a:gd name="connsiteY7" fmla="*/ 69084 h 1614690"/>
                <a:gd name="connsiteX0" fmla="*/ 563706 w 1769574"/>
                <a:gd name="connsiteY0" fmla="*/ 69084 h 1614690"/>
                <a:gd name="connsiteX1" fmla="*/ 15066 w 1769574"/>
                <a:gd name="connsiteY1" fmla="*/ 678684 h 1614690"/>
                <a:gd name="connsiteX2" fmla="*/ 342726 w 1769574"/>
                <a:gd name="connsiteY2" fmla="*/ 1402584 h 1614690"/>
                <a:gd name="connsiteX3" fmla="*/ 1257126 w 1769574"/>
                <a:gd name="connsiteY3" fmla="*/ 1524504 h 1614690"/>
                <a:gd name="connsiteX4" fmla="*/ 1706706 w 1769574"/>
                <a:gd name="connsiteY4" fmla="*/ 914904 h 1614690"/>
                <a:gd name="connsiteX5" fmla="*/ 1569546 w 1769574"/>
                <a:gd name="connsiteY5" fmla="*/ 221484 h 1614690"/>
                <a:gd name="connsiteX6" fmla="*/ 868506 w 1769574"/>
                <a:gd name="connsiteY6" fmla="*/ 30984 h 1614690"/>
                <a:gd name="connsiteX7" fmla="*/ 563706 w 1769574"/>
                <a:gd name="connsiteY7" fmla="*/ 69084 h 1614690"/>
                <a:gd name="connsiteX0" fmla="*/ 563706 w 1726917"/>
                <a:gd name="connsiteY0" fmla="*/ 69084 h 1614690"/>
                <a:gd name="connsiteX1" fmla="*/ 15066 w 1726917"/>
                <a:gd name="connsiteY1" fmla="*/ 678684 h 1614690"/>
                <a:gd name="connsiteX2" fmla="*/ 342726 w 1726917"/>
                <a:gd name="connsiteY2" fmla="*/ 1402584 h 1614690"/>
                <a:gd name="connsiteX3" fmla="*/ 1257126 w 1726917"/>
                <a:gd name="connsiteY3" fmla="*/ 1524504 h 1614690"/>
                <a:gd name="connsiteX4" fmla="*/ 1706706 w 1726917"/>
                <a:gd name="connsiteY4" fmla="*/ 914904 h 1614690"/>
                <a:gd name="connsiteX5" fmla="*/ 1569546 w 1726917"/>
                <a:gd name="connsiteY5" fmla="*/ 221484 h 1614690"/>
                <a:gd name="connsiteX6" fmla="*/ 868506 w 1726917"/>
                <a:gd name="connsiteY6" fmla="*/ 30984 h 1614690"/>
                <a:gd name="connsiteX7" fmla="*/ 563706 w 1726917"/>
                <a:gd name="connsiteY7" fmla="*/ 69084 h 1614690"/>
                <a:gd name="connsiteX0" fmla="*/ 567152 w 1730363"/>
                <a:gd name="connsiteY0" fmla="*/ 28167 h 1573773"/>
                <a:gd name="connsiteX1" fmla="*/ 18512 w 1730363"/>
                <a:gd name="connsiteY1" fmla="*/ 637767 h 1573773"/>
                <a:gd name="connsiteX2" fmla="*/ 346172 w 1730363"/>
                <a:gd name="connsiteY2" fmla="*/ 1361667 h 1573773"/>
                <a:gd name="connsiteX3" fmla="*/ 1260572 w 1730363"/>
                <a:gd name="connsiteY3" fmla="*/ 1483587 h 1573773"/>
                <a:gd name="connsiteX4" fmla="*/ 1710152 w 1730363"/>
                <a:gd name="connsiteY4" fmla="*/ 873987 h 1573773"/>
                <a:gd name="connsiteX5" fmla="*/ 1572992 w 1730363"/>
                <a:gd name="connsiteY5" fmla="*/ 180567 h 1573773"/>
                <a:gd name="connsiteX6" fmla="*/ 567152 w 1730363"/>
                <a:gd name="connsiteY6" fmla="*/ 28167 h 1573773"/>
                <a:gd name="connsiteX0" fmla="*/ 567152 w 1730363"/>
                <a:gd name="connsiteY0" fmla="*/ 28167 h 1573773"/>
                <a:gd name="connsiteX1" fmla="*/ 18512 w 1730363"/>
                <a:gd name="connsiteY1" fmla="*/ 637767 h 1573773"/>
                <a:gd name="connsiteX2" fmla="*/ 346172 w 1730363"/>
                <a:gd name="connsiteY2" fmla="*/ 1361667 h 1573773"/>
                <a:gd name="connsiteX3" fmla="*/ 1260572 w 1730363"/>
                <a:gd name="connsiteY3" fmla="*/ 1483587 h 1573773"/>
                <a:gd name="connsiteX4" fmla="*/ 1710152 w 1730363"/>
                <a:gd name="connsiteY4" fmla="*/ 873987 h 1573773"/>
                <a:gd name="connsiteX5" fmla="*/ 1572992 w 1730363"/>
                <a:gd name="connsiteY5" fmla="*/ 180567 h 1573773"/>
                <a:gd name="connsiteX6" fmla="*/ 567152 w 1730363"/>
                <a:gd name="connsiteY6" fmla="*/ 28167 h 1573773"/>
                <a:gd name="connsiteX0" fmla="*/ 552057 w 1715268"/>
                <a:gd name="connsiteY0" fmla="*/ 28167 h 1573773"/>
                <a:gd name="connsiteX1" fmla="*/ 3417 w 1715268"/>
                <a:gd name="connsiteY1" fmla="*/ 637767 h 1573773"/>
                <a:gd name="connsiteX2" fmla="*/ 331077 w 1715268"/>
                <a:gd name="connsiteY2" fmla="*/ 1361667 h 1573773"/>
                <a:gd name="connsiteX3" fmla="*/ 1245477 w 1715268"/>
                <a:gd name="connsiteY3" fmla="*/ 1483587 h 1573773"/>
                <a:gd name="connsiteX4" fmla="*/ 1695057 w 1715268"/>
                <a:gd name="connsiteY4" fmla="*/ 873987 h 1573773"/>
                <a:gd name="connsiteX5" fmla="*/ 1557897 w 1715268"/>
                <a:gd name="connsiteY5" fmla="*/ 180567 h 1573773"/>
                <a:gd name="connsiteX6" fmla="*/ 552057 w 1715268"/>
                <a:gd name="connsiteY6" fmla="*/ 28167 h 1573773"/>
                <a:gd name="connsiteX0" fmla="*/ 552057 w 1715268"/>
                <a:gd name="connsiteY0" fmla="*/ 28167 h 1573773"/>
                <a:gd name="connsiteX1" fmla="*/ 3417 w 1715268"/>
                <a:gd name="connsiteY1" fmla="*/ 637767 h 1573773"/>
                <a:gd name="connsiteX2" fmla="*/ 331077 w 1715268"/>
                <a:gd name="connsiteY2" fmla="*/ 1361667 h 1573773"/>
                <a:gd name="connsiteX3" fmla="*/ 1245477 w 1715268"/>
                <a:gd name="connsiteY3" fmla="*/ 1483587 h 1573773"/>
                <a:gd name="connsiteX4" fmla="*/ 1695057 w 1715268"/>
                <a:gd name="connsiteY4" fmla="*/ 873987 h 1573773"/>
                <a:gd name="connsiteX5" fmla="*/ 1557897 w 1715268"/>
                <a:gd name="connsiteY5" fmla="*/ 180567 h 1573773"/>
                <a:gd name="connsiteX6" fmla="*/ 552057 w 1715268"/>
                <a:gd name="connsiteY6" fmla="*/ 28167 h 1573773"/>
                <a:gd name="connsiteX0" fmla="*/ 552057 w 1715268"/>
                <a:gd name="connsiteY0" fmla="*/ 28167 h 1560249"/>
                <a:gd name="connsiteX1" fmla="*/ 3417 w 1715268"/>
                <a:gd name="connsiteY1" fmla="*/ 637767 h 1560249"/>
                <a:gd name="connsiteX2" fmla="*/ 331077 w 1715268"/>
                <a:gd name="connsiteY2" fmla="*/ 1361667 h 1560249"/>
                <a:gd name="connsiteX3" fmla="*/ 1245477 w 1715268"/>
                <a:gd name="connsiteY3" fmla="*/ 1483587 h 1560249"/>
                <a:gd name="connsiteX4" fmla="*/ 1695057 w 1715268"/>
                <a:gd name="connsiteY4" fmla="*/ 873987 h 1560249"/>
                <a:gd name="connsiteX5" fmla="*/ 1557897 w 1715268"/>
                <a:gd name="connsiteY5" fmla="*/ 180567 h 1560249"/>
                <a:gd name="connsiteX6" fmla="*/ 552057 w 1715268"/>
                <a:gd name="connsiteY6" fmla="*/ 28167 h 1560249"/>
                <a:gd name="connsiteX0" fmla="*/ 552057 w 1715268"/>
                <a:gd name="connsiteY0" fmla="*/ 28167 h 1560249"/>
                <a:gd name="connsiteX1" fmla="*/ 3417 w 1715268"/>
                <a:gd name="connsiteY1" fmla="*/ 637767 h 1560249"/>
                <a:gd name="connsiteX2" fmla="*/ 331077 w 1715268"/>
                <a:gd name="connsiteY2" fmla="*/ 1361667 h 1560249"/>
                <a:gd name="connsiteX3" fmla="*/ 1245477 w 1715268"/>
                <a:gd name="connsiteY3" fmla="*/ 1483587 h 1560249"/>
                <a:gd name="connsiteX4" fmla="*/ 1695057 w 1715268"/>
                <a:gd name="connsiteY4" fmla="*/ 873987 h 1560249"/>
                <a:gd name="connsiteX5" fmla="*/ 1557897 w 1715268"/>
                <a:gd name="connsiteY5" fmla="*/ 180567 h 1560249"/>
                <a:gd name="connsiteX6" fmla="*/ 552057 w 1715268"/>
                <a:gd name="connsiteY6" fmla="*/ 28167 h 1560249"/>
                <a:gd name="connsiteX0" fmla="*/ 552057 w 1724199"/>
                <a:gd name="connsiteY0" fmla="*/ 40227 h 1572309"/>
                <a:gd name="connsiteX1" fmla="*/ 3417 w 1724199"/>
                <a:gd name="connsiteY1" fmla="*/ 649827 h 1572309"/>
                <a:gd name="connsiteX2" fmla="*/ 331077 w 1724199"/>
                <a:gd name="connsiteY2" fmla="*/ 1373727 h 1572309"/>
                <a:gd name="connsiteX3" fmla="*/ 1245477 w 1724199"/>
                <a:gd name="connsiteY3" fmla="*/ 1495647 h 1572309"/>
                <a:gd name="connsiteX4" fmla="*/ 1695057 w 1724199"/>
                <a:gd name="connsiteY4" fmla="*/ 886047 h 1572309"/>
                <a:gd name="connsiteX5" fmla="*/ 1557897 w 1724199"/>
                <a:gd name="connsiteY5" fmla="*/ 192627 h 1572309"/>
                <a:gd name="connsiteX6" fmla="*/ 552057 w 1724199"/>
                <a:gd name="connsiteY6" fmla="*/ 40227 h 1572309"/>
                <a:gd name="connsiteX0" fmla="*/ 621314 w 1727297"/>
                <a:gd name="connsiteY0" fmla="*/ 17078 h 1676888"/>
                <a:gd name="connsiteX1" fmla="*/ 8124 w 1727297"/>
                <a:gd name="connsiteY1" fmla="*/ 754406 h 1676888"/>
                <a:gd name="connsiteX2" fmla="*/ 335784 w 1727297"/>
                <a:gd name="connsiteY2" fmla="*/ 1478306 h 1676888"/>
                <a:gd name="connsiteX3" fmla="*/ 1250184 w 1727297"/>
                <a:gd name="connsiteY3" fmla="*/ 1600226 h 1676888"/>
                <a:gd name="connsiteX4" fmla="*/ 1699764 w 1727297"/>
                <a:gd name="connsiteY4" fmla="*/ 990626 h 1676888"/>
                <a:gd name="connsiteX5" fmla="*/ 1562604 w 1727297"/>
                <a:gd name="connsiteY5" fmla="*/ 297206 h 1676888"/>
                <a:gd name="connsiteX6" fmla="*/ 621314 w 1727297"/>
                <a:gd name="connsiteY6" fmla="*/ 17078 h 1676888"/>
                <a:gd name="connsiteX0" fmla="*/ 621314 w 1727297"/>
                <a:gd name="connsiteY0" fmla="*/ 35940 h 1695750"/>
                <a:gd name="connsiteX1" fmla="*/ 8124 w 1727297"/>
                <a:gd name="connsiteY1" fmla="*/ 773268 h 1695750"/>
                <a:gd name="connsiteX2" fmla="*/ 335784 w 1727297"/>
                <a:gd name="connsiteY2" fmla="*/ 1497168 h 1695750"/>
                <a:gd name="connsiteX3" fmla="*/ 1250184 w 1727297"/>
                <a:gd name="connsiteY3" fmla="*/ 1619088 h 1695750"/>
                <a:gd name="connsiteX4" fmla="*/ 1699764 w 1727297"/>
                <a:gd name="connsiteY4" fmla="*/ 1009488 h 1695750"/>
                <a:gd name="connsiteX5" fmla="*/ 1562604 w 1727297"/>
                <a:gd name="connsiteY5" fmla="*/ 316068 h 1695750"/>
                <a:gd name="connsiteX6" fmla="*/ 621314 w 1727297"/>
                <a:gd name="connsiteY6" fmla="*/ 35940 h 1695750"/>
                <a:gd name="connsiteX0" fmla="*/ 621314 w 1727297"/>
                <a:gd name="connsiteY0" fmla="*/ 35940 h 1666304"/>
                <a:gd name="connsiteX1" fmla="*/ 8124 w 1727297"/>
                <a:gd name="connsiteY1" fmla="*/ 773268 h 1666304"/>
                <a:gd name="connsiteX2" fmla="*/ 335784 w 1727297"/>
                <a:gd name="connsiteY2" fmla="*/ 1497168 h 1666304"/>
                <a:gd name="connsiteX3" fmla="*/ 1250184 w 1727297"/>
                <a:gd name="connsiteY3" fmla="*/ 1619088 h 1666304"/>
                <a:gd name="connsiteX4" fmla="*/ 1699764 w 1727297"/>
                <a:gd name="connsiteY4" fmla="*/ 1009488 h 1666304"/>
                <a:gd name="connsiteX5" fmla="*/ 1562604 w 1727297"/>
                <a:gd name="connsiteY5" fmla="*/ 316068 h 1666304"/>
                <a:gd name="connsiteX6" fmla="*/ 621314 w 1727297"/>
                <a:gd name="connsiteY6" fmla="*/ 35940 h 1666304"/>
                <a:gd name="connsiteX0" fmla="*/ 620790 w 1726773"/>
                <a:gd name="connsiteY0" fmla="*/ 35940 h 1671530"/>
                <a:gd name="connsiteX1" fmla="*/ 7600 w 1726773"/>
                <a:gd name="connsiteY1" fmla="*/ 773268 h 1671530"/>
                <a:gd name="connsiteX2" fmla="*/ 335260 w 1726773"/>
                <a:gd name="connsiteY2" fmla="*/ 1497168 h 1671530"/>
                <a:gd name="connsiteX3" fmla="*/ 1155433 w 1726773"/>
                <a:gd name="connsiteY3" fmla="*/ 1625541 h 1671530"/>
                <a:gd name="connsiteX4" fmla="*/ 1699240 w 1726773"/>
                <a:gd name="connsiteY4" fmla="*/ 1009488 h 1671530"/>
                <a:gd name="connsiteX5" fmla="*/ 1562080 w 1726773"/>
                <a:gd name="connsiteY5" fmla="*/ 316068 h 1671530"/>
                <a:gd name="connsiteX6" fmla="*/ 620790 w 1726773"/>
                <a:gd name="connsiteY6" fmla="*/ 35940 h 1671530"/>
                <a:gd name="connsiteX0" fmla="*/ 620790 w 1726191"/>
                <a:gd name="connsiteY0" fmla="*/ 40546 h 1676136"/>
                <a:gd name="connsiteX1" fmla="*/ 7600 w 1726191"/>
                <a:gd name="connsiteY1" fmla="*/ 777874 h 1676136"/>
                <a:gd name="connsiteX2" fmla="*/ 335260 w 1726191"/>
                <a:gd name="connsiteY2" fmla="*/ 1501774 h 1676136"/>
                <a:gd name="connsiteX3" fmla="*/ 1155433 w 1726191"/>
                <a:gd name="connsiteY3" fmla="*/ 1630147 h 1676136"/>
                <a:gd name="connsiteX4" fmla="*/ 1699240 w 1726191"/>
                <a:gd name="connsiteY4" fmla="*/ 1014094 h 1676136"/>
                <a:gd name="connsiteX5" fmla="*/ 1562080 w 1726191"/>
                <a:gd name="connsiteY5" fmla="*/ 320674 h 1676136"/>
                <a:gd name="connsiteX6" fmla="*/ 620790 w 1726191"/>
                <a:gd name="connsiteY6" fmla="*/ 40546 h 1676136"/>
                <a:gd name="connsiteX0" fmla="*/ 620790 w 1716482"/>
                <a:gd name="connsiteY0" fmla="*/ 35832 h 1671422"/>
                <a:gd name="connsiteX1" fmla="*/ 7600 w 1716482"/>
                <a:gd name="connsiteY1" fmla="*/ 773160 h 1671422"/>
                <a:gd name="connsiteX2" fmla="*/ 335260 w 1716482"/>
                <a:gd name="connsiteY2" fmla="*/ 1497060 h 1671422"/>
                <a:gd name="connsiteX3" fmla="*/ 1155433 w 1716482"/>
                <a:gd name="connsiteY3" fmla="*/ 1625433 h 1671422"/>
                <a:gd name="connsiteX4" fmla="*/ 1699240 w 1716482"/>
                <a:gd name="connsiteY4" fmla="*/ 1009380 h 1671422"/>
                <a:gd name="connsiteX5" fmla="*/ 1507835 w 1716482"/>
                <a:gd name="connsiteY5" fmla="*/ 236298 h 1671422"/>
                <a:gd name="connsiteX6" fmla="*/ 620790 w 1716482"/>
                <a:gd name="connsiteY6" fmla="*/ 35832 h 1671422"/>
                <a:gd name="connsiteX0" fmla="*/ 616101 w 1711793"/>
                <a:gd name="connsiteY0" fmla="*/ 35832 h 1671422"/>
                <a:gd name="connsiteX1" fmla="*/ 2911 w 1711793"/>
                <a:gd name="connsiteY1" fmla="*/ 773160 h 1671422"/>
                <a:gd name="connsiteX2" fmla="*/ 330571 w 1711793"/>
                <a:gd name="connsiteY2" fmla="*/ 1497060 h 1671422"/>
                <a:gd name="connsiteX3" fmla="*/ 1150744 w 1711793"/>
                <a:gd name="connsiteY3" fmla="*/ 1625433 h 1671422"/>
                <a:gd name="connsiteX4" fmla="*/ 1694551 w 1711793"/>
                <a:gd name="connsiteY4" fmla="*/ 1009380 h 1671422"/>
                <a:gd name="connsiteX5" fmla="*/ 1503146 w 1711793"/>
                <a:gd name="connsiteY5" fmla="*/ 236298 h 1671422"/>
                <a:gd name="connsiteX6" fmla="*/ 616101 w 1711793"/>
                <a:gd name="connsiteY6" fmla="*/ 35832 h 167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1793" h="1671422">
                  <a:moveTo>
                    <a:pt x="616101" y="35832"/>
                  </a:moveTo>
                  <a:cubicBezTo>
                    <a:pt x="366062" y="125309"/>
                    <a:pt x="29799" y="359430"/>
                    <a:pt x="2911" y="773160"/>
                  </a:cubicBezTo>
                  <a:cubicBezTo>
                    <a:pt x="-23977" y="1186890"/>
                    <a:pt x="139266" y="1355015"/>
                    <a:pt x="330571" y="1497060"/>
                  </a:cubicBezTo>
                  <a:cubicBezTo>
                    <a:pt x="521876" y="1639105"/>
                    <a:pt x="777080" y="1731714"/>
                    <a:pt x="1150744" y="1625433"/>
                  </a:cubicBezTo>
                  <a:cubicBezTo>
                    <a:pt x="1524408" y="1519152"/>
                    <a:pt x="1642481" y="1226550"/>
                    <a:pt x="1694551" y="1009380"/>
                  </a:cubicBezTo>
                  <a:cubicBezTo>
                    <a:pt x="1746621" y="792210"/>
                    <a:pt x="1680182" y="443987"/>
                    <a:pt x="1503146" y="236298"/>
                  </a:cubicBezTo>
                  <a:cubicBezTo>
                    <a:pt x="1326110" y="28609"/>
                    <a:pt x="866140" y="-53645"/>
                    <a:pt x="616101" y="35832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noFill/>
              <a:round/>
              <a:headEnd/>
              <a:tailEnd type="triangle" w="med" len="med"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04800" h="171450"/>
            </a:sp3d>
            <a:ex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68" name="Freeform 367"/>
            <p:cNvSpPr/>
            <p:nvPr/>
          </p:nvSpPr>
          <p:spPr bwMode="auto">
            <a:xfrm rot="19800000">
              <a:off x="2402601" y="2693423"/>
              <a:ext cx="330945" cy="333354"/>
            </a:xfrm>
            <a:custGeom>
              <a:avLst/>
              <a:gdLst>
                <a:gd name="connsiteX0" fmla="*/ 80010 w 278130"/>
                <a:gd name="connsiteY0" fmla="*/ 0 h 302895"/>
                <a:gd name="connsiteX1" fmla="*/ 125730 w 278130"/>
                <a:gd name="connsiteY1" fmla="*/ 34290 h 302895"/>
                <a:gd name="connsiteX2" fmla="*/ 83820 w 278130"/>
                <a:gd name="connsiteY2" fmla="*/ 93345 h 302895"/>
                <a:gd name="connsiteX3" fmla="*/ 24765 w 278130"/>
                <a:gd name="connsiteY3" fmla="*/ 118110 h 302895"/>
                <a:gd name="connsiteX4" fmla="*/ 22860 w 278130"/>
                <a:gd name="connsiteY4" fmla="*/ 184785 h 302895"/>
                <a:gd name="connsiteX5" fmla="*/ 60960 w 278130"/>
                <a:gd name="connsiteY5" fmla="*/ 222885 h 302895"/>
                <a:gd name="connsiteX6" fmla="*/ 95250 w 278130"/>
                <a:gd name="connsiteY6" fmla="*/ 175260 h 302895"/>
                <a:gd name="connsiteX7" fmla="*/ 146685 w 278130"/>
                <a:gd name="connsiteY7" fmla="*/ 198120 h 302895"/>
                <a:gd name="connsiteX8" fmla="*/ 123825 w 278130"/>
                <a:gd name="connsiteY8" fmla="*/ 274320 h 302895"/>
                <a:gd name="connsiteX9" fmla="*/ 209550 w 278130"/>
                <a:gd name="connsiteY9" fmla="*/ 240030 h 302895"/>
                <a:gd name="connsiteX10" fmla="*/ 211455 w 278130"/>
                <a:gd name="connsiteY10" fmla="*/ 163830 h 302895"/>
                <a:gd name="connsiteX11" fmla="*/ 173355 w 278130"/>
                <a:gd name="connsiteY11" fmla="*/ 137160 h 302895"/>
                <a:gd name="connsiteX12" fmla="*/ 184785 w 278130"/>
                <a:gd name="connsiteY12" fmla="*/ 72390 h 302895"/>
                <a:gd name="connsiteX13" fmla="*/ 278130 w 278130"/>
                <a:gd name="connsiteY13" fmla="*/ 102870 h 302895"/>
                <a:gd name="connsiteX14" fmla="*/ 238125 w 278130"/>
                <a:gd name="connsiteY14" fmla="*/ 167640 h 302895"/>
                <a:gd name="connsiteX15" fmla="*/ 224790 w 278130"/>
                <a:gd name="connsiteY15" fmla="*/ 247650 h 302895"/>
                <a:gd name="connsiteX16" fmla="*/ 120015 w 278130"/>
                <a:gd name="connsiteY16" fmla="*/ 293370 h 302895"/>
                <a:gd name="connsiteX17" fmla="*/ 51435 w 278130"/>
                <a:gd name="connsiteY17" fmla="*/ 302895 h 302895"/>
                <a:gd name="connsiteX18" fmla="*/ 53340 w 278130"/>
                <a:gd name="connsiteY18" fmla="*/ 238125 h 302895"/>
                <a:gd name="connsiteX19" fmla="*/ 1905 w 278130"/>
                <a:gd name="connsiteY19" fmla="*/ 190500 h 302895"/>
                <a:gd name="connsiteX20" fmla="*/ 20955 w 278130"/>
                <a:gd name="connsiteY20" fmla="*/ 83820 h 302895"/>
                <a:gd name="connsiteX21" fmla="*/ 0 w 278130"/>
                <a:gd name="connsiteY21" fmla="*/ 30480 h 302895"/>
                <a:gd name="connsiteX22" fmla="*/ 80010 w 278130"/>
                <a:gd name="connsiteY22" fmla="*/ 0 h 302895"/>
                <a:gd name="connsiteX0" fmla="*/ 80010 w 278130"/>
                <a:gd name="connsiteY0" fmla="*/ 0 h 302895"/>
                <a:gd name="connsiteX1" fmla="*/ 125730 w 278130"/>
                <a:gd name="connsiteY1" fmla="*/ 34290 h 302895"/>
                <a:gd name="connsiteX2" fmla="*/ 83820 w 278130"/>
                <a:gd name="connsiteY2" fmla="*/ 93345 h 302895"/>
                <a:gd name="connsiteX3" fmla="*/ 24765 w 278130"/>
                <a:gd name="connsiteY3" fmla="*/ 118110 h 302895"/>
                <a:gd name="connsiteX4" fmla="*/ 22860 w 278130"/>
                <a:gd name="connsiteY4" fmla="*/ 184785 h 302895"/>
                <a:gd name="connsiteX5" fmla="*/ 60960 w 278130"/>
                <a:gd name="connsiteY5" fmla="*/ 222885 h 302895"/>
                <a:gd name="connsiteX6" fmla="*/ 95250 w 278130"/>
                <a:gd name="connsiteY6" fmla="*/ 175260 h 302895"/>
                <a:gd name="connsiteX7" fmla="*/ 146685 w 278130"/>
                <a:gd name="connsiteY7" fmla="*/ 198120 h 302895"/>
                <a:gd name="connsiteX8" fmla="*/ 123825 w 278130"/>
                <a:gd name="connsiteY8" fmla="*/ 274320 h 302895"/>
                <a:gd name="connsiteX9" fmla="*/ 209550 w 278130"/>
                <a:gd name="connsiteY9" fmla="*/ 240030 h 302895"/>
                <a:gd name="connsiteX10" fmla="*/ 211455 w 278130"/>
                <a:gd name="connsiteY10" fmla="*/ 163830 h 302895"/>
                <a:gd name="connsiteX11" fmla="*/ 173355 w 278130"/>
                <a:gd name="connsiteY11" fmla="*/ 137160 h 302895"/>
                <a:gd name="connsiteX12" fmla="*/ 184785 w 278130"/>
                <a:gd name="connsiteY12" fmla="*/ 72390 h 302895"/>
                <a:gd name="connsiteX13" fmla="*/ 278130 w 278130"/>
                <a:gd name="connsiteY13" fmla="*/ 102870 h 302895"/>
                <a:gd name="connsiteX14" fmla="*/ 238125 w 278130"/>
                <a:gd name="connsiteY14" fmla="*/ 167640 h 302895"/>
                <a:gd name="connsiteX15" fmla="*/ 224790 w 278130"/>
                <a:gd name="connsiteY15" fmla="*/ 247650 h 302895"/>
                <a:gd name="connsiteX16" fmla="*/ 120015 w 278130"/>
                <a:gd name="connsiteY16" fmla="*/ 293370 h 302895"/>
                <a:gd name="connsiteX17" fmla="*/ 51435 w 278130"/>
                <a:gd name="connsiteY17" fmla="*/ 302895 h 302895"/>
                <a:gd name="connsiteX18" fmla="*/ 53340 w 278130"/>
                <a:gd name="connsiteY18" fmla="*/ 238125 h 302895"/>
                <a:gd name="connsiteX19" fmla="*/ 1905 w 278130"/>
                <a:gd name="connsiteY19" fmla="*/ 190500 h 302895"/>
                <a:gd name="connsiteX20" fmla="*/ 20955 w 278130"/>
                <a:gd name="connsiteY20" fmla="*/ 83820 h 302895"/>
                <a:gd name="connsiteX21" fmla="*/ 0 w 278130"/>
                <a:gd name="connsiteY21" fmla="*/ 30480 h 302895"/>
                <a:gd name="connsiteX22" fmla="*/ 80010 w 278130"/>
                <a:gd name="connsiteY22" fmla="*/ 0 h 302895"/>
                <a:gd name="connsiteX0" fmla="*/ 80010 w 279482"/>
                <a:gd name="connsiteY0" fmla="*/ 0 h 302895"/>
                <a:gd name="connsiteX1" fmla="*/ 125730 w 279482"/>
                <a:gd name="connsiteY1" fmla="*/ 34290 h 302895"/>
                <a:gd name="connsiteX2" fmla="*/ 83820 w 279482"/>
                <a:gd name="connsiteY2" fmla="*/ 93345 h 302895"/>
                <a:gd name="connsiteX3" fmla="*/ 24765 w 279482"/>
                <a:gd name="connsiteY3" fmla="*/ 118110 h 302895"/>
                <a:gd name="connsiteX4" fmla="*/ 22860 w 279482"/>
                <a:gd name="connsiteY4" fmla="*/ 184785 h 302895"/>
                <a:gd name="connsiteX5" fmla="*/ 60960 w 279482"/>
                <a:gd name="connsiteY5" fmla="*/ 222885 h 302895"/>
                <a:gd name="connsiteX6" fmla="*/ 95250 w 279482"/>
                <a:gd name="connsiteY6" fmla="*/ 175260 h 302895"/>
                <a:gd name="connsiteX7" fmla="*/ 146685 w 279482"/>
                <a:gd name="connsiteY7" fmla="*/ 198120 h 302895"/>
                <a:gd name="connsiteX8" fmla="*/ 123825 w 279482"/>
                <a:gd name="connsiteY8" fmla="*/ 274320 h 302895"/>
                <a:gd name="connsiteX9" fmla="*/ 209550 w 279482"/>
                <a:gd name="connsiteY9" fmla="*/ 240030 h 302895"/>
                <a:gd name="connsiteX10" fmla="*/ 211455 w 279482"/>
                <a:gd name="connsiteY10" fmla="*/ 163830 h 302895"/>
                <a:gd name="connsiteX11" fmla="*/ 173355 w 279482"/>
                <a:gd name="connsiteY11" fmla="*/ 137160 h 302895"/>
                <a:gd name="connsiteX12" fmla="*/ 184785 w 279482"/>
                <a:gd name="connsiteY12" fmla="*/ 72390 h 302895"/>
                <a:gd name="connsiteX13" fmla="*/ 278130 w 279482"/>
                <a:gd name="connsiteY13" fmla="*/ 102870 h 302895"/>
                <a:gd name="connsiteX14" fmla="*/ 238125 w 279482"/>
                <a:gd name="connsiteY14" fmla="*/ 167640 h 302895"/>
                <a:gd name="connsiteX15" fmla="*/ 224790 w 279482"/>
                <a:gd name="connsiteY15" fmla="*/ 247650 h 302895"/>
                <a:gd name="connsiteX16" fmla="*/ 120015 w 279482"/>
                <a:gd name="connsiteY16" fmla="*/ 293370 h 302895"/>
                <a:gd name="connsiteX17" fmla="*/ 51435 w 279482"/>
                <a:gd name="connsiteY17" fmla="*/ 302895 h 302895"/>
                <a:gd name="connsiteX18" fmla="*/ 53340 w 279482"/>
                <a:gd name="connsiteY18" fmla="*/ 238125 h 302895"/>
                <a:gd name="connsiteX19" fmla="*/ 1905 w 279482"/>
                <a:gd name="connsiteY19" fmla="*/ 190500 h 302895"/>
                <a:gd name="connsiteX20" fmla="*/ 20955 w 279482"/>
                <a:gd name="connsiteY20" fmla="*/ 83820 h 302895"/>
                <a:gd name="connsiteX21" fmla="*/ 0 w 279482"/>
                <a:gd name="connsiteY21" fmla="*/ 30480 h 302895"/>
                <a:gd name="connsiteX22" fmla="*/ 80010 w 279482"/>
                <a:gd name="connsiteY22" fmla="*/ 0 h 302895"/>
                <a:gd name="connsiteX0" fmla="*/ 80010 w 279482"/>
                <a:gd name="connsiteY0" fmla="*/ 0 h 302895"/>
                <a:gd name="connsiteX1" fmla="*/ 125730 w 279482"/>
                <a:gd name="connsiteY1" fmla="*/ 34290 h 302895"/>
                <a:gd name="connsiteX2" fmla="*/ 83820 w 279482"/>
                <a:gd name="connsiteY2" fmla="*/ 93345 h 302895"/>
                <a:gd name="connsiteX3" fmla="*/ 24765 w 279482"/>
                <a:gd name="connsiteY3" fmla="*/ 118110 h 302895"/>
                <a:gd name="connsiteX4" fmla="*/ 22860 w 279482"/>
                <a:gd name="connsiteY4" fmla="*/ 184785 h 302895"/>
                <a:gd name="connsiteX5" fmla="*/ 60960 w 279482"/>
                <a:gd name="connsiteY5" fmla="*/ 222885 h 302895"/>
                <a:gd name="connsiteX6" fmla="*/ 95250 w 279482"/>
                <a:gd name="connsiteY6" fmla="*/ 175260 h 302895"/>
                <a:gd name="connsiteX7" fmla="*/ 146685 w 279482"/>
                <a:gd name="connsiteY7" fmla="*/ 198120 h 302895"/>
                <a:gd name="connsiteX8" fmla="*/ 123825 w 279482"/>
                <a:gd name="connsiteY8" fmla="*/ 274320 h 302895"/>
                <a:gd name="connsiteX9" fmla="*/ 209550 w 279482"/>
                <a:gd name="connsiteY9" fmla="*/ 240030 h 302895"/>
                <a:gd name="connsiteX10" fmla="*/ 211455 w 279482"/>
                <a:gd name="connsiteY10" fmla="*/ 163830 h 302895"/>
                <a:gd name="connsiteX11" fmla="*/ 173355 w 279482"/>
                <a:gd name="connsiteY11" fmla="*/ 137160 h 302895"/>
                <a:gd name="connsiteX12" fmla="*/ 184785 w 279482"/>
                <a:gd name="connsiteY12" fmla="*/ 72390 h 302895"/>
                <a:gd name="connsiteX13" fmla="*/ 278130 w 279482"/>
                <a:gd name="connsiteY13" fmla="*/ 102870 h 302895"/>
                <a:gd name="connsiteX14" fmla="*/ 238125 w 279482"/>
                <a:gd name="connsiteY14" fmla="*/ 167640 h 302895"/>
                <a:gd name="connsiteX15" fmla="*/ 224790 w 279482"/>
                <a:gd name="connsiteY15" fmla="*/ 247650 h 302895"/>
                <a:gd name="connsiteX16" fmla="*/ 120015 w 279482"/>
                <a:gd name="connsiteY16" fmla="*/ 293370 h 302895"/>
                <a:gd name="connsiteX17" fmla="*/ 51435 w 279482"/>
                <a:gd name="connsiteY17" fmla="*/ 302895 h 302895"/>
                <a:gd name="connsiteX18" fmla="*/ 53340 w 279482"/>
                <a:gd name="connsiteY18" fmla="*/ 238125 h 302895"/>
                <a:gd name="connsiteX19" fmla="*/ 1905 w 279482"/>
                <a:gd name="connsiteY19" fmla="*/ 190500 h 302895"/>
                <a:gd name="connsiteX20" fmla="*/ 20955 w 279482"/>
                <a:gd name="connsiteY20" fmla="*/ 83820 h 302895"/>
                <a:gd name="connsiteX21" fmla="*/ 0 w 279482"/>
                <a:gd name="connsiteY21" fmla="*/ 30480 h 302895"/>
                <a:gd name="connsiteX22" fmla="*/ 80010 w 279482"/>
                <a:gd name="connsiteY22" fmla="*/ 0 h 302895"/>
                <a:gd name="connsiteX0" fmla="*/ 80010 w 279482"/>
                <a:gd name="connsiteY0" fmla="*/ 0 h 302895"/>
                <a:gd name="connsiteX1" fmla="*/ 125730 w 279482"/>
                <a:gd name="connsiteY1" fmla="*/ 34290 h 302895"/>
                <a:gd name="connsiteX2" fmla="*/ 83820 w 279482"/>
                <a:gd name="connsiteY2" fmla="*/ 93345 h 302895"/>
                <a:gd name="connsiteX3" fmla="*/ 24765 w 279482"/>
                <a:gd name="connsiteY3" fmla="*/ 118110 h 302895"/>
                <a:gd name="connsiteX4" fmla="*/ 22860 w 279482"/>
                <a:gd name="connsiteY4" fmla="*/ 184785 h 302895"/>
                <a:gd name="connsiteX5" fmla="*/ 60960 w 279482"/>
                <a:gd name="connsiteY5" fmla="*/ 222885 h 302895"/>
                <a:gd name="connsiteX6" fmla="*/ 95250 w 279482"/>
                <a:gd name="connsiteY6" fmla="*/ 175260 h 302895"/>
                <a:gd name="connsiteX7" fmla="*/ 146685 w 279482"/>
                <a:gd name="connsiteY7" fmla="*/ 198120 h 302895"/>
                <a:gd name="connsiteX8" fmla="*/ 123825 w 279482"/>
                <a:gd name="connsiteY8" fmla="*/ 274320 h 302895"/>
                <a:gd name="connsiteX9" fmla="*/ 209550 w 279482"/>
                <a:gd name="connsiteY9" fmla="*/ 240030 h 302895"/>
                <a:gd name="connsiteX10" fmla="*/ 211455 w 279482"/>
                <a:gd name="connsiteY10" fmla="*/ 163830 h 302895"/>
                <a:gd name="connsiteX11" fmla="*/ 173355 w 279482"/>
                <a:gd name="connsiteY11" fmla="*/ 137160 h 302895"/>
                <a:gd name="connsiteX12" fmla="*/ 184785 w 279482"/>
                <a:gd name="connsiteY12" fmla="*/ 72390 h 302895"/>
                <a:gd name="connsiteX13" fmla="*/ 278130 w 279482"/>
                <a:gd name="connsiteY13" fmla="*/ 102870 h 302895"/>
                <a:gd name="connsiteX14" fmla="*/ 238125 w 279482"/>
                <a:gd name="connsiteY14" fmla="*/ 167640 h 302895"/>
                <a:gd name="connsiteX15" fmla="*/ 224790 w 279482"/>
                <a:gd name="connsiteY15" fmla="*/ 247650 h 302895"/>
                <a:gd name="connsiteX16" fmla="*/ 120015 w 279482"/>
                <a:gd name="connsiteY16" fmla="*/ 293370 h 302895"/>
                <a:gd name="connsiteX17" fmla="*/ 51435 w 279482"/>
                <a:gd name="connsiteY17" fmla="*/ 302895 h 302895"/>
                <a:gd name="connsiteX18" fmla="*/ 53340 w 279482"/>
                <a:gd name="connsiteY18" fmla="*/ 238125 h 302895"/>
                <a:gd name="connsiteX19" fmla="*/ 1905 w 279482"/>
                <a:gd name="connsiteY19" fmla="*/ 190500 h 302895"/>
                <a:gd name="connsiteX20" fmla="*/ 20955 w 279482"/>
                <a:gd name="connsiteY20" fmla="*/ 83820 h 302895"/>
                <a:gd name="connsiteX21" fmla="*/ 0 w 279482"/>
                <a:gd name="connsiteY21" fmla="*/ 30480 h 302895"/>
                <a:gd name="connsiteX22" fmla="*/ 80010 w 279482"/>
                <a:gd name="connsiteY22" fmla="*/ 0 h 302895"/>
                <a:gd name="connsiteX0" fmla="*/ 80010 w 279482"/>
                <a:gd name="connsiteY0" fmla="*/ 0 h 302895"/>
                <a:gd name="connsiteX1" fmla="*/ 125730 w 279482"/>
                <a:gd name="connsiteY1" fmla="*/ 34290 h 302895"/>
                <a:gd name="connsiteX2" fmla="*/ 83820 w 279482"/>
                <a:gd name="connsiteY2" fmla="*/ 93345 h 302895"/>
                <a:gd name="connsiteX3" fmla="*/ 24765 w 279482"/>
                <a:gd name="connsiteY3" fmla="*/ 118110 h 302895"/>
                <a:gd name="connsiteX4" fmla="*/ 22860 w 279482"/>
                <a:gd name="connsiteY4" fmla="*/ 184785 h 302895"/>
                <a:gd name="connsiteX5" fmla="*/ 60960 w 279482"/>
                <a:gd name="connsiteY5" fmla="*/ 222885 h 302895"/>
                <a:gd name="connsiteX6" fmla="*/ 95250 w 279482"/>
                <a:gd name="connsiteY6" fmla="*/ 175260 h 302895"/>
                <a:gd name="connsiteX7" fmla="*/ 146685 w 279482"/>
                <a:gd name="connsiteY7" fmla="*/ 198120 h 302895"/>
                <a:gd name="connsiteX8" fmla="*/ 123825 w 279482"/>
                <a:gd name="connsiteY8" fmla="*/ 274320 h 302895"/>
                <a:gd name="connsiteX9" fmla="*/ 209550 w 279482"/>
                <a:gd name="connsiteY9" fmla="*/ 240030 h 302895"/>
                <a:gd name="connsiteX10" fmla="*/ 211455 w 279482"/>
                <a:gd name="connsiteY10" fmla="*/ 163830 h 302895"/>
                <a:gd name="connsiteX11" fmla="*/ 173355 w 279482"/>
                <a:gd name="connsiteY11" fmla="*/ 137160 h 302895"/>
                <a:gd name="connsiteX12" fmla="*/ 184785 w 279482"/>
                <a:gd name="connsiteY12" fmla="*/ 72390 h 302895"/>
                <a:gd name="connsiteX13" fmla="*/ 278130 w 279482"/>
                <a:gd name="connsiteY13" fmla="*/ 102870 h 302895"/>
                <a:gd name="connsiteX14" fmla="*/ 238125 w 279482"/>
                <a:gd name="connsiteY14" fmla="*/ 167640 h 302895"/>
                <a:gd name="connsiteX15" fmla="*/ 224790 w 279482"/>
                <a:gd name="connsiteY15" fmla="*/ 247650 h 302895"/>
                <a:gd name="connsiteX16" fmla="*/ 120015 w 279482"/>
                <a:gd name="connsiteY16" fmla="*/ 293370 h 302895"/>
                <a:gd name="connsiteX17" fmla="*/ 51435 w 279482"/>
                <a:gd name="connsiteY17" fmla="*/ 302895 h 302895"/>
                <a:gd name="connsiteX18" fmla="*/ 53340 w 279482"/>
                <a:gd name="connsiteY18" fmla="*/ 238125 h 302895"/>
                <a:gd name="connsiteX19" fmla="*/ 1905 w 279482"/>
                <a:gd name="connsiteY19" fmla="*/ 190500 h 302895"/>
                <a:gd name="connsiteX20" fmla="*/ 20955 w 279482"/>
                <a:gd name="connsiteY20" fmla="*/ 83820 h 302895"/>
                <a:gd name="connsiteX21" fmla="*/ 0 w 279482"/>
                <a:gd name="connsiteY21" fmla="*/ 30480 h 302895"/>
                <a:gd name="connsiteX22" fmla="*/ 80010 w 279482"/>
                <a:gd name="connsiteY22" fmla="*/ 0 h 302895"/>
                <a:gd name="connsiteX0" fmla="*/ 80010 w 279482"/>
                <a:gd name="connsiteY0" fmla="*/ 0 h 302895"/>
                <a:gd name="connsiteX1" fmla="*/ 125730 w 279482"/>
                <a:gd name="connsiteY1" fmla="*/ 34290 h 302895"/>
                <a:gd name="connsiteX2" fmla="*/ 83820 w 279482"/>
                <a:gd name="connsiteY2" fmla="*/ 93345 h 302895"/>
                <a:gd name="connsiteX3" fmla="*/ 24765 w 279482"/>
                <a:gd name="connsiteY3" fmla="*/ 118110 h 302895"/>
                <a:gd name="connsiteX4" fmla="*/ 22860 w 279482"/>
                <a:gd name="connsiteY4" fmla="*/ 184785 h 302895"/>
                <a:gd name="connsiteX5" fmla="*/ 60960 w 279482"/>
                <a:gd name="connsiteY5" fmla="*/ 222885 h 302895"/>
                <a:gd name="connsiteX6" fmla="*/ 95250 w 279482"/>
                <a:gd name="connsiteY6" fmla="*/ 175260 h 302895"/>
                <a:gd name="connsiteX7" fmla="*/ 146685 w 279482"/>
                <a:gd name="connsiteY7" fmla="*/ 198120 h 302895"/>
                <a:gd name="connsiteX8" fmla="*/ 123825 w 279482"/>
                <a:gd name="connsiteY8" fmla="*/ 274320 h 302895"/>
                <a:gd name="connsiteX9" fmla="*/ 209550 w 279482"/>
                <a:gd name="connsiteY9" fmla="*/ 240030 h 302895"/>
                <a:gd name="connsiteX10" fmla="*/ 211455 w 279482"/>
                <a:gd name="connsiteY10" fmla="*/ 163830 h 302895"/>
                <a:gd name="connsiteX11" fmla="*/ 173355 w 279482"/>
                <a:gd name="connsiteY11" fmla="*/ 137160 h 302895"/>
                <a:gd name="connsiteX12" fmla="*/ 184785 w 279482"/>
                <a:gd name="connsiteY12" fmla="*/ 72390 h 302895"/>
                <a:gd name="connsiteX13" fmla="*/ 278130 w 279482"/>
                <a:gd name="connsiteY13" fmla="*/ 102870 h 302895"/>
                <a:gd name="connsiteX14" fmla="*/ 238125 w 279482"/>
                <a:gd name="connsiteY14" fmla="*/ 167640 h 302895"/>
                <a:gd name="connsiteX15" fmla="*/ 224790 w 279482"/>
                <a:gd name="connsiteY15" fmla="*/ 247650 h 302895"/>
                <a:gd name="connsiteX16" fmla="*/ 120015 w 279482"/>
                <a:gd name="connsiteY16" fmla="*/ 293370 h 302895"/>
                <a:gd name="connsiteX17" fmla="*/ 51435 w 279482"/>
                <a:gd name="connsiteY17" fmla="*/ 302895 h 302895"/>
                <a:gd name="connsiteX18" fmla="*/ 53340 w 279482"/>
                <a:gd name="connsiteY18" fmla="*/ 238125 h 302895"/>
                <a:gd name="connsiteX19" fmla="*/ 1905 w 279482"/>
                <a:gd name="connsiteY19" fmla="*/ 190500 h 302895"/>
                <a:gd name="connsiteX20" fmla="*/ 20955 w 279482"/>
                <a:gd name="connsiteY20" fmla="*/ 83820 h 302895"/>
                <a:gd name="connsiteX21" fmla="*/ 0 w 279482"/>
                <a:gd name="connsiteY21" fmla="*/ 30480 h 302895"/>
                <a:gd name="connsiteX22" fmla="*/ 80010 w 279482"/>
                <a:gd name="connsiteY22" fmla="*/ 0 h 302895"/>
                <a:gd name="connsiteX0" fmla="*/ 80010 w 279482"/>
                <a:gd name="connsiteY0" fmla="*/ 0 h 302895"/>
                <a:gd name="connsiteX1" fmla="*/ 125730 w 279482"/>
                <a:gd name="connsiteY1" fmla="*/ 34290 h 302895"/>
                <a:gd name="connsiteX2" fmla="*/ 83820 w 279482"/>
                <a:gd name="connsiteY2" fmla="*/ 93345 h 302895"/>
                <a:gd name="connsiteX3" fmla="*/ 24765 w 279482"/>
                <a:gd name="connsiteY3" fmla="*/ 118110 h 302895"/>
                <a:gd name="connsiteX4" fmla="*/ 22860 w 279482"/>
                <a:gd name="connsiteY4" fmla="*/ 184785 h 302895"/>
                <a:gd name="connsiteX5" fmla="*/ 60960 w 279482"/>
                <a:gd name="connsiteY5" fmla="*/ 222885 h 302895"/>
                <a:gd name="connsiteX6" fmla="*/ 95250 w 279482"/>
                <a:gd name="connsiteY6" fmla="*/ 175260 h 302895"/>
                <a:gd name="connsiteX7" fmla="*/ 146685 w 279482"/>
                <a:gd name="connsiteY7" fmla="*/ 198120 h 302895"/>
                <a:gd name="connsiteX8" fmla="*/ 123825 w 279482"/>
                <a:gd name="connsiteY8" fmla="*/ 274320 h 302895"/>
                <a:gd name="connsiteX9" fmla="*/ 209550 w 279482"/>
                <a:gd name="connsiteY9" fmla="*/ 240030 h 302895"/>
                <a:gd name="connsiteX10" fmla="*/ 211455 w 279482"/>
                <a:gd name="connsiteY10" fmla="*/ 163830 h 302895"/>
                <a:gd name="connsiteX11" fmla="*/ 173355 w 279482"/>
                <a:gd name="connsiteY11" fmla="*/ 137160 h 302895"/>
                <a:gd name="connsiteX12" fmla="*/ 184785 w 279482"/>
                <a:gd name="connsiteY12" fmla="*/ 72390 h 302895"/>
                <a:gd name="connsiteX13" fmla="*/ 278130 w 279482"/>
                <a:gd name="connsiteY13" fmla="*/ 102870 h 302895"/>
                <a:gd name="connsiteX14" fmla="*/ 238125 w 279482"/>
                <a:gd name="connsiteY14" fmla="*/ 167640 h 302895"/>
                <a:gd name="connsiteX15" fmla="*/ 224790 w 279482"/>
                <a:gd name="connsiteY15" fmla="*/ 247650 h 302895"/>
                <a:gd name="connsiteX16" fmla="*/ 120015 w 279482"/>
                <a:gd name="connsiteY16" fmla="*/ 293370 h 302895"/>
                <a:gd name="connsiteX17" fmla="*/ 51435 w 279482"/>
                <a:gd name="connsiteY17" fmla="*/ 302895 h 302895"/>
                <a:gd name="connsiteX18" fmla="*/ 53340 w 279482"/>
                <a:gd name="connsiteY18" fmla="*/ 238125 h 302895"/>
                <a:gd name="connsiteX19" fmla="*/ 1905 w 279482"/>
                <a:gd name="connsiteY19" fmla="*/ 190500 h 302895"/>
                <a:gd name="connsiteX20" fmla="*/ 20955 w 279482"/>
                <a:gd name="connsiteY20" fmla="*/ 83820 h 302895"/>
                <a:gd name="connsiteX21" fmla="*/ 0 w 279482"/>
                <a:gd name="connsiteY21" fmla="*/ 30480 h 302895"/>
                <a:gd name="connsiteX22" fmla="*/ 80010 w 279482"/>
                <a:gd name="connsiteY22" fmla="*/ 0 h 302895"/>
                <a:gd name="connsiteX0" fmla="*/ 80010 w 279482"/>
                <a:gd name="connsiteY0" fmla="*/ 0 h 302895"/>
                <a:gd name="connsiteX1" fmla="*/ 125730 w 279482"/>
                <a:gd name="connsiteY1" fmla="*/ 34290 h 302895"/>
                <a:gd name="connsiteX2" fmla="*/ 83820 w 279482"/>
                <a:gd name="connsiteY2" fmla="*/ 93345 h 302895"/>
                <a:gd name="connsiteX3" fmla="*/ 24765 w 279482"/>
                <a:gd name="connsiteY3" fmla="*/ 118110 h 302895"/>
                <a:gd name="connsiteX4" fmla="*/ 22860 w 279482"/>
                <a:gd name="connsiteY4" fmla="*/ 184785 h 302895"/>
                <a:gd name="connsiteX5" fmla="*/ 60960 w 279482"/>
                <a:gd name="connsiteY5" fmla="*/ 222885 h 302895"/>
                <a:gd name="connsiteX6" fmla="*/ 95250 w 279482"/>
                <a:gd name="connsiteY6" fmla="*/ 175260 h 302895"/>
                <a:gd name="connsiteX7" fmla="*/ 146685 w 279482"/>
                <a:gd name="connsiteY7" fmla="*/ 198120 h 302895"/>
                <a:gd name="connsiteX8" fmla="*/ 123825 w 279482"/>
                <a:gd name="connsiteY8" fmla="*/ 274320 h 302895"/>
                <a:gd name="connsiteX9" fmla="*/ 209550 w 279482"/>
                <a:gd name="connsiteY9" fmla="*/ 240030 h 302895"/>
                <a:gd name="connsiteX10" fmla="*/ 211455 w 279482"/>
                <a:gd name="connsiteY10" fmla="*/ 163830 h 302895"/>
                <a:gd name="connsiteX11" fmla="*/ 173355 w 279482"/>
                <a:gd name="connsiteY11" fmla="*/ 137160 h 302895"/>
                <a:gd name="connsiteX12" fmla="*/ 184785 w 279482"/>
                <a:gd name="connsiteY12" fmla="*/ 72390 h 302895"/>
                <a:gd name="connsiteX13" fmla="*/ 278130 w 279482"/>
                <a:gd name="connsiteY13" fmla="*/ 102870 h 302895"/>
                <a:gd name="connsiteX14" fmla="*/ 238125 w 279482"/>
                <a:gd name="connsiteY14" fmla="*/ 167640 h 302895"/>
                <a:gd name="connsiteX15" fmla="*/ 224790 w 279482"/>
                <a:gd name="connsiteY15" fmla="*/ 247650 h 302895"/>
                <a:gd name="connsiteX16" fmla="*/ 120015 w 279482"/>
                <a:gd name="connsiteY16" fmla="*/ 293370 h 302895"/>
                <a:gd name="connsiteX17" fmla="*/ 51435 w 279482"/>
                <a:gd name="connsiteY17" fmla="*/ 302895 h 302895"/>
                <a:gd name="connsiteX18" fmla="*/ 53340 w 279482"/>
                <a:gd name="connsiteY18" fmla="*/ 238125 h 302895"/>
                <a:gd name="connsiteX19" fmla="*/ 1905 w 279482"/>
                <a:gd name="connsiteY19" fmla="*/ 190500 h 302895"/>
                <a:gd name="connsiteX20" fmla="*/ 20955 w 279482"/>
                <a:gd name="connsiteY20" fmla="*/ 83820 h 302895"/>
                <a:gd name="connsiteX21" fmla="*/ 0 w 279482"/>
                <a:gd name="connsiteY21" fmla="*/ 30480 h 302895"/>
                <a:gd name="connsiteX22" fmla="*/ 80010 w 279482"/>
                <a:gd name="connsiteY22" fmla="*/ 0 h 302895"/>
                <a:gd name="connsiteX0" fmla="*/ 80010 w 279482"/>
                <a:gd name="connsiteY0" fmla="*/ 0 h 302895"/>
                <a:gd name="connsiteX1" fmla="*/ 125730 w 279482"/>
                <a:gd name="connsiteY1" fmla="*/ 34290 h 302895"/>
                <a:gd name="connsiteX2" fmla="*/ 83820 w 279482"/>
                <a:gd name="connsiteY2" fmla="*/ 93345 h 302895"/>
                <a:gd name="connsiteX3" fmla="*/ 24765 w 279482"/>
                <a:gd name="connsiteY3" fmla="*/ 118110 h 302895"/>
                <a:gd name="connsiteX4" fmla="*/ 22860 w 279482"/>
                <a:gd name="connsiteY4" fmla="*/ 184785 h 302895"/>
                <a:gd name="connsiteX5" fmla="*/ 60960 w 279482"/>
                <a:gd name="connsiteY5" fmla="*/ 222885 h 302895"/>
                <a:gd name="connsiteX6" fmla="*/ 95250 w 279482"/>
                <a:gd name="connsiteY6" fmla="*/ 175260 h 302895"/>
                <a:gd name="connsiteX7" fmla="*/ 146685 w 279482"/>
                <a:gd name="connsiteY7" fmla="*/ 198120 h 302895"/>
                <a:gd name="connsiteX8" fmla="*/ 123825 w 279482"/>
                <a:gd name="connsiteY8" fmla="*/ 274320 h 302895"/>
                <a:gd name="connsiteX9" fmla="*/ 209550 w 279482"/>
                <a:gd name="connsiteY9" fmla="*/ 240030 h 302895"/>
                <a:gd name="connsiteX10" fmla="*/ 211455 w 279482"/>
                <a:gd name="connsiteY10" fmla="*/ 163830 h 302895"/>
                <a:gd name="connsiteX11" fmla="*/ 173355 w 279482"/>
                <a:gd name="connsiteY11" fmla="*/ 137160 h 302895"/>
                <a:gd name="connsiteX12" fmla="*/ 184785 w 279482"/>
                <a:gd name="connsiteY12" fmla="*/ 72390 h 302895"/>
                <a:gd name="connsiteX13" fmla="*/ 278130 w 279482"/>
                <a:gd name="connsiteY13" fmla="*/ 102870 h 302895"/>
                <a:gd name="connsiteX14" fmla="*/ 238125 w 279482"/>
                <a:gd name="connsiteY14" fmla="*/ 167640 h 302895"/>
                <a:gd name="connsiteX15" fmla="*/ 224790 w 279482"/>
                <a:gd name="connsiteY15" fmla="*/ 247650 h 302895"/>
                <a:gd name="connsiteX16" fmla="*/ 120015 w 279482"/>
                <a:gd name="connsiteY16" fmla="*/ 293370 h 302895"/>
                <a:gd name="connsiteX17" fmla="*/ 51435 w 279482"/>
                <a:gd name="connsiteY17" fmla="*/ 302895 h 302895"/>
                <a:gd name="connsiteX18" fmla="*/ 53340 w 279482"/>
                <a:gd name="connsiteY18" fmla="*/ 238125 h 302895"/>
                <a:gd name="connsiteX19" fmla="*/ 1905 w 279482"/>
                <a:gd name="connsiteY19" fmla="*/ 190500 h 302895"/>
                <a:gd name="connsiteX20" fmla="*/ 20955 w 279482"/>
                <a:gd name="connsiteY20" fmla="*/ 83820 h 302895"/>
                <a:gd name="connsiteX21" fmla="*/ 0 w 279482"/>
                <a:gd name="connsiteY21" fmla="*/ 30480 h 302895"/>
                <a:gd name="connsiteX22" fmla="*/ 80010 w 279482"/>
                <a:gd name="connsiteY22" fmla="*/ 0 h 302895"/>
                <a:gd name="connsiteX0" fmla="*/ 80010 w 279482"/>
                <a:gd name="connsiteY0" fmla="*/ 0 h 306643"/>
                <a:gd name="connsiteX1" fmla="*/ 125730 w 279482"/>
                <a:gd name="connsiteY1" fmla="*/ 34290 h 306643"/>
                <a:gd name="connsiteX2" fmla="*/ 83820 w 279482"/>
                <a:gd name="connsiteY2" fmla="*/ 93345 h 306643"/>
                <a:gd name="connsiteX3" fmla="*/ 24765 w 279482"/>
                <a:gd name="connsiteY3" fmla="*/ 118110 h 306643"/>
                <a:gd name="connsiteX4" fmla="*/ 22860 w 279482"/>
                <a:gd name="connsiteY4" fmla="*/ 184785 h 306643"/>
                <a:gd name="connsiteX5" fmla="*/ 60960 w 279482"/>
                <a:gd name="connsiteY5" fmla="*/ 222885 h 306643"/>
                <a:gd name="connsiteX6" fmla="*/ 95250 w 279482"/>
                <a:gd name="connsiteY6" fmla="*/ 175260 h 306643"/>
                <a:gd name="connsiteX7" fmla="*/ 146685 w 279482"/>
                <a:gd name="connsiteY7" fmla="*/ 198120 h 306643"/>
                <a:gd name="connsiteX8" fmla="*/ 123825 w 279482"/>
                <a:gd name="connsiteY8" fmla="*/ 274320 h 306643"/>
                <a:gd name="connsiteX9" fmla="*/ 209550 w 279482"/>
                <a:gd name="connsiteY9" fmla="*/ 240030 h 306643"/>
                <a:gd name="connsiteX10" fmla="*/ 211455 w 279482"/>
                <a:gd name="connsiteY10" fmla="*/ 163830 h 306643"/>
                <a:gd name="connsiteX11" fmla="*/ 173355 w 279482"/>
                <a:gd name="connsiteY11" fmla="*/ 137160 h 306643"/>
                <a:gd name="connsiteX12" fmla="*/ 184785 w 279482"/>
                <a:gd name="connsiteY12" fmla="*/ 72390 h 306643"/>
                <a:gd name="connsiteX13" fmla="*/ 278130 w 279482"/>
                <a:gd name="connsiteY13" fmla="*/ 102870 h 306643"/>
                <a:gd name="connsiteX14" fmla="*/ 238125 w 279482"/>
                <a:gd name="connsiteY14" fmla="*/ 167640 h 306643"/>
                <a:gd name="connsiteX15" fmla="*/ 224790 w 279482"/>
                <a:gd name="connsiteY15" fmla="*/ 247650 h 306643"/>
                <a:gd name="connsiteX16" fmla="*/ 120015 w 279482"/>
                <a:gd name="connsiteY16" fmla="*/ 293370 h 306643"/>
                <a:gd name="connsiteX17" fmla="*/ 51435 w 279482"/>
                <a:gd name="connsiteY17" fmla="*/ 302895 h 306643"/>
                <a:gd name="connsiteX18" fmla="*/ 53340 w 279482"/>
                <a:gd name="connsiteY18" fmla="*/ 238125 h 306643"/>
                <a:gd name="connsiteX19" fmla="*/ 1905 w 279482"/>
                <a:gd name="connsiteY19" fmla="*/ 190500 h 306643"/>
                <a:gd name="connsiteX20" fmla="*/ 20955 w 279482"/>
                <a:gd name="connsiteY20" fmla="*/ 83820 h 306643"/>
                <a:gd name="connsiteX21" fmla="*/ 0 w 279482"/>
                <a:gd name="connsiteY21" fmla="*/ 30480 h 306643"/>
                <a:gd name="connsiteX22" fmla="*/ 80010 w 279482"/>
                <a:gd name="connsiteY22" fmla="*/ 0 h 306643"/>
                <a:gd name="connsiteX0" fmla="*/ 82687 w 282159"/>
                <a:gd name="connsiteY0" fmla="*/ 0 h 306643"/>
                <a:gd name="connsiteX1" fmla="*/ 128407 w 282159"/>
                <a:gd name="connsiteY1" fmla="*/ 34290 h 306643"/>
                <a:gd name="connsiteX2" fmla="*/ 86497 w 282159"/>
                <a:gd name="connsiteY2" fmla="*/ 93345 h 306643"/>
                <a:gd name="connsiteX3" fmla="*/ 27442 w 282159"/>
                <a:gd name="connsiteY3" fmla="*/ 118110 h 306643"/>
                <a:gd name="connsiteX4" fmla="*/ 25537 w 282159"/>
                <a:gd name="connsiteY4" fmla="*/ 184785 h 306643"/>
                <a:gd name="connsiteX5" fmla="*/ 63637 w 282159"/>
                <a:gd name="connsiteY5" fmla="*/ 222885 h 306643"/>
                <a:gd name="connsiteX6" fmla="*/ 97927 w 282159"/>
                <a:gd name="connsiteY6" fmla="*/ 175260 h 306643"/>
                <a:gd name="connsiteX7" fmla="*/ 149362 w 282159"/>
                <a:gd name="connsiteY7" fmla="*/ 198120 h 306643"/>
                <a:gd name="connsiteX8" fmla="*/ 126502 w 282159"/>
                <a:gd name="connsiteY8" fmla="*/ 274320 h 306643"/>
                <a:gd name="connsiteX9" fmla="*/ 212227 w 282159"/>
                <a:gd name="connsiteY9" fmla="*/ 240030 h 306643"/>
                <a:gd name="connsiteX10" fmla="*/ 214132 w 282159"/>
                <a:gd name="connsiteY10" fmla="*/ 163830 h 306643"/>
                <a:gd name="connsiteX11" fmla="*/ 176032 w 282159"/>
                <a:gd name="connsiteY11" fmla="*/ 137160 h 306643"/>
                <a:gd name="connsiteX12" fmla="*/ 187462 w 282159"/>
                <a:gd name="connsiteY12" fmla="*/ 72390 h 306643"/>
                <a:gd name="connsiteX13" fmla="*/ 280807 w 282159"/>
                <a:gd name="connsiteY13" fmla="*/ 102870 h 306643"/>
                <a:gd name="connsiteX14" fmla="*/ 240802 w 282159"/>
                <a:gd name="connsiteY14" fmla="*/ 167640 h 306643"/>
                <a:gd name="connsiteX15" fmla="*/ 227467 w 282159"/>
                <a:gd name="connsiteY15" fmla="*/ 247650 h 306643"/>
                <a:gd name="connsiteX16" fmla="*/ 122692 w 282159"/>
                <a:gd name="connsiteY16" fmla="*/ 293370 h 306643"/>
                <a:gd name="connsiteX17" fmla="*/ 54112 w 282159"/>
                <a:gd name="connsiteY17" fmla="*/ 302895 h 306643"/>
                <a:gd name="connsiteX18" fmla="*/ 56017 w 282159"/>
                <a:gd name="connsiteY18" fmla="*/ 238125 h 306643"/>
                <a:gd name="connsiteX19" fmla="*/ 4582 w 282159"/>
                <a:gd name="connsiteY19" fmla="*/ 190500 h 306643"/>
                <a:gd name="connsiteX20" fmla="*/ 23632 w 282159"/>
                <a:gd name="connsiteY20" fmla="*/ 83820 h 306643"/>
                <a:gd name="connsiteX21" fmla="*/ 2677 w 282159"/>
                <a:gd name="connsiteY21" fmla="*/ 30480 h 306643"/>
                <a:gd name="connsiteX22" fmla="*/ 82687 w 282159"/>
                <a:gd name="connsiteY22" fmla="*/ 0 h 306643"/>
                <a:gd name="connsiteX0" fmla="*/ 82687 w 282159"/>
                <a:gd name="connsiteY0" fmla="*/ 0 h 306643"/>
                <a:gd name="connsiteX1" fmla="*/ 128407 w 282159"/>
                <a:gd name="connsiteY1" fmla="*/ 34290 h 306643"/>
                <a:gd name="connsiteX2" fmla="*/ 86497 w 282159"/>
                <a:gd name="connsiteY2" fmla="*/ 93345 h 306643"/>
                <a:gd name="connsiteX3" fmla="*/ 27442 w 282159"/>
                <a:gd name="connsiteY3" fmla="*/ 118110 h 306643"/>
                <a:gd name="connsiteX4" fmla="*/ 25537 w 282159"/>
                <a:gd name="connsiteY4" fmla="*/ 184785 h 306643"/>
                <a:gd name="connsiteX5" fmla="*/ 63637 w 282159"/>
                <a:gd name="connsiteY5" fmla="*/ 222885 h 306643"/>
                <a:gd name="connsiteX6" fmla="*/ 97927 w 282159"/>
                <a:gd name="connsiteY6" fmla="*/ 175260 h 306643"/>
                <a:gd name="connsiteX7" fmla="*/ 149362 w 282159"/>
                <a:gd name="connsiteY7" fmla="*/ 198120 h 306643"/>
                <a:gd name="connsiteX8" fmla="*/ 126502 w 282159"/>
                <a:gd name="connsiteY8" fmla="*/ 274320 h 306643"/>
                <a:gd name="connsiteX9" fmla="*/ 212227 w 282159"/>
                <a:gd name="connsiteY9" fmla="*/ 240030 h 306643"/>
                <a:gd name="connsiteX10" fmla="*/ 214132 w 282159"/>
                <a:gd name="connsiteY10" fmla="*/ 163830 h 306643"/>
                <a:gd name="connsiteX11" fmla="*/ 176032 w 282159"/>
                <a:gd name="connsiteY11" fmla="*/ 137160 h 306643"/>
                <a:gd name="connsiteX12" fmla="*/ 187462 w 282159"/>
                <a:gd name="connsiteY12" fmla="*/ 72390 h 306643"/>
                <a:gd name="connsiteX13" fmla="*/ 280807 w 282159"/>
                <a:gd name="connsiteY13" fmla="*/ 102870 h 306643"/>
                <a:gd name="connsiteX14" fmla="*/ 240802 w 282159"/>
                <a:gd name="connsiteY14" fmla="*/ 167640 h 306643"/>
                <a:gd name="connsiteX15" fmla="*/ 227467 w 282159"/>
                <a:gd name="connsiteY15" fmla="*/ 247650 h 306643"/>
                <a:gd name="connsiteX16" fmla="*/ 122692 w 282159"/>
                <a:gd name="connsiteY16" fmla="*/ 293370 h 306643"/>
                <a:gd name="connsiteX17" fmla="*/ 54112 w 282159"/>
                <a:gd name="connsiteY17" fmla="*/ 302895 h 306643"/>
                <a:gd name="connsiteX18" fmla="*/ 56017 w 282159"/>
                <a:gd name="connsiteY18" fmla="*/ 238125 h 306643"/>
                <a:gd name="connsiteX19" fmla="*/ 4582 w 282159"/>
                <a:gd name="connsiteY19" fmla="*/ 190500 h 306643"/>
                <a:gd name="connsiteX20" fmla="*/ 23632 w 282159"/>
                <a:gd name="connsiteY20" fmla="*/ 83820 h 306643"/>
                <a:gd name="connsiteX21" fmla="*/ 2677 w 282159"/>
                <a:gd name="connsiteY21" fmla="*/ 30480 h 306643"/>
                <a:gd name="connsiteX22" fmla="*/ 82687 w 282159"/>
                <a:gd name="connsiteY22" fmla="*/ 0 h 306643"/>
                <a:gd name="connsiteX0" fmla="*/ 82687 w 282159"/>
                <a:gd name="connsiteY0" fmla="*/ 0 h 306643"/>
                <a:gd name="connsiteX1" fmla="*/ 128407 w 282159"/>
                <a:gd name="connsiteY1" fmla="*/ 34290 h 306643"/>
                <a:gd name="connsiteX2" fmla="*/ 86497 w 282159"/>
                <a:gd name="connsiteY2" fmla="*/ 93345 h 306643"/>
                <a:gd name="connsiteX3" fmla="*/ 27442 w 282159"/>
                <a:gd name="connsiteY3" fmla="*/ 118110 h 306643"/>
                <a:gd name="connsiteX4" fmla="*/ 25537 w 282159"/>
                <a:gd name="connsiteY4" fmla="*/ 184785 h 306643"/>
                <a:gd name="connsiteX5" fmla="*/ 63637 w 282159"/>
                <a:gd name="connsiteY5" fmla="*/ 222885 h 306643"/>
                <a:gd name="connsiteX6" fmla="*/ 97927 w 282159"/>
                <a:gd name="connsiteY6" fmla="*/ 175260 h 306643"/>
                <a:gd name="connsiteX7" fmla="*/ 149362 w 282159"/>
                <a:gd name="connsiteY7" fmla="*/ 198120 h 306643"/>
                <a:gd name="connsiteX8" fmla="*/ 126502 w 282159"/>
                <a:gd name="connsiteY8" fmla="*/ 274320 h 306643"/>
                <a:gd name="connsiteX9" fmla="*/ 212227 w 282159"/>
                <a:gd name="connsiteY9" fmla="*/ 240030 h 306643"/>
                <a:gd name="connsiteX10" fmla="*/ 214132 w 282159"/>
                <a:gd name="connsiteY10" fmla="*/ 163830 h 306643"/>
                <a:gd name="connsiteX11" fmla="*/ 176032 w 282159"/>
                <a:gd name="connsiteY11" fmla="*/ 137160 h 306643"/>
                <a:gd name="connsiteX12" fmla="*/ 187462 w 282159"/>
                <a:gd name="connsiteY12" fmla="*/ 72390 h 306643"/>
                <a:gd name="connsiteX13" fmla="*/ 280807 w 282159"/>
                <a:gd name="connsiteY13" fmla="*/ 102870 h 306643"/>
                <a:gd name="connsiteX14" fmla="*/ 240802 w 282159"/>
                <a:gd name="connsiteY14" fmla="*/ 167640 h 306643"/>
                <a:gd name="connsiteX15" fmla="*/ 227467 w 282159"/>
                <a:gd name="connsiteY15" fmla="*/ 247650 h 306643"/>
                <a:gd name="connsiteX16" fmla="*/ 122692 w 282159"/>
                <a:gd name="connsiteY16" fmla="*/ 293370 h 306643"/>
                <a:gd name="connsiteX17" fmla="*/ 54112 w 282159"/>
                <a:gd name="connsiteY17" fmla="*/ 302895 h 306643"/>
                <a:gd name="connsiteX18" fmla="*/ 56017 w 282159"/>
                <a:gd name="connsiteY18" fmla="*/ 238125 h 306643"/>
                <a:gd name="connsiteX19" fmla="*/ 4582 w 282159"/>
                <a:gd name="connsiteY19" fmla="*/ 190500 h 306643"/>
                <a:gd name="connsiteX20" fmla="*/ 23632 w 282159"/>
                <a:gd name="connsiteY20" fmla="*/ 83820 h 306643"/>
                <a:gd name="connsiteX21" fmla="*/ 2677 w 282159"/>
                <a:gd name="connsiteY21" fmla="*/ 30480 h 306643"/>
                <a:gd name="connsiteX22" fmla="*/ 82687 w 282159"/>
                <a:gd name="connsiteY22" fmla="*/ 0 h 306643"/>
                <a:gd name="connsiteX0" fmla="*/ 82687 w 282159"/>
                <a:gd name="connsiteY0" fmla="*/ 0 h 306643"/>
                <a:gd name="connsiteX1" fmla="*/ 128407 w 282159"/>
                <a:gd name="connsiteY1" fmla="*/ 34290 h 306643"/>
                <a:gd name="connsiteX2" fmla="*/ 86497 w 282159"/>
                <a:gd name="connsiteY2" fmla="*/ 93345 h 306643"/>
                <a:gd name="connsiteX3" fmla="*/ 27442 w 282159"/>
                <a:gd name="connsiteY3" fmla="*/ 118110 h 306643"/>
                <a:gd name="connsiteX4" fmla="*/ 25537 w 282159"/>
                <a:gd name="connsiteY4" fmla="*/ 184785 h 306643"/>
                <a:gd name="connsiteX5" fmla="*/ 63637 w 282159"/>
                <a:gd name="connsiteY5" fmla="*/ 222885 h 306643"/>
                <a:gd name="connsiteX6" fmla="*/ 97927 w 282159"/>
                <a:gd name="connsiteY6" fmla="*/ 175260 h 306643"/>
                <a:gd name="connsiteX7" fmla="*/ 149362 w 282159"/>
                <a:gd name="connsiteY7" fmla="*/ 198120 h 306643"/>
                <a:gd name="connsiteX8" fmla="*/ 126502 w 282159"/>
                <a:gd name="connsiteY8" fmla="*/ 274320 h 306643"/>
                <a:gd name="connsiteX9" fmla="*/ 212227 w 282159"/>
                <a:gd name="connsiteY9" fmla="*/ 240030 h 306643"/>
                <a:gd name="connsiteX10" fmla="*/ 214132 w 282159"/>
                <a:gd name="connsiteY10" fmla="*/ 163830 h 306643"/>
                <a:gd name="connsiteX11" fmla="*/ 176032 w 282159"/>
                <a:gd name="connsiteY11" fmla="*/ 137160 h 306643"/>
                <a:gd name="connsiteX12" fmla="*/ 187462 w 282159"/>
                <a:gd name="connsiteY12" fmla="*/ 72390 h 306643"/>
                <a:gd name="connsiteX13" fmla="*/ 280807 w 282159"/>
                <a:gd name="connsiteY13" fmla="*/ 102870 h 306643"/>
                <a:gd name="connsiteX14" fmla="*/ 240802 w 282159"/>
                <a:gd name="connsiteY14" fmla="*/ 167640 h 306643"/>
                <a:gd name="connsiteX15" fmla="*/ 227467 w 282159"/>
                <a:gd name="connsiteY15" fmla="*/ 247650 h 306643"/>
                <a:gd name="connsiteX16" fmla="*/ 122692 w 282159"/>
                <a:gd name="connsiteY16" fmla="*/ 293370 h 306643"/>
                <a:gd name="connsiteX17" fmla="*/ 54112 w 282159"/>
                <a:gd name="connsiteY17" fmla="*/ 302895 h 306643"/>
                <a:gd name="connsiteX18" fmla="*/ 56017 w 282159"/>
                <a:gd name="connsiteY18" fmla="*/ 238125 h 306643"/>
                <a:gd name="connsiteX19" fmla="*/ 4582 w 282159"/>
                <a:gd name="connsiteY19" fmla="*/ 190500 h 306643"/>
                <a:gd name="connsiteX20" fmla="*/ 23632 w 282159"/>
                <a:gd name="connsiteY20" fmla="*/ 83820 h 306643"/>
                <a:gd name="connsiteX21" fmla="*/ 2677 w 282159"/>
                <a:gd name="connsiteY21" fmla="*/ 30480 h 306643"/>
                <a:gd name="connsiteX22" fmla="*/ 82687 w 282159"/>
                <a:gd name="connsiteY22" fmla="*/ 0 h 306643"/>
                <a:gd name="connsiteX0" fmla="*/ 82687 w 282159"/>
                <a:gd name="connsiteY0" fmla="*/ 17 h 306660"/>
                <a:gd name="connsiteX1" fmla="*/ 128407 w 282159"/>
                <a:gd name="connsiteY1" fmla="*/ 34307 h 306660"/>
                <a:gd name="connsiteX2" fmla="*/ 86497 w 282159"/>
                <a:gd name="connsiteY2" fmla="*/ 93362 h 306660"/>
                <a:gd name="connsiteX3" fmla="*/ 27442 w 282159"/>
                <a:gd name="connsiteY3" fmla="*/ 118127 h 306660"/>
                <a:gd name="connsiteX4" fmla="*/ 25537 w 282159"/>
                <a:gd name="connsiteY4" fmla="*/ 184802 h 306660"/>
                <a:gd name="connsiteX5" fmla="*/ 63637 w 282159"/>
                <a:gd name="connsiteY5" fmla="*/ 222902 h 306660"/>
                <a:gd name="connsiteX6" fmla="*/ 97927 w 282159"/>
                <a:gd name="connsiteY6" fmla="*/ 175277 h 306660"/>
                <a:gd name="connsiteX7" fmla="*/ 149362 w 282159"/>
                <a:gd name="connsiteY7" fmla="*/ 198137 h 306660"/>
                <a:gd name="connsiteX8" fmla="*/ 126502 w 282159"/>
                <a:gd name="connsiteY8" fmla="*/ 274337 h 306660"/>
                <a:gd name="connsiteX9" fmla="*/ 212227 w 282159"/>
                <a:gd name="connsiteY9" fmla="*/ 240047 h 306660"/>
                <a:gd name="connsiteX10" fmla="*/ 214132 w 282159"/>
                <a:gd name="connsiteY10" fmla="*/ 163847 h 306660"/>
                <a:gd name="connsiteX11" fmla="*/ 176032 w 282159"/>
                <a:gd name="connsiteY11" fmla="*/ 137177 h 306660"/>
                <a:gd name="connsiteX12" fmla="*/ 187462 w 282159"/>
                <a:gd name="connsiteY12" fmla="*/ 72407 h 306660"/>
                <a:gd name="connsiteX13" fmla="*/ 280807 w 282159"/>
                <a:gd name="connsiteY13" fmla="*/ 102887 h 306660"/>
                <a:gd name="connsiteX14" fmla="*/ 240802 w 282159"/>
                <a:gd name="connsiteY14" fmla="*/ 167657 h 306660"/>
                <a:gd name="connsiteX15" fmla="*/ 227467 w 282159"/>
                <a:gd name="connsiteY15" fmla="*/ 247667 h 306660"/>
                <a:gd name="connsiteX16" fmla="*/ 122692 w 282159"/>
                <a:gd name="connsiteY16" fmla="*/ 293387 h 306660"/>
                <a:gd name="connsiteX17" fmla="*/ 54112 w 282159"/>
                <a:gd name="connsiteY17" fmla="*/ 302912 h 306660"/>
                <a:gd name="connsiteX18" fmla="*/ 56017 w 282159"/>
                <a:gd name="connsiteY18" fmla="*/ 238142 h 306660"/>
                <a:gd name="connsiteX19" fmla="*/ 4582 w 282159"/>
                <a:gd name="connsiteY19" fmla="*/ 190517 h 306660"/>
                <a:gd name="connsiteX20" fmla="*/ 23632 w 282159"/>
                <a:gd name="connsiteY20" fmla="*/ 83837 h 306660"/>
                <a:gd name="connsiteX21" fmla="*/ 2677 w 282159"/>
                <a:gd name="connsiteY21" fmla="*/ 30497 h 306660"/>
                <a:gd name="connsiteX22" fmla="*/ 82687 w 282159"/>
                <a:gd name="connsiteY22" fmla="*/ 17 h 306660"/>
                <a:gd name="connsiteX0" fmla="*/ 82687 w 282159"/>
                <a:gd name="connsiteY0" fmla="*/ 21 h 306664"/>
                <a:gd name="connsiteX1" fmla="*/ 128407 w 282159"/>
                <a:gd name="connsiteY1" fmla="*/ 34311 h 306664"/>
                <a:gd name="connsiteX2" fmla="*/ 86497 w 282159"/>
                <a:gd name="connsiteY2" fmla="*/ 93366 h 306664"/>
                <a:gd name="connsiteX3" fmla="*/ 27442 w 282159"/>
                <a:gd name="connsiteY3" fmla="*/ 118131 h 306664"/>
                <a:gd name="connsiteX4" fmla="*/ 25537 w 282159"/>
                <a:gd name="connsiteY4" fmla="*/ 184806 h 306664"/>
                <a:gd name="connsiteX5" fmla="*/ 63637 w 282159"/>
                <a:gd name="connsiteY5" fmla="*/ 222906 h 306664"/>
                <a:gd name="connsiteX6" fmla="*/ 97927 w 282159"/>
                <a:gd name="connsiteY6" fmla="*/ 175281 h 306664"/>
                <a:gd name="connsiteX7" fmla="*/ 149362 w 282159"/>
                <a:gd name="connsiteY7" fmla="*/ 198141 h 306664"/>
                <a:gd name="connsiteX8" fmla="*/ 126502 w 282159"/>
                <a:gd name="connsiteY8" fmla="*/ 274341 h 306664"/>
                <a:gd name="connsiteX9" fmla="*/ 212227 w 282159"/>
                <a:gd name="connsiteY9" fmla="*/ 240051 h 306664"/>
                <a:gd name="connsiteX10" fmla="*/ 214132 w 282159"/>
                <a:gd name="connsiteY10" fmla="*/ 163851 h 306664"/>
                <a:gd name="connsiteX11" fmla="*/ 176032 w 282159"/>
                <a:gd name="connsiteY11" fmla="*/ 137181 h 306664"/>
                <a:gd name="connsiteX12" fmla="*/ 187462 w 282159"/>
                <a:gd name="connsiteY12" fmla="*/ 72411 h 306664"/>
                <a:gd name="connsiteX13" fmla="*/ 280807 w 282159"/>
                <a:gd name="connsiteY13" fmla="*/ 102891 h 306664"/>
                <a:gd name="connsiteX14" fmla="*/ 240802 w 282159"/>
                <a:gd name="connsiteY14" fmla="*/ 167661 h 306664"/>
                <a:gd name="connsiteX15" fmla="*/ 227467 w 282159"/>
                <a:gd name="connsiteY15" fmla="*/ 247671 h 306664"/>
                <a:gd name="connsiteX16" fmla="*/ 122692 w 282159"/>
                <a:gd name="connsiteY16" fmla="*/ 293391 h 306664"/>
                <a:gd name="connsiteX17" fmla="*/ 54112 w 282159"/>
                <a:gd name="connsiteY17" fmla="*/ 302916 h 306664"/>
                <a:gd name="connsiteX18" fmla="*/ 56017 w 282159"/>
                <a:gd name="connsiteY18" fmla="*/ 238146 h 306664"/>
                <a:gd name="connsiteX19" fmla="*/ 4582 w 282159"/>
                <a:gd name="connsiteY19" fmla="*/ 190521 h 306664"/>
                <a:gd name="connsiteX20" fmla="*/ 23632 w 282159"/>
                <a:gd name="connsiteY20" fmla="*/ 83841 h 306664"/>
                <a:gd name="connsiteX21" fmla="*/ 2677 w 282159"/>
                <a:gd name="connsiteY21" fmla="*/ 30501 h 306664"/>
                <a:gd name="connsiteX22" fmla="*/ 82687 w 282159"/>
                <a:gd name="connsiteY22" fmla="*/ 21 h 306664"/>
                <a:gd name="connsiteX0" fmla="*/ 82687 w 282159"/>
                <a:gd name="connsiteY0" fmla="*/ 91 h 306734"/>
                <a:gd name="connsiteX1" fmla="*/ 128407 w 282159"/>
                <a:gd name="connsiteY1" fmla="*/ 34381 h 306734"/>
                <a:gd name="connsiteX2" fmla="*/ 86497 w 282159"/>
                <a:gd name="connsiteY2" fmla="*/ 93436 h 306734"/>
                <a:gd name="connsiteX3" fmla="*/ 27442 w 282159"/>
                <a:gd name="connsiteY3" fmla="*/ 118201 h 306734"/>
                <a:gd name="connsiteX4" fmla="*/ 25537 w 282159"/>
                <a:gd name="connsiteY4" fmla="*/ 184876 h 306734"/>
                <a:gd name="connsiteX5" fmla="*/ 63637 w 282159"/>
                <a:gd name="connsiteY5" fmla="*/ 222976 h 306734"/>
                <a:gd name="connsiteX6" fmla="*/ 97927 w 282159"/>
                <a:gd name="connsiteY6" fmla="*/ 175351 h 306734"/>
                <a:gd name="connsiteX7" fmla="*/ 149362 w 282159"/>
                <a:gd name="connsiteY7" fmla="*/ 198211 h 306734"/>
                <a:gd name="connsiteX8" fmla="*/ 126502 w 282159"/>
                <a:gd name="connsiteY8" fmla="*/ 274411 h 306734"/>
                <a:gd name="connsiteX9" fmla="*/ 212227 w 282159"/>
                <a:gd name="connsiteY9" fmla="*/ 240121 h 306734"/>
                <a:gd name="connsiteX10" fmla="*/ 214132 w 282159"/>
                <a:gd name="connsiteY10" fmla="*/ 163921 h 306734"/>
                <a:gd name="connsiteX11" fmla="*/ 176032 w 282159"/>
                <a:gd name="connsiteY11" fmla="*/ 137251 h 306734"/>
                <a:gd name="connsiteX12" fmla="*/ 187462 w 282159"/>
                <a:gd name="connsiteY12" fmla="*/ 72481 h 306734"/>
                <a:gd name="connsiteX13" fmla="*/ 280807 w 282159"/>
                <a:gd name="connsiteY13" fmla="*/ 102961 h 306734"/>
                <a:gd name="connsiteX14" fmla="*/ 240802 w 282159"/>
                <a:gd name="connsiteY14" fmla="*/ 167731 h 306734"/>
                <a:gd name="connsiteX15" fmla="*/ 227467 w 282159"/>
                <a:gd name="connsiteY15" fmla="*/ 247741 h 306734"/>
                <a:gd name="connsiteX16" fmla="*/ 122692 w 282159"/>
                <a:gd name="connsiteY16" fmla="*/ 293461 h 306734"/>
                <a:gd name="connsiteX17" fmla="*/ 54112 w 282159"/>
                <a:gd name="connsiteY17" fmla="*/ 302986 h 306734"/>
                <a:gd name="connsiteX18" fmla="*/ 56017 w 282159"/>
                <a:gd name="connsiteY18" fmla="*/ 238216 h 306734"/>
                <a:gd name="connsiteX19" fmla="*/ 4582 w 282159"/>
                <a:gd name="connsiteY19" fmla="*/ 190591 h 306734"/>
                <a:gd name="connsiteX20" fmla="*/ 23632 w 282159"/>
                <a:gd name="connsiteY20" fmla="*/ 83911 h 306734"/>
                <a:gd name="connsiteX21" fmla="*/ 2677 w 282159"/>
                <a:gd name="connsiteY21" fmla="*/ 30571 h 306734"/>
                <a:gd name="connsiteX22" fmla="*/ 82687 w 282159"/>
                <a:gd name="connsiteY22" fmla="*/ 91 h 306734"/>
                <a:gd name="connsiteX0" fmla="*/ 84488 w 283960"/>
                <a:gd name="connsiteY0" fmla="*/ 19 h 306662"/>
                <a:gd name="connsiteX1" fmla="*/ 130208 w 283960"/>
                <a:gd name="connsiteY1" fmla="*/ 34309 h 306662"/>
                <a:gd name="connsiteX2" fmla="*/ 88298 w 283960"/>
                <a:gd name="connsiteY2" fmla="*/ 93364 h 306662"/>
                <a:gd name="connsiteX3" fmla="*/ 29243 w 283960"/>
                <a:gd name="connsiteY3" fmla="*/ 118129 h 306662"/>
                <a:gd name="connsiteX4" fmla="*/ 27338 w 283960"/>
                <a:gd name="connsiteY4" fmla="*/ 184804 h 306662"/>
                <a:gd name="connsiteX5" fmla="*/ 65438 w 283960"/>
                <a:gd name="connsiteY5" fmla="*/ 222904 h 306662"/>
                <a:gd name="connsiteX6" fmla="*/ 99728 w 283960"/>
                <a:gd name="connsiteY6" fmla="*/ 175279 h 306662"/>
                <a:gd name="connsiteX7" fmla="*/ 151163 w 283960"/>
                <a:gd name="connsiteY7" fmla="*/ 198139 h 306662"/>
                <a:gd name="connsiteX8" fmla="*/ 128303 w 283960"/>
                <a:gd name="connsiteY8" fmla="*/ 274339 h 306662"/>
                <a:gd name="connsiteX9" fmla="*/ 214028 w 283960"/>
                <a:gd name="connsiteY9" fmla="*/ 240049 h 306662"/>
                <a:gd name="connsiteX10" fmla="*/ 215933 w 283960"/>
                <a:gd name="connsiteY10" fmla="*/ 163849 h 306662"/>
                <a:gd name="connsiteX11" fmla="*/ 177833 w 283960"/>
                <a:gd name="connsiteY11" fmla="*/ 137179 h 306662"/>
                <a:gd name="connsiteX12" fmla="*/ 189263 w 283960"/>
                <a:gd name="connsiteY12" fmla="*/ 72409 h 306662"/>
                <a:gd name="connsiteX13" fmla="*/ 282608 w 283960"/>
                <a:gd name="connsiteY13" fmla="*/ 102889 h 306662"/>
                <a:gd name="connsiteX14" fmla="*/ 242603 w 283960"/>
                <a:gd name="connsiteY14" fmla="*/ 167659 h 306662"/>
                <a:gd name="connsiteX15" fmla="*/ 229268 w 283960"/>
                <a:gd name="connsiteY15" fmla="*/ 247669 h 306662"/>
                <a:gd name="connsiteX16" fmla="*/ 124493 w 283960"/>
                <a:gd name="connsiteY16" fmla="*/ 293389 h 306662"/>
                <a:gd name="connsiteX17" fmla="*/ 55913 w 283960"/>
                <a:gd name="connsiteY17" fmla="*/ 302914 h 306662"/>
                <a:gd name="connsiteX18" fmla="*/ 57818 w 283960"/>
                <a:gd name="connsiteY18" fmla="*/ 238144 h 306662"/>
                <a:gd name="connsiteX19" fmla="*/ 6383 w 283960"/>
                <a:gd name="connsiteY19" fmla="*/ 190519 h 306662"/>
                <a:gd name="connsiteX20" fmla="*/ 14003 w 283960"/>
                <a:gd name="connsiteY20" fmla="*/ 93364 h 306662"/>
                <a:gd name="connsiteX21" fmla="*/ 4478 w 283960"/>
                <a:gd name="connsiteY21" fmla="*/ 30499 h 306662"/>
                <a:gd name="connsiteX22" fmla="*/ 84488 w 283960"/>
                <a:gd name="connsiteY22" fmla="*/ 19 h 306662"/>
                <a:gd name="connsiteX0" fmla="*/ 47764 w 281526"/>
                <a:gd name="connsiteY0" fmla="*/ 31 h 299054"/>
                <a:gd name="connsiteX1" fmla="*/ 127774 w 281526"/>
                <a:gd name="connsiteY1" fmla="*/ 26701 h 299054"/>
                <a:gd name="connsiteX2" fmla="*/ 85864 w 281526"/>
                <a:gd name="connsiteY2" fmla="*/ 85756 h 299054"/>
                <a:gd name="connsiteX3" fmla="*/ 26809 w 281526"/>
                <a:gd name="connsiteY3" fmla="*/ 110521 h 299054"/>
                <a:gd name="connsiteX4" fmla="*/ 24904 w 281526"/>
                <a:gd name="connsiteY4" fmla="*/ 177196 h 299054"/>
                <a:gd name="connsiteX5" fmla="*/ 63004 w 281526"/>
                <a:gd name="connsiteY5" fmla="*/ 215296 h 299054"/>
                <a:gd name="connsiteX6" fmla="*/ 97294 w 281526"/>
                <a:gd name="connsiteY6" fmla="*/ 167671 h 299054"/>
                <a:gd name="connsiteX7" fmla="*/ 148729 w 281526"/>
                <a:gd name="connsiteY7" fmla="*/ 190531 h 299054"/>
                <a:gd name="connsiteX8" fmla="*/ 125869 w 281526"/>
                <a:gd name="connsiteY8" fmla="*/ 266731 h 299054"/>
                <a:gd name="connsiteX9" fmla="*/ 211594 w 281526"/>
                <a:gd name="connsiteY9" fmla="*/ 232441 h 299054"/>
                <a:gd name="connsiteX10" fmla="*/ 213499 w 281526"/>
                <a:gd name="connsiteY10" fmla="*/ 156241 h 299054"/>
                <a:gd name="connsiteX11" fmla="*/ 175399 w 281526"/>
                <a:gd name="connsiteY11" fmla="*/ 129571 h 299054"/>
                <a:gd name="connsiteX12" fmla="*/ 186829 w 281526"/>
                <a:gd name="connsiteY12" fmla="*/ 64801 h 299054"/>
                <a:gd name="connsiteX13" fmla="*/ 280174 w 281526"/>
                <a:gd name="connsiteY13" fmla="*/ 95281 h 299054"/>
                <a:gd name="connsiteX14" fmla="*/ 240169 w 281526"/>
                <a:gd name="connsiteY14" fmla="*/ 160051 h 299054"/>
                <a:gd name="connsiteX15" fmla="*/ 226834 w 281526"/>
                <a:gd name="connsiteY15" fmla="*/ 240061 h 299054"/>
                <a:gd name="connsiteX16" fmla="*/ 122059 w 281526"/>
                <a:gd name="connsiteY16" fmla="*/ 285781 h 299054"/>
                <a:gd name="connsiteX17" fmla="*/ 53479 w 281526"/>
                <a:gd name="connsiteY17" fmla="*/ 295306 h 299054"/>
                <a:gd name="connsiteX18" fmla="*/ 55384 w 281526"/>
                <a:gd name="connsiteY18" fmla="*/ 230536 h 299054"/>
                <a:gd name="connsiteX19" fmla="*/ 3949 w 281526"/>
                <a:gd name="connsiteY19" fmla="*/ 182911 h 299054"/>
                <a:gd name="connsiteX20" fmla="*/ 11569 w 281526"/>
                <a:gd name="connsiteY20" fmla="*/ 85756 h 299054"/>
                <a:gd name="connsiteX21" fmla="*/ 2044 w 281526"/>
                <a:gd name="connsiteY21" fmla="*/ 22891 h 299054"/>
                <a:gd name="connsiteX22" fmla="*/ 47764 w 281526"/>
                <a:gd name="connsiteY22" fmla="*/ 31 h 299054"/>
                <a:gd name="connsiteX0" fmla="*/ 47764 w 281526"/>
                <a:gd name="connsiteY0" fmla="*/ 223 h 299246"/>
                <a:gd name="connsiteX1" fmla="*/ 99199 w 281526"/>
                <a:gd name="connsiteY1" fmla="*/ 34513 h 299246"/>
                <a:gd name="connsiteX2" fmla="*/ 85864 w 281526"/>
                <a:gd name="connsiteY2" fmla="*/ 85948 h 299246"/>
                <a:gd name="connsiteX3" fmla="*/ 26809 w 281526"/>
                <a:gd name="connsiteY3" fmla="*/ 110713 h 299246"/>
                <a:gd name="connsiteX4" fmla="*/ 24904 w 281526"/>
                <a:gd name="connsiteY4" fmla="*/ 177388 h 299246"/>
                <a:gd name="connsiteX5" fmla="*/ 63004 w 281526"/>
                <a:gd name="connsiteY5" fmla="*/ 215488 h 299246"/>
                <a:gd name="connsiteX6" fmla="*/ 97294 w 281526"/>
                <a:gd name="connsiteY6" fmla="*/ 167863 h 299246"/>
                <a:gd name="connsiteX7" fmla="*/ 148729 w 281526"/>
                <a:gd name="connsiteY7" fmla="*/ 190723 h 299246"/>
                <a:gd name="connsiteX8" fmla="*/ 125869 w 281526"/>
                <a:gd name="connsiteY8" fmla="*/ 266923 h 299246"/>
                <a:gd name="connsiteX9" fmla="*/ 211594 w 281526"/>
                <a:gd name="connsiteY9" fmla="*/ 232633 h 299246"/>
                <a:gd name="connsiteX10" fmla="*/ 213499 w 281526"/>
                <a:gd name="connsiteY10" fmla="*/ 156433 h 299246"/>
                <a:gd name="connsiteX11" fmla="*/ 175399 w 281526"/>
                <a:gd name="connsiteY11" fmla="*/ 129763 h 299246"/>
                <a:gd name="connsiteX12" fmla="*/ 186829 w 281526"/>
                <a:gd name="connsiteY12" fmla="*/ 64993 h 299246"/>
                <a:gd name="connsiteX13" fmla="*/ 280174 w 281526"/>
                <a:gd name="connsiteY13" fmla="*/ 95473 h 299246"/>
                <a:gd name="connsiteX14" fmla="*/ 240169 w 281526"/>
                <a:gd name="connsiteY14" fmla="*/ 160243 h 299246"/>
                <a:gd name="connsiteX15" fmla="*/ 226834 w 281526"/>
                <a:gd name="connsiteY15" fmla="*/ 240253 h 299246"/>
                <a:gd name="connsiteX16" fmla="*/ 122059 w 281526"/>
                <a:gd name="connsiteY16" fmla="*/ 285973 h 299246"/>
                <a:gd name="connsiteX17" fmla="*/ 53479 w 281526"/>
                <a:gd name="connsiteY17" fmla="*/ 295498 h 299246"/>
                <a:gd name="connsiteX18" fmla="*/ 55384 w 281526"/>
                <a:gd name="connsiteY18" fmla="*/ 230728 h 299246"/>
                <a:gd name="connsiteX19" fmla="*/ 3949 w 281526"/>
                <a:gd name="connsiteY19" fmla="*/ 183103 h 299246"/>
                <a:gd name="connsiteX20" fmla="*/ 11569 w 281526"/>
                <a:gd name="connsiteY20" fmla="*/ 85948 h 299246"/>
                <a:gd name="connsiteX21" fmla="*/ 2044 w 281526"/>
                <a:gd name="connsiteY21" fmla="*/ 23083 h 299246"/>
                <a:gd name="connsiteX22" fmla="*/ 47764 w 281526"/>
                <a:gd name="connsiteY22" fmla="*/ 223 h 299246"/>
                <a:gd name="connsiteX0" fmla="*/ 47764 w 281526"/>
                <a:gd name="connsiteY0" fmla="*/ 223 h 299246"/>
                <a:gd name="connsiteX1" fmla="*/ 99199 w 281526"/>
                <a:gd name="connsiteY1" fmla="*/ 34513 h 299246"/>
                <a:gd name="connsiteX2" fmla="*/ 74434 w 281526"/>
                <a:gd name="connsiteY2" fmla="*/ 89758 h 299246"/>
                <a:gd name="connsiteX3" fmla="*/ 26809 w 281526"/>
                <a:gd name="connsiteY3" fmla="*/ 110713 h 299246"/>
                <a:gd name="connsiteX4" fmla="*/ 24904 w 281526"/>
                <a:gd name="connsiteY4" fmla="*/ 177388 h 299246"/>
                <a:gd name="connsiteX5" fmla="*/ 63004 w 281526"/>
                <a:gd name="connsiteY5" fmla="*/ 215488 h 299246"/>
                <a:gd name="connsiteX6" fmla="*/ 97294 w 281526"/>
                <a:gd name="connsiteY6" fmla="*/ 167863 h 299246"/>
                <a:gd name="connsiteX7" fmla="*/ 148729 w 281526"/>
                <a:gd name="connsiteY7" fmla="*/ 190723 h 299246"/>
                <a:gd name="connsiteX8" fmla="*/ 125869 w 281526"/>
                <a:gd name="connsiteY8" fmla="*/ 266923 h 299246"/>
                <a:gd name="connsiteX9" fmla="*/ 211594 w 281526"/>
                <a:gd name="connsiteY9" fmla="*/ 232633 h 299246"/>
                <a:gd name="connsiteX10" fmla="*/ 213499 w 281526"/>
                <a:gd name="connsiteY10" fmla="*/ 156433 h 299246"/>
                <a:gd name="connsiteX11" fmla="*/ 175399 w 281526"/>
                <a:gd name="connsiteY11" fmla="*/ 129763 h 299246"/>
                <a:gd name="connsiteX12" fmla="*/ 186829 w 281526"/>
                <a:gd name="connsiteY12" fmla="*/ 64993 h 299246"/>
                <a:gd name="connsiteX13" fmla="*/ 280174 w 281526"/>
                <a:gd name="connsiteY13" fmla="*/ 95473 h 299246"/>
                <a:gd name="connsiteX14" fmla="*/ 240169 w 281526"/>
                <a:gd name="connsiteY14" fmla="*/ 160243 h 299246"/>
                <a:gd name="connsiteX15" fmla="*/ 226834 w 281526"/>
                <a:gd name="connsiteY15" fmla="*/ 240253 h 299246"/>
                <a:gd name="connsiteX16" fmla="*/ 122059 w 281526"/>
                <a:gd name="connsiteY16" fmla="*/ 285973 h 299246"/>
                <a:gd name="connsiteX17" fmla="*/ 53479 w 281526"/>
                <a:gd name="connsiteY17" fmla="*/ 295498 h 299246"/>
                <a:gd name="connsiteX18" fmla="*/ 55384 w 281526"/>
                <a:gd name="connsiteY18" fmla="*/ 230728 h 299246"/>
                <a:gd name="connsiteX19" fmla="*/ 3949 w 281526"/>
                <a:gd name="connsiteY19" fmla="*/ 183103 h 299246"/>
                <a:gd name="connsiteX20" fmla="*/ 11569 w 281526"/>
                <a:gd name="connsiteY20" fmla="*/ 85948 h 299246"/>
                <a:gd name="connsiteX21" fmla="*/ 2044 w 281526"/>
                <a:gd name="connsiteY21" fmla="*/ 23083 h 299246"/>
                <a:gd name="connsiteX22" fmla="*/ 47764 w 281526"/>
                <a:gd name="connsiteY22" fmla="*/ 223 h 299246"/>
                <a:gd name="connsiteX0" fmla="*/ 47764 w 281526"/>
                <a:gd name="connsiteY0" fmla="*/ 223 h 299246"/>
                <a:gd name="connsiteX1" fmla="*/ 99199 w 281526"/>
                <a:gd name="connsiteY1" fmla="*/ 34513 h 299246"/>
                <a:gd name="connsiteX2" fmla="*/ 74434 w 281526"/>
                <a:gd name="connsiteY2" fmla="*/ 89758 h 299246"/>
                <a:gd name="connsiteX3" fmla="*/ 26809 w 281526"/>
                <a:gd name="connsiteY3" fmla="*/ 110713 h 299246"/>
                <a:gd name="connsiteX4" fmla="*/ 24904 w 281526"/>
                <a:gd name="connsiteY4" fmla="*/ 177388 h 299246"/>
                <a:gd name="connsiteX5" fmla="*/ 59194 w 281526"/>
                <a:gd name="connsiteY5" fmla="*/ 190723 h 299246"/>
                <a:gd name="connsiteX6" fmla="*/ 97294 w 281526"/>
                <a:gd name="connsiteY6" fmla="*/ 167863 h 299246"/>
                <a:gd name="connsiteX7" fmla="*/ 148729 w 281526"/>
                <a:gd name="connsiteY7" fmla="*/ 190723 h 299246"/>
                <a:gd name="connsiteX8" fmla="*/ 125869 w 281526"/>
                <a:gd name="connsiteY8" fmla="*/ 266923 h 299246"/>
                <a:gd name="connsiteX9" fmla="*/ 211594 w 281526"/>
                <a:gd name="connsiteY9" fmla="*/ 232633 h 299246"/>
                <a:gd name="connsiteX10" fmla="*/ 213499 w 281526"/>
                <a:gd name="connsiteY10" fmla="*/ 156433 h 299246"/>
                <a:gd name="connsiteX11" fmla="*/ 175399 w 281526"/>
                <a:gd name="connsiteY11" fmla="*/ 129763 h 299246"/>
                <a:gd name="connsiteX12" fmla="*/ 186829 w 281526"/>
                <a:gd name="connsiteY12" fmla="*/ 64993 h 299246"/>
                <a:gd name="connsiteX13" fmla="*/ 280174 w 281526"/>
                <a:gd name="connsiteY13" fmla="*/ 95473 h 299246"/>
                <a:gd name="connsiteX14" fmla="*/ 240169 w 281526"/>
                <a:gd name="connsiteY14" fmla="*/ 160243 h 299246"/>
                <a:gd name="connsiteX15" fmla="*/ 226834 w 281526"/>
                <a:gd name="connsiteY15" fmla="*/ 240253 h 299246"/>
                <a:gd name="connsiteX16" fmla="*/ 122059 w 281526"/>
                <a:gd name="connsiteY16" fmla="*/ 285973 h 299246"/>
                <a:gd name="connsiteX17" fmla="*/ 53479 w 281526"/>
                <a:gd name="connsiteY17" fmla="*/ 295498 h 299246"/>
                <a:gd name="connsiteX18" fmla="*/ 55384 w 281526"/>
                <a:gd name="connsiteY18" fmla="*/ 230728 h 299246"/>
                <a:gd name="connsiteX19" fmla="*/ 3949 w 281526"/>
                <a:gd name="connsiteY19" fmla="*/ 183103 h 299246"/>
                <a:gd name="connsiteX20" fmla="*/ 11569 w 281526"/>
                <a:gd name="connsiteY20" fmla="*/ 85948 h 299246"/>
                <a:gd name="connsiteX21" fmla="*/ 2044 w 281526"/>
                <a:gd name="connsiteY21" fmla="*/ 23083 h 299246"/>
                <a:gd name="connsiteX22" fmla="*/ 47764 w 281526"/>
                <a:gd name="connsiteY22" fmla="*/ 223 h 299246"/>
                <a:gd name="connsiteX0" fmla="*/ 47764 w 281526"/>
                <a:gd name="connsiteY0" fmla="*/ 223 h 300082"/>
                <a:gd name="connsiteX1" fmla="*/ 99199 w 281526"/>
                <a:gd name="connsiteY1" fmla="*/ 34513 h 300082"/>
                <a:gd name="connsiteX2" fmla="*/ 74434 w 281526"/>
                <a:gd name="connsiteY2" fmla="*/ 89758 h 300082"/>
                <a:gd name="connsiteX3" fmla="*/ 26809 w 281526"/>
                <a:gd name="connsiteY3" fmla="*/ 110713 h 300082"/>
                <a:gd name="connsiteX4" fmla="*/ 24904 w 281526"/>
                <a:gd name="connsiteY4" fmla="*/ 177388 h 300082"/>
                <a:gd name="connsiteX5" fmla="*/ 59194 w 281526"/>
                <a:gd name="connsiteY5" fmla="*/ 190723 h 300082"/>
                <a:gd name="connsiteX6" fmla="*/ 97294 w 281526"/>
                <a:gd name="connsiteY6" fmla="*/ 167863 h 300082"/>
                <a:gd name="connsiteX7" fmla="*/ 148729 w 281526"/>
                <a:gd name="connsiteY7" fmla="*/ 190723 h 300082"/>
                <a:gd name="connsiteX8" fmla="*/ 125869 w 281526"/>
                <a:gd name="connsiteY8" fmla="*/ 266923 h 300082"/>
                <a:gd name="connsiteX9" fmla="*/ 211594 w 281526"/>
                <a:gd name="connsiteY9" fmla="*/ 232633 h 300082"/>
                <a:gd name="connsiteX10" fmla="*/ 213499 w 281526"/>
                <a:gd name="connsiteY10" fmla="*/ 156433 h 300082"/>
                <a:gd name="connsiteX11" fmla="*/ 175399 w 281526"/>
                <a:gd name="connsiteY11" fmla="*/ 129763 h 300082"/>
                <a:gd name="connsiteX12" fmla="*/ 186829 w 281526"/>
                <a:gd name="connsiteY12" fmla="*/ 64993 h 300082"/>
                <a:gd name="connsiteX13" fmla="*/ 280174 w 281526"/>
                <a:gd name="connsiteY13" fmla="*/ 95473 h 300082"/>
                <a:gd name="connsiteX14" fmla="*/ 240169 w 281526"/>
                <a:gd name="connsiteY14" fmla="*/ 160243 h 300082"/>
                <a:gd name="connsiteX15" fmla="*/ 226834 w 281526"/>
                <a:gd name="connsiteY15" fmla="*/ 240253 h 300082"/>
                <a:gd name="connsiteX16" fmla="*/ 122059 w 281526"/>
                <a:gd name="connsiteY16" fmla="*/ 285973 h 300082"/>
                <a:gd name="connsiteX17" fmla="*/ 53479 w 281526"/>
                <a:gd name="connsiteY17" fmla="*/ 295498 h 300082"/>
                <a:gd name="connsiteX18" fmla="*/ 47764 w 281526"/>
                <a:gd name="connsiteY18" fmla="*/ 219298 h 300082"/>
                <a:gd name="connsiteX19" fmla="*/ 3949 w 281526"/>
                <a:gd name="connsiteY19" fmla="*/ 183103 h 300082"/>
                <a:gd name="connsiteX20" fmla="*/ 11569 w 281526"/>
                <a:gd name="connsiteY20" fmla="*/ 85948 h 300082"/>
                <a:gd name="connsiteX21" fmla="*/ 2044 w 281526"/>
                <a:gd name="connsiteY21" fmla="*/ 23083 h 300082"/>
                <a:gd name="connsiteX22" fmla="*/ 47764 w 281526"/>
                <a:gd name="connsiteY22" fmla="*/ 223 h 300082"/>
                <a:gd name="connsiteX0" fmla="*/ 47764 w 281526"/>
                <a:gd name="connsiteY0" fmla="*/ 223 h 288594"/>
                <a:gd name="connsiteX1" fmla="*/ 99199 w 281526"/>
                <a:gd name="connsiteY1" fmla="*/ 34513 h 288594"/>
                <a:gd name="connsiteX2" fmla="*/ 74434 w 281526"/>
                <a:gd name="connsiteY2" fmla="*/ 89758 h 288594"/>
                <a:gd name="connsiteX3" fmla="*/ 26809 w 281526"/>
                <a:gd name="connsiteY3" fmla="*/ 110713 h 288594"/>
                <a:gd name="connsiteX4" fmla="*/ 24904 w 281526"/>
                <a:gd name="connsiteY4" fmla="*/ 177388 h 288594"/>
                <a:gd name="connsiteX5" fmla="*/ 59194 w 281526"/>
                <a:gd name="connsiteY5" fmla="*/ 190723 h 288594"/>
                <a:gd name="connsiteX6" fmla="*/ 97294 w 281526"/>
                <a:gd name="connsiteY6" fmla="*/ 167863 h 288594"/>
                <a:gd name="connsiteX7" fmla="*/ 148729 w 281526"/>
                <a:gd name="connsiteY7" fmla="*/ 190723 h 288594"/>
                <a:gd name="connsiteX8" fmla="*/ 125869 w 281526"/>
                <a:gd name="connsiteY8" fmla="*/ 266923 h 288594"/>
                <a:gd name="connsiteX9" fmla="*/ 211594 w 281526"/>
                <a:gd name="connsiteY9" fmla="*/ 232633 h 288594"/>
                <a:gd name="connsiteX10" fmla="*/ 213499 w 281526"/>
                <a:gd name="connsiteY10" fmla="*/ 156433 h 288594"/>
                <a:gd name="connsiteX11" fmla="*/ 175399 w 281526"/>
                <a:gd name="connsiteY11" fmla="*/ 129763 h 288594"/>
                <a:gd name="connsiteX12" fmla="*/ 186829 w 281526"/>
                <a:gd name="connsiteY12" fmla="*/ 64993 h 288594"/>
                <a:gd name="connsiteX13" fmla="*/ 280174 w 281526"/>
                <a:gd name="connsiteY13" fmla="*/ 95473 h 288594"/>
                <a:gd name="connsiteX14" fmla="*/ 240169 w 281526"/>
                <a:gd name="connsiteY14" fmla="*/ 160243 h 288594"/>
                <a:gd name="connsiteX15" fmla="*/ 226834 w 281526"/>
                <a:gd name="connsiteY15" fmla="*/ 240253 h 288594"/>
                <a:gd name="connsiteX16" fmla="*/ 122059 w 281526"/>
                <a:gd name="connsiteY16" fmla="*/ 285973 h 288594"/>
                <a:gd name="connsiteX17" fmla="*/ 76339 w 281526"/>
                <a:gd name="connsiteY17" fmla="*/ 266923 h 288594"/>
                <a:gd name="connsiteX18" fmla="*/ 47764 w 281526"/>
                <a:gd name="connsiteY18" fmla="*/ 219298 h 288594"/>
                <a:gd name="connsiteX19" fmla="*/ 3949 w 281526"/>
                <a:gd name="connsiteY19" fmla="*/ 183103 h 288594"/>
                <a:gd name="connsiteX20" fmla="*/ 11569 w 281526"/>
                <a:gd name="connsiteY20" fmla="*/ 85948 h 288594"/>
                <a:gd name="connsiteX21" fmla="*/ 2044 w 281526"/>
                <a:gd name="connsiteY21" fmla="*/ 23083 h 288594"/>
                <a:gd name="connsiteX22" fmla="*/ 47764 w 281526"/>
                <a:gd name="connsiteY22" fmla="*/ 223 h 288594"/>
                <a:gd name="connsiteX0" fmla="*/ 47764 w 281526"/>
                <a:gd name="connsiteY0" fmla="*/ 223 h 288594"/>
                <a:gd name="connsiteX1" fmla="*/ 99199 w 281526"/>
                <a:gd name="connsiteY1" fmla="*/ 34513 h 288594"/>
                <a:gd name="connsiteX2" fmla="*/ 74434 w 281526"/>
                <a:gd name="connsiteY2" fmla="*/ 89758 h 288594"/>
                <a:gd name="connsiteX3" fmla="*/ 26809 w 281526"/>
                <a:gd name="connsiteY3" fmla="*/ 110713 h 288594"/>
                <a:gd name="connsiteX4" fmla="*/ 24904 w 281526"/>
                <a:gd name="connsiteY4" fmla="*/ 177388 h 288594"/>
                <a:gd name="connsiteX5" fmla="*/ 59194 w 281526"/>
                <a:gd name="connsiteY5" fmla="*/ 190723 h 288594"/>
                <a:gd name="connsiteX6" fmla="*/ 97294 w 281526"/>
                <a:gd name="connsiteY6" fmla="*/ 167863 h 288594"/>
                <a:gd name="connsiteX7" fmla="*/ 131584 w 281526"/>
                <a:gd name="connsiteY7" fmla="*/ 198343 h 288594"/>
                <a:gd name="connsiteX8" fmla="*/ 125869 w 281526"/>
                <a:gd name="connsiteY8" fmla="*/ 266923 h 288594"/>
                <a:gd name="connsiteX9" fmla="*/ 211594 w 281526"/>
                <a:gd name="connsiteY9" fmla="*/ 232633 h 288594"/>
                <a:gd name="connsiteX10" fmla="*/ 213499 w 281526"/>
                <a:gd name="connsiteY10" fmla="*/ 156433 h 288594"/>
                <a:gd name="connsiteX11" fmla="*/ 175399 w 281526"/>
                <a:gd name="connsiteY11" fmla="*/ 129763 h 288594"/>
                <a:gd name="connsiteX12" fmla="*/ 186829 w 281526"/>
                <a:gd name="connsiteY12" fmla="*/ 64993 h 288594"/>
                <a:gd name="connsiteX13" fmla="*/ 280174 w 281526"/>
                <a:gd name="connsiteY13" fmla="*/ 95473 h 288594"/>
                <a:gd name="connsiteX14" fmla="*/ 240169 w 281526"/>
                <a:gd name="connsiteY14" fmla="*/ 160243 h 288594"/>
                <a:gd name="connsiteX15" fmla="*/ 226834 w 281526"/>
                <a:gd name="connsiteY15" fmla="*/ 240253 h 288594"/>
                <a:gd name="connsiteX16" fmla="*/ 122059 w 281526"/>
                <a:gd name="connsiteY16" fmla="*/ 285973 h 288594"/>
                <a:gd name="connsiteX17" fmla="*/ 76339 w 281526"/>
                <a:gd name="connsiteY17" fmla="*/ 266923 h 288594"/>
                <a:gd name="connsiteX18" fmla="*/ 47764 w 281526"/>
                <a:gd name="connsiteY18" fmla="*/ 219298 h 288594"/>
                <a:gd name="connsiteX19" fmla="*/ 3949 w 281526"/>
                <a:gd name="connsiteY19" fmla="*/ 183103 h 288594"/>
                <a:gd name="connsiteX20" fmla="*/ 11569 w 281526"/>
                <a:gd name="connsiteY20" fmla="*/ 85948 h 288594"/>
                <a:gd name="connsiteX21" fmla="*/ 2044 w 281526"/>
                <a:gd name="connsiteY21" fmla="*/ 23083 h 288594"/>
                <a:gd name="connsiteX22" fmla="*/ 47764 w 281526"/>
                <a:gd name="connsiteY22" fmla="*/ 223 h 288594"/>
                <a:gd name="connsiteX0" fmla="*/ 47764 w 281526"/>
                <a:gd name="connsiteY0" fmla="*/ 223 h 288594"/>
                <a:gd name="connsiteX1" fmla="*/ 99199 w 281526"/>
                <a:gd name="connsiteY1" fmla="*/ 34513 h 288594"/>
                <a:gd name="connsiteX2" fmla="*/ 74434 w 281526"/>
                <a:gd name="connsiteY2" fmla="*/ 89758 h 288594"/>
                <a:gd name="connsiteX3" fmla="*/ 26809 w 281526"/>
                <a:gd name="connsiteY3" fmla="*/ 110713 h 288594"/>
                <a:gd name="connsiteX4" fmla="*/ 24904 w 281526"/>
                <a:gd name="connsiteY4" fmla="*/ 177388 h 288594"/>
                <a:gd name="connsiteX5" fmla="*/ 59194 w 281526"/>
                <a:gd name="connsiteY5" fmla="*/ 190723 h 288594"/>
                <a:gd name="connsiteX6" fmla="*/ 97294 w 281526"/>
                <a:gd name="connsiteY6" fmla="*/ 167863 h 288594"/>
                <a:gd name="connsiteX7" fmla="*/ 131584 w 281526"/>
                <a:gd name="connsiteY7" fmla="*/ 198343 h 288594"/>
                <a:gd name="connsiteX8" fmla="*/ 127774 w 281526"/>
                <a:gd name="connsiteY8" fmla="*/ 238348 h 288594"/>
                <a:gd name="connsiteX9" fmla="*/ 211594 w 281526"/>
                <a:gd name="connsiteY9" fmla="*/ 232633 h 288594"/>
                <a:gd name="connsiteX10" fmla="*/ 213499 w 281526"/>
                <a:gd name="connsiteY10" fmla="*/ 156433 h 288594"/>
                <a:gd name="connsiteX11" fmla="*/ 175399 w 281526"/>
                <a:gd name="connsiteY11" fmla="*/ 129763 h 288594"/>
                <a:gd name="connsiteX12" fmla="*/ 186829 w 281526"/>
                <a:gd name="connsiteY12" fmla="*/ 64993 h 288594"/>
                <a:gd name="connsiteX13" fmla="*/ 280174 w 281526"/>
                <a:gd name="connsiteY13" fmla="*/ 95473 h 288594"/>
                <a:gd name="connsiteX14" fmla="*/ 240169 w 281526"/>
                <a:gd name="connsiteY14" fmla="*/ 160243 h 288594"/>
                <a:gd name="connsiteX15" fmla="*/ 226834 w 281526"/>
                <a:gd name="connsiteY15" fmla="*/ 240253 h 288594"/>
                <a:gd name="connsiteX16" fmla="*/ 122059 w 281526"/>
                <a:gd name="connsiteY16" fmla="*/ 285973 h 288594"/>
                <a:gd name="connsiteX17" fmla="*/ 76339 w 281526"/>
                <a:gd name="connsiteY17" fmla="*/ 266923 h 288594"/>
                <a:gd name="connsiteX18" fmla="*/ 47764 w 281526"/>
                <a:gd name="connsiteY18" fmla="*/ 219298 h 288594"/>
                <a:gd name="connsiteX19" fmla="*/ 3949 w 281526"/>
                <a:gd name="connsiteY19" fmla="*/ 183103 h 288594"/>
                <a:gd name="connsiteX20" fmla="*/ 11569 w 281526"/>
                <a:gd name="connsiteY20" fmla="*/ 85948 h 288594"/>
                <a:gd name="connsiteX21" fmla="*/ 2044 w 281526"/>
                <a:gd name="connsiteY21" fmla="*/ 23083 h 288594"/>
                <a:gd name="connsiteX22" fmla="*/ 47764 w 281526"/>
                <a:gd name="connsiteY22" fmla="*/ 223 h 288594"/>
                <a:gd name="connsiteX0" fmla="*/ 47764 w 281526"/>
                <a:gd name="connsiteY0" fmla="*/ 223 h 269964"/>
                <a:gd name="connsiteX1" fmla="*/ 99199 w 281526"/>
                <a:gd name="connsiteY1" fmla="*/ 34513 h 269964"/>
                <a:gd name="connsiteX2" fmla="*/ 74434 w 281526"/>
                <a:gd name="connsiteY2" fmla="*/ 89758 h 269964"/>
                <a:gd name="connsiteX3" fmla="*/ 26809 w 281526"/>
                <a:gd name="connsiteY3" fmla="*/ 110713 h 269964"/>
                <a:gd name="connsiteX4" fmla="*/ 24904 w 281526"/>
                <a:gd name="connsiteY4" fmla="*/ 177388 h 269964"/>
                <a:gd name="connsiteX5" fmla="*/ 59194 w 281526"/>
                <a:gd name="connsiteY5" fmla="*/ 190723 h 269964"/>
                <a:gd name="connsiteX6" fmla="*/ 97294 w 281526"/>
                <a:gd name="connsiteY6" fmla="*/ 167863 h 269964"/>
                <a:gd name="connsiteX7" fmla="*/ 131584 w 281526"/>
                <a:gd name="connsiteY7" fmla="*/ 198343 h 269964"/>
                <a:gd name="connsiteX8" fmla="*/ 127774 w 281526"/>
                <a:gd name="connsiteY8" fmla="*/ 238348 h 269964"/>
                <a:gd name="connsiteX9" fmla="*/ 211594 w 281526"/>
                <a:gd name="connsiteY9" fmla="*/ 232633 h 269964"/>
                <a:gd name="connsiteX10" fmla="*/ 213499 w 281526"/>
                <a:gd name="connsiteY10" fmla="*/ 156433 h 269964"/>
                <a:gd name="connsiteX11" fmla="*/ 175399 w 281526"/>
                <a:gd name="connsiteY11" fmla="*/ 129763 h 269964"/>
                <a:gd name="connsiteX12" fmla="*/ 186829 w 281526"/>
                <a:gd name="connsiteY12" fmla="*/ 64993 h 269964"/>
                <a:gd name="connsiteX13" fmla="*/ 280174 w 281526"/>
                <a:gd name="connsiteY13" fmla="*/ 95473 h 269964"/>
                <a:gd name="connsiteX14" fmla="*/ 240169 w 281526"/>
                <a:gd name="connsiteY14" fmla="*/ 160243 h 269964"/>
                <a:gd name="connsiteX15" fmla="*/ 226834 w 281526"/>
                <a:gd name="connsiteY15" fmla="*/ 240253 h 269964"/>
                <a:gd name="connsiteX16" fmla="*/ 116344 w 281526"/>
                <a:gd name="connsiteY16" fmla="*/ 259303 h 269964"/>
                <a:gd name="connsiteX17" fmla="*/ 76339 w 281526"/>
                <a:gd name="connsiteY17" fmla="*/ 266923 h 269964"/>
                <a:gd name="connsiteX18" fmla="*/ 47764 w 281526"/>
                <a:gd name="connsiteY18" fmla="*/ 219298 h 269964"/>
                <a:gd name="connsiteX19" fmla="*/ 3949 w 281526"/>
                <a:gd name="connsiteY19" fmla="*/ 183103 h 269964"/>
                <a:gd name="connsiteX20" fmla="*/ 11569 w 281526"/>
                <a:gd name="connsiteY20" fmla="*/ 85948 h 269964"/>
                <a:gd name="connsiteX21" fmla="*/ 2044 w 281526"/>
                <a:gd name="connsiteY21" fmla="*/ 23083 h 269964"/>
                <a:gd name="connsiteX22" fmla="*/ 47764 w 281526"/>
                <a:gd name="connsiteY22" fmla="*/ 223 h 269964"/>
                <a:gd name="connsiteX0" fmla="*/ 47764 w 281526"/>
                <a:gd name="connsiteY0" fmla="*/ 223 h 269964"/>
                <a:gd name="connsiteX1" fmla="*/ 99199 w 281526"/>
                <a:gd name="connsiteY1" fmla="*/ 34513 h 269964"/>
                <a:gd name="connsiteX2" fmla="*/ 74434 w 281526"/>
                <a:gd name="connsiteY2" fmla="*/ 89758 h 269964"/>
                <a:gd name="connsiteX3" fmla="*/ 26809 w 281526"/>
                <a:gd name="connsiteY3" fmla="*/ 110713 h 269964"/>
                <a:gd name="connsiteX4" fmla="*/ 24904 w 281526"/>
                <a:gd name="connsiteY4" fmla="*/ 177388 h 269964"/>
                <a:gd name="connsiteX5" fmla="*/ 59194 w 281526"/>
                <a:gd name="connsiteY5" fmla="*/ 190723 h 269964"/>
                <a:gd name="connsiteX6" fmla="*/ 97294 w 281526"/>
                <a:gd name="connsiteY6" fmla="*/ 167863 h 269964"/>
                <a:gd name="connsiteX7" fmla="*/ 131584 w 281526"/>
                <a:gd name="connsiteY7" fmla="*/ 198343 h 269964"/>
                <a:gd name="connsiteX8" fmla="*/ 127774 w 281526"/>
                <a:gd name="connsiteY8" fmla="*/ 238348 h 269964"/>
                <a:gd name="connsiteX9" fmla="*/ 196354 w 281526"/>
                <a:gd name="connsiteY9" fmla="*/ 217393 h 269964"/>
                <a:gd name="connsiteX10" fmla="*/ 213499 w 281526"/>
                <a:gd name="connsiteY10" fmla="*/ 156433 h 269964"/>
                <a:gd name="connsiteX11" fmla="*/ 175399 w 281526"/>
                <a:gd name="connsiteY11" fmla="*/ 129763 h 269964"/>
                <a:gd name="connsiteX12" fmla="*/ 186829 w 281526"/>
                <a:gd name="connsiteY12" fmla="*/ 64993 h 269964"/>
                <a:gd name="connsiteX13" fmla="*/ 280174 w 281526"/>
                <a:gd name="connsiteY13" fmla="*/ 95473 h 269964"/>
                <a:gd name="connsiteX14" fmla="*/ 240169 w 281526"/>
                <a:gd name="connsiteY14" fmla="*/ 160243 h 269964"/>
                <a:gd name="connsiteX15" fmla="*/ 226834 w 281526"/>
                <a:gd name="connsiteY15" fmla="*/ 240253 h 269964"/>
                <a:gd name="connsiteX16" fmla="*/ 116344 w 281526"/>
                <a:gd name="connsiteY16" fmla="*/ 259303 h 269964"/>
                <a:gd name="connsiteX17" fmla="*/ 76339 w 281526"/>
                <a:gd name="connsiteY17" fmla="*/ 266923 h 269964"/>
                <a:gd name="connsiteX18" fmla="*/ 47764 w 281526"/>
                <a:gd name="connsiteY18" fmla="*/ 219298 h 269964"/>
                <a:gd name="connsiteX19" fmla="*/ 3949 w 281526"/>
                <a:gd name="connsiteY19" fmla="*/ 183103 h 269964"/>
                <a:gd name="connsiteX20" fmla="*/ 11569 w 281526"/>
                <a:gd name="connsiteY20" fmla="*/ 85948 h 269964"/>
                <a:gd name="connsiteX21" fmla="*/ 2044 w 281526"/>
                <a:gd name="connsiteY21" fmla="*/ 23083 h 269964"/>
                <a:gd name="connsiteX22" fmla="*/ 47764 w 281526"/>
                <a:gd name="connsiteY22" fmla="*/ 223 h 269964"/>
                <a:gd name="connsiteX0" fmla="*/ 47764 w 281526"/>
                <a:gd name="connsiteY0" fmla="*/ 223 h 269964"/>
                <a:gd name="connsiteX1" fmla="*/ 99199 w 281526"/>
                <a:gd name="connsiteY1" fmla="*/ 34513 h 269964"/>
                <a:gd name="connsiteX2" fmla="*/ 74434 w 281526"/>
                <a:gd name="connsiteY2" fmla="*/ 89758 h 269964"/>
                <a:gd name="connsiteX3" fmla="*/ 26809 w 281526"/>
                <a:gd name="connsiteY3" fmla="*/ 110713 h 269964"/>
                <a:gd name="connsiteX4" fmla="*/ 24904 w 281526"/>
                <a:gd name="connsiteY4" fmla="*/ 177388 h 269964"/>
                <a:gd name="connsiteX5" fmla="*/ 59194 w 281526"/>
                <a:gd name="connsiteY5" fmla="*/ 190723 h 269964"/>
                <a:gd name="connsiteX6" fmla="*/ 97294 w 281526"/>
                <a:gd name="connsiteY6" fmla="*/ 167863 h 269964"/>
                <a:gd name="connsiteX7" fmla="*/ 131584 w 281526"/>
                <a:gd name="connsiteY7" fmla="*/ 198343 h 269964"/>
                <a:gd name="connsiteX8" fmla="*/ 127774 w 281526"/>
                <a:gd name="connsiteY8" fmla="*/ 238348 h 269964"/>
                <a:gd name="connsiteX9" fmla="*/ 196354 w 281526"/>
                <a:gd name="connsiteY9" fmla="*/ 217393 h 269964"/>
                <a:gd name="connsiteX10" fmla="*/ 213499 w 281526"/>
                <a:gd name="connsiteY10" fmla="*/ 156433 h 269964"/>
                <a:gd name="connsiteX11" fmla="*/ 175399 w 281526"/>
                <a:gd name="connsiteY11" fmla="*/ 129763 h 269964"/>
                <a:gd name="connsiteX12" fmla="*/ 186829 w 281526"/>
                <a:gd name="connsiteY12" fmla="*/ 64993 h 269964"/>
                <a:gd name="connsiteX13" fmla="*/ 280174 w 281526"/>
                <a:gd name="connsiteY13" fmla="*/ 95473 h 269964"/>
                <a:gd name="connsiteX14" fmla="*/ 240169 w 281526"/>
                <a:gd name="connsiteY14" fmla="*/ 160243 h 269964"/>
                <a:gd name="connsiteX15" fmla="*/ 198259 w 281526"/>
                <a:gd name="connsiteY15" fmla="*/ 232633 h 269964"/>
                <a:gd name="connsiteX16" fmla="*/ 116344 w 281526"/>
                <a:gd name="connsiteY16" fmla="*/ 259303 h 269964"/>
                <a:gd name="connsiteX17" fmla="*/ 76339 w 281526"/>
                <a:gd name="connsiteY17" fmla="*/ 266923 h 269964"/>
                <a:gd name="connsiteX18" fmla="*/ 47764 w 281526"/>
                <a:gd name="connsiteY18" fmla="*/ 219298 h 269964"/>
                <a:gd name="connsiteX19" fmla="*/ 3949 w 281526"/>
                <a:gd name="connsiteY19" fmla="*/ 183103 h 269964"/>
                <a:gd name="connsiteX20" fmla="*/ 11569 w 281526"/>
                <a:gd name="connsiteY20" fmla="*/ 85948 h 269964"/>
                <a:gd name="connsiteX21" fmla="*/ 2044 w 281526"/>
                <a:gd name="connsiteY21" fmla="*/ 23083 h 269964"/>
                <a:gd name="connsiteX22" fmla="*/ 47764 w 281526"/>
                <a:gd name="connsiteY22" fmla="*/ 223 h 269964"/>
                <a:gd name="connsiteX0" fmla="*/ 47764 w 264611"/>
                <a:gd name="connsiteY0" fmla="*/ 223 h 269964"/>
                <a:gd name="connsiteX1" fmla="*/ 99199 w 264611"/>
                <a:gd name="connsiteY1" fmla="*/ 34513 h 269964"/>
                <a:gd name="connsiteX2" fmla="*/ 74434 w 264611"/>
                <a:gd name="connsiteY2" fmla="*/ 89758 h 269964"/>
                <a:gd name="connsiteX3" fmla="*/ 26809 w 264611"/>
                <a:gd name="connsiteY3" fmla="*/ 110713 h 269964"/>
                <a:gd name="connsiteX4" fmla="*/ 24904 w 264611"/>
                <a:gd name="connsiteY4" fmla="*/ 177388 h 269964"/>
                <a:gd name="connsiteX5" fmla="*/ 59194 w 264611"/>
                <a:gd name="connsiteY5" fmla="*/ 190723 h 269964"/>
                <a:gd name="connsiteX6" fmla="*/ 97294 w 264611"/>
                <a:gd name="connsiteY6" fmla="*/ 167863 h 269964"/>
                <a:gd name="connsiteX7" fmla="*/ 131584 w 264611"/>
                <a:gd name="connsiteY7" fmla="*/ 198343 h 269964"/>
                <a:gd name="connsiteX8" fmla="*/ 127774 w 264611"/>
                <a:gd name="connsiteY8" fmla="*/ 238348 h 269964"/>
                <a:gd name="connsiteX9" fmla="*/ 196354 w 264611"/>
                <a:gd name="connsiteY9" fmla="*/ 217393 h 269964"/>
                <a:gd name="connsiteX10" fmla="*/ 213499 w 264611"/>
                <a:gd name="connsiteY10" fmla="*/ 156433 h 269964"/>
                <a:gd name="connsiteX11" fmla="*/ 175399 w 264611"/>
                <a:gd name="connsiteY11" fmla="*/ 129763 h 269964"/>
                <a:gd name="connsiteX12" fmla="*/ 186829 w 264611"/>
                <a:gd name="connsiteY12" fmla="*/ 64993 h 269964"/>
                <a:gd name="connsiteX13" fmla="*/ 263029 w 264611"/>
                <a:gd name="connsiteY13" fmla="*/ 84043 h 269964"/>
                <a:gd name="connsiteX14" fmla="*/ 240169 w 264611"/>
                <a:gd name="connsiteY14" fmla="*/ 160243 h 269964"/>
                <a:gd name="connsiteX15" fmla="*/ 198259 w 264611"/>
                <a:gd name="connsiteY15" fmla="*/ 232633 h 269964"/>
                <a:gd name="connsiteX16" fmla="*/ 116344 w 264611"/>
                <a:gd name="connsiteY16" fmla="*/ 259303 h 269964"/>
                <a:gd name="connsiteX17" fmla="*/ 76339 w 264611"/>
                <a:gd name="connsiteY17" fmla="*/ 266923 h 269964"/>
                <a:gd name="connsiteX18" fmla="*/ 47764 w 264611"/>
                <a:gd name="connsiteY18" fmla="*/ 219298 h 269964"/>
                <a:gd name="connsiteX19" fmla="*/ 3949 w 264611"/>
                <a:gd name="connsiteY19" fmla="*/ 183103 h 269964"/>
                <a:gd name="connsiteX20" fmla="*/ 11569 w 264611"/>
                <a:gd name="connsiteY20" fmla="*/ 85948 h 269964"/>
                <a:gd name="connsiteX21" fmla="*/ 2044 w 264611"/>
                <a:gd name="connsiteY21" fmla="*/ 23083 h 269964"/>
                <a:gd name="connsiteX22" fmla="*/ 47764 w 264611"/>
                <a:gd name="connsiteY22" fmla="*/ 223 h 269964"/>
                <a:gd name="connsiteX0" fmla="*/ 47764 w 266808"/>
                <a:gd name="connsiteY0" fmla="*/ 223 h 269964"/>
                <a:gd name="connsiteX1" fmla="*/ 99199 w 266808"/>
                <a:gd name="connsiteY1" fmla="*/ 34513 h 269964"/>
                <a:gd name="connsiteX2" fmla="*/ 74434 w 266808"/>
                <a:gd name="connsiteY2" fmla="*/ 89758 h 269964"/>
                <a:gd name="connsiteX3" fmla="*/ 26809 w 266808"/>
                <a:gd name="connsiteY3" fmla="*/ 110713 h 269964"/>
                <a:gd name="connsiteX4" fmla="*/ 24904 w 266808"/>
                <a:gd name="connsiteY4" fmla="*/ 177388 h 269964"/>
                <a:gd name="connsiteX5" fmla="*/ 59194 w 266808"/>
                <a:gd name="connsiteY5" fmla="*/ 190723 h 269964"/>
                <a:gd name="connsiteX6" fmla="*/ 97294 w 266808"/>
                <a:gd name="connsiteY6" fmla="*/ 167863 h 269964"/>
                <a:gd name="connsiteX7" fmla="*/ 131584 w 266808"/>
                <a:gd name="connsiteY7" fmla="*/ 198343 h 269964"/>
                <a:gd name="connsiteX8" fmla="*/ 127774 w 266808"/>
                <a:gd name="connsiteY8" fmla="*/ 238348 h 269964"/>
                <a:gd name="connsiteX9" fmla="*/ 196354 w 266808"/>
                <a:gd name="connsiteY9" fmla="*/ 217393 h 269964"/>
                <a:gd name="connsiteX10" fmla="*/ 213499 w 266808"/>
                <a:gd name="connsiteY10" fmla="*/ 156433 h 269964"/>
                <a:gd name="connsiteX11" fmla="*/ 175399 w 266808"/>
                <a:gd name="connsiteY11" fmla="*/ 129763 h 269964"/>
                <a:gd name="connsiteX12" fmla="*/ 186829 w 266808"/>
                <a:gd name="connsiteY12" fmla="*/ 64993 h 269964"/>
                <a:gd name="connsiteX13" fmla="*/ 263029 w 266808"/>
                <a:gd name="connsiteY13" fmla="*/ 84043 h 269964"/>
                <a:gd name="connsiteX14" fmla="*/ 240169 w 266808"/>
                <a:gd name="connsiteY14" fmla="*/ 160243 h 269964"/>
                <a:gd name="connsiteX15" fmla="*/ 198259 w 266808"/>
                <a:gd name="connsiteY15" fmla="*/ 232633 h 269964"/>
                <a:gd name="connsiteX16" fmla="*/ 116344 w 266808"/>
                <a:gd name="connsiteY16" fmla="*/ 259303 h 269964"/>
                <a:gd name="connsiteX17" fmla="*/ 76339 w 266808"/>
                <a:gd name="connsiteY17" fmla="*/ 266923 h 269964"/>
                <a:gd name="connsiteX18" fmla="*/ 47764 w 266808"/>
                <a:gd name="connsiteY18" fmla="*/ 219298 h 269964"/>
                <a:gd name="connsiteX19" fmla="*/ 3949 w 266808"/>
                <a:gd name="connsiteY19" fmla="*/ 183103 h 269964"/>
                <a:gd name="connsiteX20" fmla="*/ 11569 w 266808"/>
                <a:gd name="connsiteY20" fmla="*/ 85948 h 269964"/>
                <a:gd name="connsiteX21" fmla="*/ 2044 w 266808"/>
                <a:gd name="connsiteY21" fmla="*/ 23083 h 269964"/>
                <a:gd name="connsiteX22" fmla="*/ 47764 w 266808"/>
                <a:gd name="connsiteY22" fmla="*/ 223 h 269964"/>
                <a:gd name="connsiteX0" fmla="*/ 47764 w 256726"/>
                <a:gd name="connsiteY0" fmla="*/ 223 h 269964"/>
                <a:gd name="connsiteX1" fmla="*/ 99199 w 256726"/>
                <a:gd name="connsiteY1" fmla="*/ 34513 h 269964"/>
                <a:gd name="connsiteX2" fmla="*/ 74434 w 256726"/>
                <a:gd name="connsiteY2" fmla="*/ 89758 h 269964"/>
                <a:gd name="connsiteX3" fmla="*/ 26809 w 256726"/>
                <a:gd name="connsiteY3" fmla="*/ 110713 h 269964"/>
                <a:gd name="connsiteX4" fmla="*/ 24904 w 256726"/>
                <a:gd name="connsiteY4" fmla="*/ 177388 h 269964"/>
                <a:gd name="connsiteX5" fmla="*/ 59194 w 256726"/>
                <a:gd name="connsiteY5" fmla="*/ 190723 h 269964"/>
                <a:gd name="connsiteX6" fmla="*/ 97294 w 256726"/>
                <a:gd name="connsiteY6" fmla="*/ 167863 h 269964"/>
                <a:gd name="connsiteX7" fmla="*/ 131584 w 256726"/>
                <a:gd name="connsiteY7" fmla="*/ 198343 h 269964"/>
                <a:gd name="connsiteX8" fmla="*/ 127774 w 256726"/>
                <a:gd name="connsiteY8" fmla="*/ 238348 h 269964"/>
                <a:gd name="connsiteX9" fmla="*/ 196354 w 256726"/>
                <a:gd name="connsiteY9" fmla="*/ 217393 h 269964"/>
                <a:gd name="connsiteX10" fmla="*/ 213499 w 256726"/>
                <a:gd name="connsiteY10" fmla="*/ 156433 h 269964"/>
                <a:gd name="connsiteX11" fmla="*/ 175399 w 256726"/>
                <a:gd name="connsiteY11" fmla="*/ 129763 h 269964"/>
                <a:gd name="connsiteX12" fmla="*/ 186829 w 256726"/>
                <a:gd name="connsiteY12" fmla="*/ 64993 h 269964"/>
                <a:gd name="connsiteX13" fmla="*/ 251599 w 256726"/>
                <a:gd name="connsiteY13" fmla="*/ 84043 h 269964"/>
                <a:gd name="connsiteX14" fmla="*/ 240169 w 256726"/>
                <a:gd name="connsiteY14" fmla="*/ 160243 h 269964"/>
                <a:gd name="connsiteX15" fmla="*/ 198259 w 256726"/>
                <a:gd name="connsiteY15" fmla="*/ 232633 h 269964"/>
                <a:gd name="connsiteX16" fmla="*/ 116344 w 256726"/>
                <a:gd name="connsiteY16" fmla="*/ 259303 h 269964"/>
                <a:gd name="connsiteX17" fmla="*/ 76339 w 256726"/>
                <a:gd name="connsiteY17" fmla="*/ 266923 h 269964"/>
                <a:gd name="connsiteX18" fmla="*/ 47764 w 256726"/>
                <a:gd name="connsiteY18" fmla="*/ 219298 h 269964"/>
                <a:gd name="connsiteX19" fmla="*/ 3949 w 256726"/>
                <a:gd name="connsiteY19" fmla="*/ 183103 h 269964"/>
                <a:gd name="connsiteX20" fmla="*/ 11569 w 256726"/>
                <a:gd name="connsiteY20" fmla="*/ 85948 h 269964"/>
                <a:gd name="connsiteX21" fmla="*/ 2044 w 256726"/>
                <a:gd name="connsiteY21" fmla="*/ 23083 h 269964"/>
                <a:gd name="connsiteX22" fmla="*/ 47764 w 256726"/>
                <a:gd name="connsiteY22" fmla="*/ 223 h 269964"/>
                <a:gd name="connsiteX0" fmla="*/ 47764 w 254278"/>
                <a:gd name="connsiteY0" fmla="*/ 223 h 269964"/>
                <a:gd name="connsiteX1" fmla="*/ 99199 w 254278"/>
                <a:gd name="connsiteY1" fmla="*/ 34513 h 269964"/>
                <a:gd name="connsiteX2" fmla="*/ 74434 w 254278"/>
                <a:gd name="connsiteY2" fmla="*/ 89758 h 269964"/>
                <a:gd name="connsiteX3" fmla="*/ 26809 w 254278"/>
                <a:gd name="connsiteY3" fmla="*/ 110713 h 269964"/>
                <a:gd name="connsiteX4" fmla="*/ 24904 w 254278"/>
                <a:gd name="connsiteY4" fmla="*/ 177388 h 269964"/>
                <a:gd name="connsiteX5" fmla="*/ 59194 w 254278"/>
                <a:gd name="connsiteY5" fmla="*/ 190723 h 269964"/>
                <a:gd name="connsiteX6" fmla="*/ 97294 w 254278"/>
                <a:gd name="connsiteY6" fmla="*/ 167863 h 269964"/>
                <a:gd name="connsiteX7" fmla="*/ 131584 w 254278"/>
                <a:gd name="connsiteY7" fmla="*/ 198343 h 269964"/>
                <a:gd name="connsiteX8" fmla="*/ 127774 w 254278"/>
                <a:gd name="connsiteY8" fmla="*/ 238348 h 269964"/>
                <a:gd name="connsiteX9" fmla="*/ 196354 w 254278"/>
                <a:gd name="connsiteY9" fmla="*/ 217393 h 269964"/>
                <a:gd name="connsiteX10" fmla="*/ 213499 w 254278"/>
                <a:gd name="connsiteY10" fmla="*/ 156433 h 269964"/>
                <a:gd name="connsiteX11" fmla="*/ 175399 w 254278"/>
                <a:gd name="connsiteY11" fmla="*/ 129763 h 269964"/>
                <a:gd name="connsiteX12" fmla="*/ 194449 w 254278"/>
                <a:gd name="connsiteY12" fmla="*/ 70708 h 269964"/>
                <a:gd name="connsiteX13" fmla="*/ 251599 w 254278"/>
                <a:gd name="connsiteY13" fmla="*/ 84043 h 269964"/>
                <a:gd name="connsiteX14" fmla="*/ 240169 w 254278"/>
                <a:gd name="connsiteY14" fmla="*/ 160243 h 269964"/>
                <a:gd name="connsiteX15" fmla="*/ 198259 w 254278"/>
                <a:gd name="connsiteY15" fmla="*/ 232633 h 269964"/>
                <a:gd name="connsiteX16" fmla="*/ 116344 w 254278"/>
                <a:gd name="connsiteY16" fmla="*/ 259303 h 269964"/>
                <a:gd name="connsiteX17" fmla="*/ 76339 w 254278"/>
                <a:gd name="connsiteY17" fmla="*/ 266923 h 269964"/>
                <a:gd name="connsiteX18" fmla="*/ 47764 w 254278"/>
                <a:gd name="connsiteY18" fmla="*/ 219298 h 269964"/>
                <a:gd name="connsiteX19" fmla="*/ 3949 w 254278"/>
                <a:gd name="connsiteY19" fmla="*/ 183103 h 269964"/>
                <a:gd name="connsiteX20" fmla="*/ 11569 w 254278"/>
                <a:gd name="connsiteY20" fmla="*/ 85948 h 269964"/>
                <a:gd name="connsiteX21" fmla="*/ 2044 w 254278"/>
                <a:gd name="connsiteY21" fmla="*/ 23083 h 269964"/>
                <a:gd name="connsiteX22" fmla="*/ 47764 w 254278"/>
                <a:gd name="connsiteY22" fmla="*/ 223 h 269964"/>
                <a:gd name="connsiteX0" fmla="*/ 47764 w 254278"/>
                <a:gd name="connsiteY0" fmla="*/ 223 h 269964"/>
                <a:gd name="connsiteX1" fmla="*/ 99199 w 254278"/>
                <a:gd name="connsiteY1" fmla="*/ 34513 h 269964"/>
                <a:gd name="connsiteX2" fmla="*/ 74434 w 254278"/>
                <a:gd name="connsiteY2" fmla="*/ 89758 h 269964"/>
                <a:gd name="connsiteX3" fmla="*/ 26809 w 254278"/>
                <a:gd name="connsiteY3" fmla="*/ 110713 h 269964"/>
                <a:gd name="connsiteX4" fmla="*/ 24904 w 254278"/>
                <a:gd name="connsiteY4" fmla="*/ 177388 h 269964"/>
                <a:gd name="connsiteX5" fmla="*/ 59194 w 254278"/>
                <a:gd name="connsiteY5" fmla="*/ 190723 h 269964"/>
                <a:gd name="connsiteX6" fmla="*/ 97294 w 254278"/>
                <a:gd name="connsiteY6" fmla="*/ 167863 h 269964"/>
                <a:gd name="connsiteX7" fmla="*/ 131584 w 254278"/>
                <a:gd name="connsiteY7" fmla="*/ 198343 h 269964"/>
                <a:gd name="connsiteX8" fmla="*/ 127774 w 254278"/>
                <a:gd name="connsiteY8" fmla="*/ 238348 h 269964"/>
                <a:gd name="connsiteX9" fmla="*/ 196354 w 254278"/>
                <a:gd name="connsiteY9" fmla="*/ 217393 h 269964"/>
                <a:gd name="connsiteX10" fmla="*/ 213499 w 254278"/>
                <a:gd name="connsiteY10" fmla="*/ 156433 h 269964"/>
                <a:gd name="connsiteX11" fmla="*/ 175399 w 254278"/>
                <a:gd name="connsiteY11" fmla="*/ 129763 h 269964"/>
                <a:gd name="connsiteX12" fmla="*/ 194449 w 254278"/>
                <a:gd name="connsiteY12" fmla="*/ 70708 h 269964"/>
                <a:gd name="connsiteX13" fmla="*/ 251599 w 254278"/>
                <a:gd name="connsiteY13" fmla="*/ 84043 h 269964"/>
                <a:gd name="connsiteX14" fmla="*/ 240169 w 254278"/>
                <a:gd name="connsiteY14" fmla="*/ 160243 h 269964"/>
                <a:gd name="connsiteX15" fmla="*/ 198259 w 254278"/>
                <a:gd name="connsiteY15" fmla="*/ 232633 h 269964"/>
                <a:gd name="connsiteX16" fmla="*/ 116344 w 254278"/>
                <a:gd name="connsiteY16" fmla="*/ 259303 h 269964"/>
                <a:gd name="connsiteX17" fmla="*/ 76339 w 254278"/>
                <a:gd name="connsiteY17" fmla="*/ 266923 h 269964"/>
                <a:gd name="connsiteX18" fmla="*/ 47764 w 254278"/>
                <a:gd name="connsiteY18" fmla="*/ 219298 h 269964"/>
                <a:gd name="connsiteX19" fmla="*/ 3949 w 254278"/>
                <a:gd name="connsiteY19" fmla="*/ 183103 h 269964"/>
                <a:gd name="connsiteX20" fmla="*/ 11569 w 254278"/>
                <a:gd name="connsiteY20" fmla="*/ 85948 h 269964"/>
                <a:gd name="connsiteX21" fmla="*/ 2044 w 254278"/>
                <a:gd name="connsiteY21" fmla="*/ 23083 h 269964"/>
                <a:gd name="connsiteX22" fmla="*/ 47764 w 254278"/>
                <a:gd name="connsiteY22" fmla="*/ 223 h 269964"/>
                <a:gd name="connsiteX0" fmla="*/ 47764 w 254278"/>
                <a:gd name="connsiteY0" fmla="*/ 1290 h 271031"/>
                <a:gd name="connsiteX1" fmla="*/ 104914 w 254278"/>
                <a:gd name="connsiteY1" fmla="*/ 58440 h 271031"/>
                <a:gd name="connsiteX2" fmla="*/ 74434 w 254278"/>
                <a:gd name="connsiteY2" fmla="*/ 90825 h 271031"/>
                <a:gd name="connsiteX3" fmla="*/ 26809 w 254278"/>
                <a:gd name="connsiteY3" fmla="*/ 111780 h 271031"/>
                <a:gd name="connsiteX4" fmla="*/ 24904 w 254278"/>
                <a:gd name="connsiteY4" fmla="*/ 178455 h 271031"/>
                <a:gd name="connsiteX5" fmla="*/ 59194 w 254278"/>
                <a:gd name="connsiteY5" fmla="*/ 191790 h 271031"/>
                <a:gd name="connsiteX6" fmla="*/ 97294 w 254278"/>
                <a:gd name="connsiteY6" fmla="*/ 168930 h 271031"/>
                <a:gd name="connsiteX7" fmla="*/ 131584 w 254278"/>
                <a:gd name="connsiteY7" fmla="*/ 199410 h 271031"/>
                <a:gd name="connsiteX8" fmla="*/ 127774 w 254278"/>
                <a:gd name="connsiteY8" fmla="*/ 239415 h 271031"/>
                <a:gd name="connsiteX9" fmla="*/ 196354 w 254278"/>
                <a:gd name="connsiteY9" fmla="*/ 218460 h 271031"/>
                <a:gd name="connsiteX10" fmla="*/ 213499 w 254278"/>
                <a:gd name="connsiteY10" fmla="*/ 157500 h 271031"/>
                <a:gd name="connsiteX11" fmla="*/ 175399 w 254278"/>
                <a:gd name="connsiteY11" fmla="*/ 130830 h 271031"/>
                <a:gd name="connsiteX12" fmla="*/ 194449 w 254278"/>
                <a:gd name="connsiteY12" fmla="*/ 71775 h 271031"/>
                <a:gd name="connsiteX13" fmla="*/ 251599 w 254278"/>
                <a:gd name="connsiteY13" fmla="*/ 85110 h 271031"/>
                <a:gd name="connsiteX14" fmla="*/ 240169 w 254278"/>
                <a:gd name="connsiteY14" fmla="*/ 161310 h 271031"/>
                <a:gd name="connsiteX15" fmla="*/ 198259 w 254278"/>
                <a:gd name="connsiteY15" fmla="*/ 233700 h 271031"/>
                <a:gd name="connsiteX16" fmla="*/ 116344 w 254278"/>
                <a:gd name="connsiteY16" fmla="*/ 260370 h 271031"/>
                <a:gd name="connsiteX17" fmla="*/ 76339 w 254278"/>
                <a:gd name="connsiteY17" fmla="*/ 267990 h 271031"/>
                <a:gd name="connsiteX18" fmla="*/ 47764 w 254278"/>
                <a:gd name="connsiteY18" fmla="*/ 220365 h 271031"/>
                <a:gd name="connsiteX19" fmla="*/ 3949 w 254278"/>
                <a:gd name="connsiteY19" fmla="*/ 184170 h 271031"/>
                <a:gd name="connsiteX20" fmla="*/ 11569 w 254278"/>
                <a:gd name="connsiteY20" fmla="*/ 87015 h 271031"/>
                <a:gd name="connsiteX21" fmla="*/ 2044 w 254278"/>
                <a:gd name="connsiteY21" fmla="*/ 24150 h 271031"/>
                <a:gd name="connsiteX22" fmla="*/ 47764 w 254278"/>
                <a:gd name="connsiteY22" fmla="*/ 1290 h 271031"/>
                <a:gd name="connsiteX0" fmla="*/ 47764 w 254278"/>
                <a:gd name="connsiteY0" fmla="*/ 1290 h 271031"/>
                <a:gd name="connsiteX1" fmla="*/ 104914 w 254278"/>
                <a:gd name="connsiteY1" fmla="*/ 58440 h 271031"/>
                <a:gd name="connsiteX2" fmla="*/ 70624 w 254278"/>
                <a:gd name="connsiteY2" fmla="*/ 104160 h 271031"/>
                <a:gd name="connsiteX3" fmla="*/ 26809 w 254278"/>
                <a:gd name="connsiteY3" fmla="*/ 111780 h 271031"/>
                <a:gd name="connsiteX4" fmla="*/ 24904 w 254278"/>
                <a:gd name="connsiteY4" fmla="*/ 178455 h 271031"/>
                <a:gd name="connsiteX5" fmla="*/ 59194 w 254278"/>
                <a:gd name="connsiteY5" fmla="*/ 191790 h 271031"/>
                <a:gd name="connsiteX6" fmla="*/ 97294 w 254278"/>
                <a:gd name="connsiteY6" fmla="*/ 168930 h 271031"/>
                <a:gd name="connsiteX7" fmla="*/ 131584 w 254278"/>
                <a:gd name="connsiteY7" fmla="*/ 199410 h 271031"/>
                <a:gd name="connsiteX8" fmla="*/ 127774 w 254278"/>
                <a:gd name="connsiteY8" fmla="*/ 239415 h 271031"/>
                <a:gd name="connsiteX9" fmla="*/ 196354 w 254278"/>
                <a:gd name="connsiteY9" fmla="*/ 218460 h 271031"/>
                <a:gd name="connsiteX10" fmla="*/ 213499 w 254278"/>
                <a:gd name="connsiteY10" fmla="*/ 157500 h 271031"/>
                <a:gd name="connsiteX11" fmla="*/ 175399 w 254278"/>
                <a:gd name="connsiteY11" fmla="*/ 130830 h 271031"/>
                <a:gd name="connsiteX12" fmla="*/ 194449 w 254278"/>
                <a:gd name="connsiteY12" fmla="*/ 71775 h 271031"/>
                <a:gd name="connsiteX13" fmla="*/ 251599 w 254278"/>
                <a:gd name="connsiteY13" fmla="*/ 85110 h 271031"/>
                <a:gd name="connsiteX14" fmla="*/ 240169 w 254278"/>
                <a:gd name="connsiteY14" fmla="*/ 161310 h 271031"/>
                <a:gd name="connsiteX15" fmla="*/ 198259 w 254278"/>
                <a:gd name="connsiteY15" fmla="*/ 233700 h 271031"/>
                <a:gd name="connsiteX16" fmla="*/ 116344 w 254278"/>
                <a:gd name="connsiteY16" fmla="*/ 260370 h 271031"/>
                <a:gd name="connsiteX17" fmla="*/ 76339 w 254278"/>
                <a:gd name="connsiteY17" fmla="*/ 267990 h 271031"/>
                <a:gd name="connsiteX18" fmla="*/ 47764 w 254278"/>
                <a:gd name="connsiteY18" fmla="*/ 220365 h 271031"/>
                <a:gd name="connsiteX19" fmla="*/ 3949 w 254278"/>
                <a:gd name="connsiteY19" fmla="*/ 184170 h 271031"/>
                <a:gd name="connsiteX20" fmla="*/ 11569 w 254278"/>
                <a:gd name="connsiteY20" fmla="*/ 87015 h 271031"/>
                <a:gd name="connsiteX21" fmla="*/ 2044 w 254278"/>
                <a:gd name="connsiteY21" fmla="*/ 24150 h 271031"/>
                <a:gd name="connsiteX22" fmla="*/ 47764 w 254278"/>
                <a:gd name="connsiteY22" fmla="*/ 1290 h 271031"/>
                <a:gd name="connsiteX0" fmla="*/ 47764 w 254278"/>
                <a:gd name="connsiteY0" fmla="*/ 1290 h 271031"/>
                <a:gd name="connsiteX1" fmla="*/ 104914 w 254278"/>
                <a:gd name="connsiteY1" fmla="*/ 58440 h 271031"/>
                <a:gd name="connsiteX2" fmla="*/ 70624 w 254278"/>
                <a:gd name="connsiteY2" fmla="*/ 104160 h 271031"/>
                <a:gd name="connsiteX3" fmla="*/ 26809 w 254278"/>
                <a:gd name="connsiteY3" fmla="*/ 111780 h 271031"/>
                <a:gd name="connsiteX4" fmla="*/ 24904 w 254278"/>
                <a:gd name="connsiteY4" fmla="*/ 178455 h 271031"/>
                <a:gd name="connsiteX5" fmla="*/ 59194 w 254278"/>
                <a:gd name="connsiteY5" fmla="*/ 191790 h 271031"/>
                <a:gd name="connsiteX6" fmla="*/ 97294 w 254278"/>
                <a:gd name="connsiteY6" fmla="*/ 168930 h 271031"/>
                <a:gd name="connsiteX7" fmla="*/ 131584 w 254278"/>
                <a:gd name="connsiteY7" fmla="*/ 199410 h 271031"/>
                <a:gd name="connsiteX8" fmla="*/ 127774 w 254278"/>
                <a:gd name="connsiteY8" fmla="*/ 239415 h 271031"/>
                <a:gd name="connsiteX9" fmla="*/ 196354 w 254278"/>
                <a:gd name="connsiteY9" fmla="*/ 218460 h 271031"/>
                <a:gd name="connsiteX10" fmla="*/ 213499 w 254278"/>
                <a:gd name="connsiteY10" fmla="*/ 157500 h 271031"/>
                <a:gd name="connsiteX11" fmla="*/ 175399 w 254278"/>
                <a:gd name="connsiteY11" fmla="*/ 130830 h 271031"/>
                <a:gd name="connsiteX12" fmla="*/ 194449 w 254278"/>
                <a:gd name="connsiteY12" fmla="*/ 71775 h 271031"/>
                <a:gd name="connsiteX13" fmla="*/ 251599 w 254278"/>
                <a:gd name="connsiteY13" fmla="*/ 85110 h 271031"/>
                <a:gd name="connsiteX14" fmla="*/ 240169 w 254278"/>
                <a:gd name="connsiteY14" fmla="*/ 161310 h 271031"/>
                <a:gd name="connsiteX15" fmla="*/ 198259 w 254278"/>
                <a:gd name="connsiteY15" fmla="*/ 233700 h 271031"/>
                <a:gd name="connsiteX16" fmla="*/ 116344 w 254278"/>
                <a:gd name="connsiteY16" fmla="*/ 260370 h 271031"/>
                <a:gd name="connsiteX17" fmla="*/ 76339 w 254278"/>
                <a:gd name="connsiteY17" fmla="*/ 267990 h 271031"/>
                <a:gd name="connsiteX18" fmla="*/ 47764 w 254278"/>
                <a:gd name="connsiteY18" fmla="*/ 220365 h 271031"/>
                <a:gd name="connsiteX19" fmla="*/ 3949 w 254278"/>
                <a:gd name="connsiteY19" fmla="*/ 184170 h 271031"/>
                <a:gd name="connsiteX20" fmla="*/ 11569 w 254278"/>
                <a:gd name="connsiteY20" fmla="*/ 87015 h 271031"/>
                <a:gd name="connsiteX21" fmla="*/ 2044 w 254278"/>
                <a:gd name="connsiteY21" fmla="*/ 24150 h 271031"/>
                <a:gd name="connsiteX22" fmla="*/ 47764 w 254278"/>
                <a:gd name="connsiteY22" fmla="*/ 1290 h 271031"/>
                <a:gd name="connsiteX0" fmla="*/ 47764 w 254278"/>
                <a:gd name="connsiteY0" fmla="*/ 1950 h 271691"/>
                <a:gd name="connsiteX1" fmla="*/ 106819 w 254278"/>
                <a:gd name="connsiteY1" fmla="*/ 70530 h 271691"/>
                <a:gd name="connsiteX2" fmla="*/ 70624 w 254278"/>
                <a:gd name="connsiteY2" fmla="*/ 104820 h 271691"/>
                <a:gd name="connsiteX3" fmla="*/ 26809 w 254278"/>
                <a:gd name="connsiteY3" fmla="*/ 112440 h 271691"/>
                <a:gd name="connsiteX4" fmla="*/ 24904 w 254278"/>
                <a:gd name="connsiteY4" fmla="*/ 179115 h 271691"/>
                <a:gd name="connsiteX5" fmla="*/ 59194 w 254278"/>
                <a:gd name="connsiteY5" fmla="*/ 192450 h 271691"/>
                <a:gd name="connsiteX6" fmla="*/ 97294 w 254278"/>
                <a:gd name="connsiteY6" fmla="*/ 169590 h 271691"/>
                <a:gd name="connsiteX7" fmla="*/ 131584 w 254278"/>
                <a:gd name="connsiteY7" fmla="*/ 200070 h 271691"/>
                <a:gd name="connsiteX8" fmla="*/ 127774 w 254278"/>
                <a:gd name="connsiteY8" fmla="*/ 240075 h 271691"/>
                <a:gd name="connsiteX9" fmla="*/ 196354 w 254278"/>
                <a:gd name="connsiteY9" fmla="*/ 219120 h 271691"/>
                <a:gd name="connsiteX10" fmla="*/ 213499 w 254278"/>
                <a:gd name="connsiteY10" fmla="*/ 158160 h 271691"/>
                <a:gd name="connsiteX11" fmla="*/ 175399 w 254278"/>
                <a:gd name="connsiteY11" fmla="*/ 131490 h 271691"/>
                <a:gd name="connsiteX12" fmla="*/ 194449 w 254278"/>
                <a:gd name="connsiteY12" fmla="*/ 72435 h 271691"/>
                <a:gd name="connsiteX13" fmla="*/ 251599 w 254278"/>
                <a:gd name="connsiteY13" fmla="*/ 85770 h 271691"/>
                <a:gd name="connsiteX14" fmla="*/ 240169 w 254278"/>
                <a:gd name="connsiteY14" fmla="*/ 161970 h 271691"/>
                <a:gd name="connsiteX15" fmla="*/ 198259 w 254278"/>
                <a:gd name="connsiteY15" fmla="*/ 234360 h 271691"/>
                <a:gd name="connsiteX16" fmla="*/ 116344 w 254278"/>
                <a:gd name="connsiteY16" fmla="*/ 261030 h 271691"/>
                <a:gd name="connsiteX17" fmla="*/ 76339 w 254278"/>
                <a:gd name="connsiteY17" fmla="*/ 268650 h 271691"/>
                <a:gd name="connsiteX18" fmla="*/ 47764 w 254278"/>
                <a:gd name="connsiteY18" fmla="*/ 221025 h 271691"/>
                <a:gd name="connsiteX19" fmla="*/ 3949 w 254278"/>
                <a:gd name="connsiteY19" fmla="*/ 184830 h 271691"/>
                <a:gd name="connsiteX20" fmla="*/ 11569 w 254278"/>
                <a:gd name="connsiteY20" fmla="*/ 87675 h 271691"/>
                <a:gd name="connsiteX21" fmla="*/ 2044 w 254278"/>
                <a:gd name="connsiteY21" fmla="*/ 24810 h 271691"/>
                <a:gd name="connsiteX22" fmla="*/ 47764 w 254278"/>
                <a:gd name="connsiteY22" fmla="*/ 1950 h 271691"/>
                <a:gd name="connsiteX0" fmla="*/ 82446 w 256575"/>
                <a:gd name="connsiteY0" fmla="*/ 5206 h 255897"/>
                <a:gd name="connsiteX1" fmla="*/ 109116 w 256575"/>
                <a:gd name="connsiteY1" fmla="*/ 54736 h 255897"/>
                <a:gd name="connsiteX2" fmla="*/ 72921 w 256575"/>
                <a:gd name="connsiteY2" fmla="*/ 89026 h 255897"/>
                <a:gd name="connsiteX3" fmla="*/ 29106 w 256575"/>
                <a:gd name="connsiteY3" fmla="*/ 96646 h 255897"/>
                <a:gd name="connsiteX4" fmla="*/ 27201 w 256575"/>
                <a:gd name="connsiteY4" fmla="*/ 163321 h 255897"/>
                <a:gd name="connsiteX5" fmla="*/ 61491 w 256575"/>
                <a:gd name="connsiteY5" fmla="*/ 176656 h 255897"/>
                <a:gd name="connsiteX6" fmla="*/ 99591 w 256575"/>
                <a:gd name="connsiteY6" fmla="*/ 153796 h 255897"/>
                <a:gd name="connsiteX7" fmla="*/ 133881 w 256575"/>
                <a:gd name="connsiteY7" fmla="*/ 184276 h 255897"/>
                <a:gd name="connsiteX8" fmla="*/ 130071 w 256575"/>
                <a:gd name="connsiteY8" fmla="*/ 224281 h 255897"/>
                <a:gd name="connsiteX9" fmla="*/ 198651 w 256575"/>
                <a:gd name="connsiteY9" fmla="*/ 203326 h 255897"/>
                <a:gd name="connsiteX10" fmla="*/ 215796 w 256575"/>
                <a:gd name="connsiteY10" fmla="*/ 142366 h 255897"/>
                <a:gd name="connsiteX11" fmla="*/ 177696 w 256575"/>
                <a:gd name="connsiteY11" fmla="*/ 115696 h 255897"/>
                <a:gd name="connsiteX12" fmla="*/ 196746 w 256575"/>
                <a:gd name="connsiteY12" fmla="*/ 56641 h 255897"/>
                <a:gd name="connsiteX13" fmla="*/ 253896 w 256575"/>
                <a:gd name="connsiteY13" fmla="*/ 69976 h 255897"/>
                <a:gd name="connsiteX14" fmla="*/ 242466 w 256575"/>
                <a:gd name="connsiteY14" fmla="*/ 146176 h 255897"/>
                <a:gd name="connsiteX15" fmla="*/ 200556 w 256575"/>
                <a:gd name="connsiteY15" fmla="*/ 218566 h 255897"/>
                <a:gd name="connsiteX16" fmla="*/ 118641 w 256575"/>
                <a:gd name="connsiteY16" fmla="*/ 245236 h 255897"/>
                <a:gd name="connsiteX17" fmla="*/ 78636 w 256575"/>
                <a:gd name="connsiteY17" fmla="*/ 252856 h 255897"/>
                <a:gd name="connsiteX18" fmla="*/ 50061 w 256575"/>
                <a:gd name="connsiteY18" fmla="*/ 205231 h 255897"/>
                <a:gd name="connsiteX19" fmla="*/ 6246 w 256575"/>
                <a:gd name="connsiteY19" fmla="*/ 169036 h 255897"/>
                <a:gd name="connsiteX20" fmla="*/ 13866 w 256575"/>
                <a:gd name="connsiteY20" fmla="*/ 71881 h 255897"/>
                <a:gd name="connsiteX21" fmla="*/ 4341 w 256575"/>
                <a:gd name="connsiteY21" fmla="*/ 9016 h 255897"/>
                <a:gd name="connsiteX22" fmla="*/ 82446 w 256575"/>
                <a:gd name="connsiteY22" fmla="*/ 5206 h 255897"/>
                <a:gd name="connsiteX0" fmla="*/ 77714 w 251843"/>
                <a:gd name="connsiteY0" fmla="*/ 2985 h 253676"/>
                <a:gd name="connsiteX1" fmla="*/ 104384 w 251843"/>
                <a:gd name="connsiteY1" fmla="*/ 52515 h 253676"/>
                <a:gd name="connsiteX2" fmla="*/ 68189 w 251843"/>
                <a:gd name="connsiteY2" fmla="*/ 86805 h 253676"/>
                <a:gd name="connsiteX3" fmla="*/ 24374 w 251843"/>
                <a:gd name="connsiteY3" fmla="*/ 94425 h 253676"/>
                <a:gd name="connsiteX4" fmla="*/ 22469 w 251843"/>
                <a:gd name="connsiteY4" fmla="*/ 161100 h 253676"/>
                <a:gd name="connsiteX5" fmla="*/ 56759 w 251843"/>
                <a:gd name="connsiteY5" fmla="*/ 174435 h 253676"/>
                <a:gd name="connsiteX6" fmla="*/ 94859 w 251843"/>
                <a:gd name="connsiteY6" fmla="*/ 151575 h 253676"/>
                <a:gd name="connsiteX7" fmla="*/ 129149 w 251843"/>
                <a:gd name="connsiteY7" fmla="*/ 182055 h 253676"/>
                <a:gd name="connsiteX8" fmla="*/ 125339 w 251843"/>
                <a:gd name="connsiteY8" fmla="*/ 222060 h 253676"/>
                <a:gd name="connsiteX9" fmla="*/ 193919 w 251843"/>
                <a:gd name="connsiteY9" fmla="*/ 201105 h 253676"/>
                <a:gd name="connsiteX10" fmla="*/ 211064 w 251843"/>
                <a:gd name="connsiteY10" fmla="*/ 140145 h 253676"/>
                <a:gd name="connsiteX11" fmla="*/ 172964 w 251843"/>
                <a:gd name="connsiteY11" fmla="*/ 113475 h 253676"/>
                <a:gd name="connsiteX12" fmla="*/ 192014 w 251843"/>
                <a:gd name="connsiteY12" fmla="*/ 54420 h 253676"/>
                <a:gd name="connsiteX13" fmla="*/ 249164 w 251843"/>
                <a:gd name="connsiteY13" fmla="*/ 67755 h 253676"/>
                <a:gd name="connsiteX14" fmla="*/ 237734 w 251843"/>
                <a:gd name="connsiteY14" fmla="*/ 143955 h 253676"/>
                <a:gd name="connsiteX15" fmla="*/ 195824 w 251843"/>
                <a:gd name="connsiteY15" fmla="*/ 216345 h 253676"/>
                <a:gd name="connsiteX16" fmla="*/ 113909 w 251843"/>
                <a:gd name="connsiteY16" fmla="*/ 243015 h 253676"/>
                <a:gd name="connsiteX17" fmla="*/ 73904 w 251843"/>
                <a:gd name="connsiteY17" fmla="*/ 250635 h 253676"/>
                <a:gd name="connsiteX18" fmla="*/ 45329 w 251843"/>
                <a:gd name="connsiteY18" fmla="*/ 203010 h 253676"/>
                <a:gd name="connsiteX19" fmla="*/ 1514 w 251843"/>
                <a:gd name="connsiteY19" fmla="*/ 166815 h 253676"/>
                <a:gd name="connsiteX20" fmla="*/ 9134 w 251843"/>
                <a:gd name="connsiteY20" fmla="*/ 69660 h 253676"/>
                <a:gd name="connsiteX21" fmla="*/ 18659 w 251843"/>
                <a:gd name="connsiteY21" fmla="*/ 12510 h 253676"/>
                <a:gd name="connsiteX22" fmla="*/ 77714 w 251843"/>
                <a:gd name="connsiteY22" fmla="*/ 2985 h 253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1843" h="253676">
                  <a:moveTo>
                    <a:pt x="77714" y="2985"/>
                  </a:moveTo>
                  <a:cubicBezTo>
                    <a:pt x="92002" y="9653"/>
                    <a:pt x="105971" y="38545"/>
                    <a:pt x="104384" y="52515"/>
                  </a:cubicBezTo>
                  <a:cubicBezTo>
                    <a:pt x="102797" y="66485"/>
                    <a:pt x="81524" y="79820"/>
                    <a:pt x="68189" y="86805"/>
                  </a:cubicBezTo>
                  <a:cubicBezTo>
                    <a:pt x="54854" y="93790"/>
                    <a:pt x="34534" y="79185"/>
                    <a:pt x="24374" y="94425"/>
                  </a:cubicBezTo>
                  <a:cubicBezTo>
                    <a:pt x="14214" y="109665"/>
                    <a:pt x="17072" y="147765"/>
                    <a:pt x="22469" y="161100"/>
                  </a:cubicBezTo>
                  <a:cubicBezTo>
                    <a:pt x="27867" y="174435"/>
                    <a:pt x="44694" y="176022"/>
                    <a:pt x="56759" y="174435"/>
                  </a:cubicBezTo>
                  <a:cubicBezTo>
                    <a:pt x="68824" y="172848"/>
                    <a:pt x="82794" y="150305"/>
                    <a:pt x="94859" y="151575"/>
                  </a:cubicBezTo>
                  <a:cubicBezTo>
                    <a:pt x="106924" y="152845"/>
                    <a:pt x="124069" y="170308"/>
                    <a:pt x="129149" y="182055"/>
                  </a:cubicBezTo>
                  <a:cubicBezTo>
                    <a:pt x="134229" y="193803"/>
                    <a:pt x="114862" y="215075"/>
                    <a:pt x="125339" y="222060"/>
                  </a:cubicBezTo>
                  <a:cubicBezTo>
                    <a:pt x="135817" y="229045"/>
                    <a:pt x="179632" y="214757"/>
                    <a:pt x="193919" y="201105"/>
                  </a:cubicBezTo>
                  <a:cubicBezTo>
                    <a:pt x="208206" y="187453"/>
                    <a:pt x="214557" y="154750"/>
                    <a:pt x="211064" y="140145"/>
                  </a:cubicBezTo>
                  <a:cubicBezTo>
                    <a:pt x="207572" y="125540"/>
                    <a:pt x="181854" y="129667"/>
                    <a:pt x="172964" y="113475"/>
                  </a:cubicBezTo>
                  <a:cubicBezTo>
                    <a:pt x="164074" y="97283"/>
                    <a:pt x="179314" y="62040"/>
                    <a:pt x="192014" y="54420"/>
                  </a:cubicBezTo>
                  <a:cubicBezTo>
                    <a:pt x="204714" y="46800"/>
                    <a:pt x="241544" y="52833"/>
                    <a:pt x="249164" y="67755"/>
                  </a:cubicBezTo>
                  <a:cubicBezTo>
                    <a:pt x="256784" y="82677"/>
                    <a:pt x="246624" y="119190"/>
                    <a:pt x="237734" y="143955"/>
                  </a:cubicBezTo>
                  <a:cubicBezTo>
                    <a:pt x="228844" y="168720"/>
                    <a:pt x="216461" y="199835"/>
                    <a:pt x="195824" y="216345"/>
                  </a:cubicBezTo>
                  <a:cubicBezTo>
                    <a:pt x="175187" y="232855"/>
                    <a:pt x="150739" y="236665"/>
                    <a:pt x="113909" y="243015"/>
                  </a:cubicBezTo>
                  <a:cubicBezTo>
                    <a:pt x="85017" y="252222"/>
                    <a:pt x="85334" y="257302"/>
                    <a:pt x="73904" y="250635"/>
                  </a:cubicBezTo>
                  <a:cubicBezTo>
                    <a:pt x="62474" y="243968"/>
                    <a:pt x="53584" y="221742"/>
                    <a:pt x="45329" y="203010"/>
                  </a:cubicBezTo>
                  <a:cubicBezTo>
                    <a:pt x="28184" y="187135"/>
                    <a:pt x="7546" y="189040"/>
                    <a:pt x="1514" y="166815"/>
                  </a:cubicBezTo>
                  <a:cubicBezTo>
                    <a:pt x="-4518" y="144590"/>
                    <a:pt x="9451" y="96330"/>
                    <a:pt x="9134" y="69660"/>
                  </a:cubicBezTo>
                  <a:cubicBezTo>
                    <a:pt x="2149" y="51880"/>
                    <a:pt x="7229" y="23622"/>
                    <a:pt x="18659" y="12510"/>
                  </a:cubicBezTo>
                  <a:cubicBezTo>
                    <a:pt x="30089" y="1398"/>
                    <a:pt x="63427" y="-3683"/>
                    <a:pt x="77714" y="2985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 type="triangle" w="med" len="med"/>
            </a:ln>
            <a:effectLst>
              <a:innerShdw blurRad="381000">
                <a:schemeClr val="bg1"/>
              </a:innerShdw>
            </a:effectLst>
            <a:extLst/>
          </p:spPr>
          <p:txBody>
            <a:bodyPr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69" name="Freeform 368"/>
            <p:cNvSpPr/>
            <p:nvPr/>
          </p:nvSpPr>
          <p:spPr bwMode="auto">
            <a:xfrm rot="19800000">
              <a:off x="2402601" y="2693423"/>
              <a:ext cx="330945" cy="333354"/>
            </a:xfrm>
            <a:custGeom>
              <a:avLst/>
              <a:gdLst>
                <a:gd name="connsiteX0" fmla="*/ 80010 w 278130"/>
                <a:gd name="connsiteY0" fmla="*/ 0 h 302895"/>
                <a:gd name="connsiteX1" fmla="*/ 125730 w 278130"/>
                <a:gd name="connsiteY1" fmla="*/ 34290 h 302895"/>
                <a:gd name="connsiteX2" fmla="*/ 83820 w 278130"/>
                <a:gd name="connsiteY2" fmla="*/ 93345 h 302895"/>
                <a:gd name="connsiteX3" fmla="*/ 24765 w 278130"/>
                <a:gd name="connsiteY3" fmla="*/ 118110 h 302895"/>
                <a:gd name="connsiteX4" fmla="*/ 22860 w 278130"/>
                <a:gd name="connsiteY4" fmla="*/ 184785 h 302895"/>
                <a:gd name="connsiteX5" fmla="*/ 60960 w 278130"/>
                <a:gd name="connsiteY5" fmla="*/ 222885 h 302895"/>
                <a:gd name="connsiteX6" fmla="*/ 95250 w 278130"/>
                <a:gd name="connsiteY6" fmla="*/ 175260 h 302895"/>
                <a:gd name="connsiteX7" fmla="*/ 146685 w 278130"/>
                <a:gd name="connsiteY7" fmla="*/ 198120 h 302895"/>
                <a:gd name="connsiteX8" fmla="*/ 123825 w 278130"/>
                <a:gd name="connsiteY8" fmla="*/ 274320 h 302895"/>
                <a:gd name="connsiteX9" fmla="*/ 209550 w 278130"/>
                <a:gd name="connsiteY9" fmla="*/ 240030 h 302895"/>
                <a:gd name="connsiteX10" fmla="*/ 211455 w 278130"/>
                <a:gd name="connsiteY10" fmla="*/ 163830 h 302895"/>
                <a:gd name="connsiteX11" fmla="*/ 173355 w 278130"/>
                <a:gd name="connsiteY11" fmla="*/ 137160 h 302895"/>
                <a:gd name="connsiteX12" fmla="*/ 184785 w 278130"/>
                <a:gd name="connsiteY12" fmla="*/ 72390 h 302895"/>
                <a:gd name="connsiteX13" fmla="*/ 278130 w 278130"/>
                <a:gd name="connsiteY13" fmla="*/ 102870 h 302895"/>
                <a:gd name="connsiteX14" fmla="*/ 238125 w 278130"/>
                <a:gd name="connsiteY14" fmla="*/ 167640 h 302895"/>
                <a:gd name="connsiteX15" fmla="*/ 224790 w 278130"/>
                <a:gd name="connsiteY15" fmla="*/ 247650 h 302895"/>
                <a:gd name="connsiteX16" fmla="*/ 120015 w 278130"/>
                <a:gd name="connsiteY16" fmla="*/ 293370 h 302895"/>
                <a:gd name="connsiteX17" fmla="*/ 51435 w 278130"/>
                <a:gd name="connsiteY17" fmla="*/ 302895 h 302895"/>
                <a:gd name="connsiteX18" fmla="*/ 53340 w 278130"/>
                <a:gd name="connsiteY18" fmla="*/ 238125 h 302895"/>
                <a:gd name="connsiteX19" fmla="*/ 1905 w 278130"/>
                <a:gd name="connsiteY19" fmla="*/ 190500 h 302895"/>
                <a:gd name="connsiteX20" fmla="*/ 20955 w 278130"/>
                <a:gd name="connsiteY20" fmla="*/ 83820 h 302895"/>
                <a:gd name="connsiteX21" fmla="*/ 0 w 278130"/>
                <a:gd name="connsiteY21" fmla="*/ 30480 h 302895"/>
                <a:gd name="connsiteX22" fmla="*/ 80010 w 278130"/>
                <a:gd name="connsiteY22" fmla="*/ 0 h 302895"/>
                <a:gd name="connsiteX0" fmla="*/ 80010 w 278130"/>
                <a:gd name="connsiteY0" fmla="*/ 0 h 302895"/>
                <a:gd name="connsiteX1" fmla="*/ 125730 w 278130"/>
                <a:gd name="connsiteY1" fmla="*/ 34290 h 302895"/>
                <a:gd name="connsiteX2" fmla="*/ 83820 w 278130"/>
                <a:gd name="connsiteY2" fmla="*/ 93345 h 302895"/>
                <a:gd name="connsiteX3" fmla="*/ 24765 w 278130"/>
                <a:gd name="connsiteY3" fmla="*/ 118110 h 302895"/>
                <a:gd name="connsiteX4" fmla="*/ 22860 w 278130"/>
                <a:gd name="connsiteY4" fmla="*/ 184785 h 302895"/>
                <a:gd name="connsiteX5" fmla="*/ 60960 w 278130"/>
                <a:gd name="connsiteY5" fmla="*/ 222885 h 302895"/>
                <a:gd name="connsiteX6" fmla="*/ 95250 w 278130"/>
                <a:gd name="connsiteY6" fmla="*/ 175260 h 302895"/>
                <a:gd name="connsiteX7" fmla="*/ 146685 w 278130"/>
                <a:gd name="connsiteY7" fmla="*/ 198120 h 302895"/>
                <a:gd name="connsiteX8" fmla="*/ 123825 w 278130"/>
                <a:gd name="connsiteY8" fmla="*/ 274320 h 302895"/>
                <a:gd name="connsiteX9" fmla="*/ 209550 w 278130"/>
                <a:gd name="connsiteY9" fmla="*/ 240030 h 302895"/>
                <a:gd name="connsiteX10" fmla="*/ 211455 w 278130"/>
                <a:gd name="connsiteY10" fmla="*/ 163830 h 302895"/>
                <a:gd name="connsiteX11" fmla="*/ 173355 w 278130"/>
                <a:gd name="connsiteY11" fmla="*/ 137160 h 302895"/>
                <a:gd name="connsiteX12" fmla="*/ 184785 w 278130"/>
                <a:gd name="connsiteY12" fmla="*/ 72390 h 302895"/>
                <a:gd name="connsiteX13" fmla="*/ 278130 w 278130"/>
                <a:gd name="connsiteY13" fmla="*/ 102870 h 302895"/>
                <a:gd name="connsiteX14" fmla="*/ 238125 w 278130"/>
                <a:gd name="connsiteY14" fmla="*/ 167640 h 302895"/>
                <a:gd name="connsiteX15" fmla="*/ 224790 w 278130"/>
                <a:gd name="connsiteY15" fmla="*/ 247650 h 302895"/>
                <a:gd name="connsiteX16" fmla="*/ 120015 w 278130"/>
                <a:gd name="connsiteY16" fmla="*/ 293370 h 302895"/>
                <a:gd name="connsiteX17" fmla="*/ 51435 w 278130"/>
                <a:gd name="connsiteY17" fmla="*/ 302895 h 302895"/>
                <a:gd name="connsiteX18" fmla="*/ 53340 w 278130"/>
                <a:gd name="connsiteY18" fmla="*/ 238125 h 302895"/>
                <a:gd name="connsiteX19" fmla="*/ 1905 w 278130"/>
                <a:gd name="connsiteY19" fmla="*/ 190500 h 302895"/>
                <a:gd name="connsiteX20" fmla="*/ 20955 w 278130"/>
                <a:gd name="connsiteY20" fmla="*/ 83820 h 302895"/>
                <a:gd name="connsiteX21" fmla="*/ 0 w 278130"/>
                <a:gd name="connsiteY21" fmla="*/ 30480 h 302895"/>
                <a:gd name="connsiteX22" fmla="*/ 80010 w 278130"/>
                <a:gd name="connsiteY22" fmla="*/ 0 h 302895"/>
                <a:gd name="connsiteX0" fmla="*/ 80010 w 279482"/>
                <a:gd name="connsiteY0" fmla="*/ 0 h 302895"/>
                <a:gd name="connsiteX1" fmla="*/ 125730 w 279482"/>
                <a:gd name="connsiteY1" fmla="*/ 34290 h 302895"/>
                <a:gd name="connsiteX2" fmla="*/ 83820 w 279482"/>
                <a:gd name="connsiteY2" fmla="*/ 93345 h 302895"/>
                <a:gd name="connsiteX3" fmla="*/ 24765 w 279482"/>
                <a:gd name="connsiteY3" fmla="*/ 118110 h 302895"/>
                <a:gd name="connsiteX4" fmla="*/ 22860 w 279482"/>
                <a:gd name="connsiteY4" fmla="*/ 184785 h 302895"/>
                <a:gd name="connsiteX5" fmla="*/ 60960 w 279482"/>
                <a:gd name="connsiteY5" fmla="*/ 222885 h 302895"/>
                <a:gd name="connsiteX6" fmla="*/ 95250 w 279482"/>
                <a:gd name="connsiteY6" fmla="*/ 175260 h 302895"/>
                <a:gd name="connsiteX7" fmla="*/ 146685 w 279482"/>
                <a:gd name="connsiteY7" fmla="*/ 198120 h 302895"/>
                <a:gd name="connsiteX8" fmla="*/ 123825 w 279482"/>
                <a:gd name="connsiteY8" fmla="*/ 274320 h 302895"/>
                <a:gd name="connsiteX9" fmla="*/ 209550 w 279482"/>
                <a:gd name="connsiteY9" fmla="*/ 240030 h 302895"/>
                <a:gd name="connsiteX10" fmla="*/ 211455 w 279482"/>
                <a:gd name="connsiteY10" fmla="*/ 163830 h 302895"/>
                <a:gd name="connsiteX11" fmla="*/ 173355 w 279482"/>
                <a:gd name="connsiteY11" fmla="*/ 137160 h 302895"/>
                <a:gd name="connsiteX12" fmla="*/ 184785 w 279482"/>
                <a:gd name="connsiteY12" fmla="*/ 72390 h 302895"/>
                <a:gd name="connsiteX13" fmla="*/ 278130 w 279482"/>
                <a:gd name="connsiteY13" fmla="*/ 102870 h 302895"/>
                <a:gd name="connsiteX14" fmla="*/ 238125 w 279482"/>
                <a:gd name="connsiteY14" fmla="*/ 167640 h 302895"/>
                <a:gd name="connsiteX15" fmla="*/ 224790 w 279482"/>
                <a:gd name="connsiteY15" fmla="*/ 247650 h 302895"/>
                <a:gd name="connsiteX16" fmla="*/ 120015 w 279482"/>
                <a:gd name="connsiteY16" fmla="*/ 293370 h 302895"/>
                <a:gd name="connsiteX17" fmla="*/ 51435 w 279482"/>
                <a:gd name="connsiteY17" fmla="*/ 302895 h 302895"/>
                <a:gd name="connsiteX18" fmla="*/ 53340 w 279482"/>
                <a:gd name="connsiteY18" fmla="*/ 238125 h 302895"/>
                <a:gd name="connsiteX19" fmla="*/ 1905 w 279482"/>
                <a:gd name="connsiteY19" fmla="*/ 190500 h 302895"/>
                <a:gd name="connsiteX20" fmla="*/ 20955 w 279482"/>
                <a:gd name="connsiteY20" fmla="*/ 83820 h 302895"/>
                <a:gd name="connsiteX21" fmla="*/ 0 w 279482"/>
                <a:gd name="connsiteY21" fmla="*/ 30480 h 302895"/>
                <a:gd name="connsiteX22" fmla="*/ 80010 w 279482"/>
                <a:gd name="connsiteY22" fmla="*/ 0 h 302895"/>
                <a:gd name="connsiteX0" fmla="*/ 80010 w 279482"/>
                <a:gd name="connsiteY0" fmla="*/ 0 h 302895"/>
                <a:gd name="connsiteX1" fmla="*/ 125730 w 279482"/>
                <a:gd name="connsiteY1" fmla="*/ 34290 h 302895"/>
                <a:gd name="connsiteX2" fmla="*/ 83820 w 279482"/>
                <a:gd name="connsiteY2" fmla="*/ 93345 h 302895"/>
                <a:gd name="connsiteX3" fmla="*/ 24765 w 279482"/>
                <a:gd name="connsiteY3" fmla="*/ 118110 h 302895"/>
                <a:gd name="connsiteX4" fmla="*/ 22860 w 279482"/>
                <a:gd name="connsiteY4" fmla="*/ 184785 h 302895"/>
                <a:gd name="connsiteX5" fmla="*/ 60960 w 279482"/>
                <a:gd name="connsiteY5" fmla="*/ 222885 h 302895"/>
                <a:gd name="connsiteX6" fmla="*/ 95250 w 279482"/>
                <a:gd name="connsiteY6" fmla="*/ 175260 h 302895"/>
                <a:gd name="connsiteX7" fmla="*/ 146685 w 279482"/>
                <a:gd name="connsiteY7" fmla="*/ 198120 h 302895"/>
                <a:gd name="connsiteX8" fmla="*/ 123825 w 279482"/>
                <a:gd name="connsiteY8" fmla="*/ 274320 h 302895"/>
                <a:gd name="connsiteX9" fmla="*/ 209550 w 279482"/>
                <a:gd name="connsiteY9" fmla="*/ 240030 h 302895"/>
                <a:gd name="connsiteX10" fmla="*/ 211455 w 279482"/>
                <a:gd name="connsiteY10" fmla="*/ 163830 h 302895"/>
                <a:gd name="connsiteX11" fmla="*/ 173355 w 279482"/>
                <a:gd name="connsiteY11" fmla="*/ 137160 h 302895"/>
                <a:gd name="connsiteX12" fmla="*/ 184785 w 279482"/>
                <a:gd name="connsiteY12" fmla="*/ 72390 h 302895"/>
                <a:gd name="connsiteX13" fmla="*/ 278130 w 279482"/>
                <a:gd name="connsiteY13" fmla="*/ 102870 h 302895"/>
                <a:gd name="connsiteX14" fmla="*/ 238125 w 279482"/>
                <a:gd name="connsiteY14" fmla="*/ 167640 h 302895"/>
                <a:gd name="connsiteX15" fmla="*/ 224790 w 279482"/>
                <a:gd name="connsiteY15" fmla="*/ 247650 h 302895"/>
                <a:gd name="connsiteX16" fmla="*/ 120015 w 279482"/>
                <a:gd name="connsiteY16" fmla="*/ 293370 h 302895"/>
                <a:gd name="connsiteX17" fmla="*/ 51435 w 279482"/>
                <a:gd name="connsiteY17" fmla="*/ 302895 h 302895"/>
                <a:gd name="connsiteX18" fmla="*/ 53340 w 279482"/>
                <a:gd name="connsiteY18" fmla="*/ 238125 h 302895"/>
                <a:gd name="connsiteX19" fmla="*/ 1905 w 279482"/>
                <a:gd name="connsiteY19" fmla="*/ 190500 h 302895"/>
                <a:gd name="connsiteX20" fmla="*/ 20955 w 279482"/>
                <a:gd name="connsiteY20" fmla="*/ 83820 h 302895"/>
                <a:gd name="connsiteX21" fmla="*/ 0 w 279482"/>
                <a:gd name="connsiteY21" fmla="*/ 30480 h 302895"/>
                <a:gd name="connsiteX22" fmla="*/ 80010 w 279482"/>
                <a:gd name="connsiteY22" fmla="*/ 0 h 302895"/>
                <a:gd name="connsiteX0" fmla="*/ 80010 w 279482"/>
                <a:gd name="connsiteY0" fmla="*/ 0 h 302895"/>
                <a:gd name="connsiteX1" fmla="*/ 125730 w 279482"/>
                <a:gd name="connsiteY1" fmla="*/ 34290 h 302895"/>
                <a:gd name="connsiteX2" fmla="*/ 83820 w 279482"/>
                <a:gd name="connsiteY2" fmla="*/ 93345 h 302895"/>
                <a:gd name="connsiteX3" fmla="*/ 24765 w 279482"/>
                <a:gd name="connsiteY3" fmla="*/ 118110 h 302895"/>
                <a:gd name="connsiteX4" fmla="*/ 22860 w 279482"/>
                <a:gd name="connsiteY4" fmla="*/ 184785 h 302895"/>
                <a:gd name="connsiteX5" fmla="*/ 60960 w 279482"/>
                <a:gd name="connsiteY5" fmla="*/ 222885 h 302895"/>
                <a:gd name="connsiteX6" fmla="*/ 95250 w 279482"/>
                <a:gd name="connsiteY6" fmla="*/ 175260 h 302895"/>
                <a:gd name="connsiteX7" fmla="*/ 146685 w 279482"/>
                <a:gd name="connsiteY7" fmla="*/ 198120 h 302895"/>
                <a:gd name="connsiteX8" fmla="*/ 123825 w 279482"/>
                <a:gd name="connsiteY8" fmla="*/ 274320 h 302895"/>
                <a:gd name="connsiteX9" fmla="*/ 209550 w 279482"/>
                <a:gd name="connsiteY9" fmla="*/ 240030 h 302895"/>
                <a:gd name="connsiteX10" fmla="*/ 211455 w 279482"/>
                <a:gd name="connsiteY10" fmla="*/ 163830 h 302895"/>
                <a:gd name="connsiteX11" fmla="*/ 173355 w 279482"/>
                <a:gd name="connsiteY11" fmla="*/ 137160 h 302895"/>
                <a:gd name="connsiteX12" fmla="*/ 184785 w 279482"/>
                <a:gd name="connsiteY12" fmla="*/ 72390 h 302895"/>
                <a:gd name="connsiteX13" fmla="*/ 278130 w 279482"/>
                <a:gd name="connsiteY13" fmla="*/ 102870 h 302895"/>
                <a:gd name="connsiteX14" fmla="*/ 238125 w 279482"/>
                <a:gd name="connsiteY14" fmla="*/ 167640 h 302895"/>
                <a:gd name="connsiteX15" fmla="*/ 224790 w 279482"/>
                <a:gd name="connsiteY15" fmla="*/ 247650 h 302895"/>
                <a:gd name="connsiteX16" fmla="*/ 120015 w 279482"/>
                <a:gd name="connsiteY16" fmla="*/ 293370 h 302895"/>
                <a:gd name="connsiteX17" fmla="*/ 51435 w 279482"/>
                <a:gd name="connsiteY17" fmla="*/ 302895 h 302895"/>
                <a:gd name="connsiteX18" fmla="*/ 53340 w 279482"/>
                <a:gd name="connsiteY18" fmla="*/ 238125 h 302895"/>
                <a:gd name="connsiteX19" fmla="*/ 1905 w 279482"/>
                <a:gd name="connsiteY19" fmla="*/ 190500 h 302895"/>
                <a:gd name="connsiteX20" fmla="*/ 20955 w 279482"/>
                <a:gd name="connsiteY20" fmla="*/ 83820 h 302895"/>
                <a:gd name="connsiteX21" fmla="*/ 0 w 279482"/>
                <a:gd name="connsiteY21" fmla="*/ 30480 h 302895"/>
                <a:gd name="connsiteX22" fmla="*/ 80010 w 279482"/>
                <a:gd name="connsiteY22" fmla="*/ 0 h 302895"/>
                <a:gd name="connsiteX0" fmla="*/ 80010 w 279482"/>
                <a:gd name="connsiteY0" fmla="*/ 0 h 302895"/>
                <a:gd name="connsiteX1" fmla="*/ 125730 w 279482"/>
                <a:gd name="connsiteY1" fmla="*/ 34290 h 302895"/>
                <a:gd name="connsiteX2" fmla="*/ 83820 w 279482"/>
                <a:gd name="connsiteY2" fmla="*/ 93345 h 302895"/>
                <a:gd name="connsiteX3" fmla="*/ 24765 w 279482"/>
                <a:gd name="connsiteY3" fmla="*/ 118110 h 302895"/>
                <a:gd name="connsiteX4" fmla="*/ 22860 w 279482"/>
                <a:gd name="connsiteY4" fmla="*/ 184785 h 302895"/>
                <a:gd name="connsiteX5" fmla="*/ 60960 w 279482"/>
                <a:gd name="connsiteY5" fmla="*/ 222885 h 302895"/>
                <a:gd name="connsiteX6" fmla="*/ 95250 w 279482"/>
                <a:gd name="connsiteY6" fmla="*/ 175260 h 302895"/>
                <a:gd name="connsiteX7" fmla="*/ 146685 w 279482"/>
                <a:gd name="connsiteY7" fmla="*/ 198120 h 302895"/>
                <a:gd name="connsiteX8" fmla="*/ 123825 w 279482"/>
                <a:gd name="connsiteY8" fmla="*/ 274320 h 302895"/>
                <a:gd name="connsiteX9" fmla="*/ 209550 w 279482"/>
                <a:gd name="connsiteY9" fmla="*/ 240030 h 302895"/>
                <a:gd name="connsiteX10" fmla="*/ 211455 w 279482"/>
                <a:gd name="connsiteY10" fmla="*/ 163830 h 302895"/>
                <a:gd name="connsiteX11" fmla="*/ 173355 w 279482"/>
                <a:gd name="connsiteY11" fmla="*/ 137160 h 302895"/>
                <a:gd name="connsiteX12" fmla="*/ 184785 w 279482"/>
                <a:gd name="connsiteY12" fmla="*/ 72390 h 302895"/>
                <a:gd name="connsiteX13" fmla="*/ 278130 w 279482"/>
                <a:gd name="connsiteY13" fmla="*/ 102870 h 302895"/>
                <a:gd name="connsiteX14" fmla="*/ 238125 w 279482"/>
                <a:gd name="connsiteY14" fmla="*/ 167640 h 302895"/>
                <a:gd name="connsiteX15" fmla="*/ 224790 w 279482"/>
                <a:gd name="connsiteY15" fmla="*/ 247650 h 302895"/>
                <a:gd name="connsiteX16" fmla="*/ 120015 w 279482"/>
                <a:gd name="connsiteY16" fmla="*/ 293370 h 302895"/>
                <a:gd name="connsiteX17" fmla="*/ 51435 w 279482"/>
                <a:gd name="connsiteY17" fmla="*/ 302895 h 302895"/>
                <a:gd name="connsiteX18" fmla="*/ 53340 w 279482"/>
                <a:gd name="connsiteY18" fmla="*/ 238125 h 302895"/>
                <a:gd name="connsiteX19" fmla="*/ 1905 w 279482"/>
                <a:gd name="connsiteY19" fmla="*/ 190500 h 302895"/>
                <a:gd name="connsiteX20" fmla="*/ 20955 w 279482"/>
                <a:gd name="connsiteY20" fmla="*/ 83820 h 302895"/>
                <a:gd name="connsiteX21" fmla="*/ 0 w 279482"/>
                <a:gd name="connsiteY21" fmla="*/ 30480 h 302895"/>
                <a:gd name="connsiteX22" fmla="*/ 80010 w 279482"/>
                <a:gd name="connsiteY22" fmla="*/ 0 h 302895"/>
                <a:gd name="connsiteX0" fmla="*/ 80010 w 279482"/>
                <a:gd name="connsiteY0" fmla="*/ 0 h 302895"/>
                <a:gd name="connsiteX1" fmla="*/ 125730 w 279482"/>
                <a:gd name="connsiteY1" fmla="*/ 34290 h 302895"/>
                <a:gd name="connsiteX2" fmla="*/ 83820 w 279482"/>
                <a:gd name="connsiteY2" fmla="*/ 93345 h 302895"/>
                <a:gd name="connsiteX3" fmla="*/ 24765 w 279482"/>
                <a:gd name="connsiteY3" fmla="*/ 118110 h 302895"/>
                <a:gd name="connsiteX4" fmla="*/ 22860 w 279482"/>
                <a:gd name="connsiteY4" fmla="*/ 184785 h 302895"/>
                <a:gd name="connsiteX5" fmla="*/ 60960 w 279482"/>
                <a:gd name="connsiteY5" fmla="*/ 222885 h 302895"/>
                <a:gd name="connsiteX6" fmla="*/ 95250 w 279482"/>
                <a:gd name="connsiteY6" fmla="*/ 175260 h 302895"/>
                <a:gd name="connsiteX7" fmla="*/ 146685 w 279482"/>
                <a:gd name="connsiteY7" fmla="*/ 198120 h 302895"/>
                <a:gd name="connsiteX8" fmla="*/ 123825 w 279482"/>
                <a:gd name="connsiteY8" fmla="*/ 274320 h 302895"/>
                <a:gd name="connsiteX9" fmla="*/ 209550 w 279482"/>
                <a:gd name="connsiteY9" fmla="*/ 240030 h 302895"/>
                <a:gd name="connsiteX10" fmla="*/ 211455 w 279482"/>
                <a:gd name="connsiteY10" fmla="*/ 163830 h 302895"/>
                <a:gd name="connsiteX11" fmla="*/ 173355 w 279482"/>
                <a:gd name="connsiteY11" fmla="*/ 137160 h 302895"/>
                <a:gd name="connsiteX12" fmla="*/ 184785 w 279482"/>
                <a:gd name="connsiteY12" fmla="*/ 72390 h 302895"/>
                <a:gd name="connsiteX13" fmla="*/ 278130 w 279482"/>
                <a:gd name="connsiteY13" fmla="*/ 102870 h 302895"/>
                <a:gd name="connsiteX14" fmla="*/ 238125 w 279482"/>
                <a:gd name="connsiteY14" fmla="*/ 167640 h 302895"/>
                <a:gd name="connsiteX15" fmla="*/ 224790 w 279482"/>
                <a:gd name="connsiteY15" fmla="*/ 247650 h 302895"/>
                <a:gd name="connsiteX16" fmla="*/ 120015 w 279482"/>
                <a:gd name="connsiteY16" fmla="*/ 293370 h 302895"/>
                <a:gd name="connsiteX17" fmla="*/ 51435 w 279482"/>
                <a:gd name="connsiteY17" fmla="*/ 302895 h 302895"/>
                <a:gd name="connsiteX18" fmla="*/ 53340 w 279482"/>
                <a:gd name="connsiteY18" fmla="*/ 238125 h 302895"/>
                <a:gd name="connsiteX19" fmla="*/ 1905 w 279482"/>
                <a:gd name="connsiteY19" fmla="*/ 190500 h 302895"/>
                <a:gd name="connsiteX20" fmla="*/ 20955 w 279482"/>
                <a:gd name="connsiteY20" fmla="*/ 83820 h 302895"/>
                <a:gd name="connsiteX21" fmla="*/ 0 w 279482"/>
                <a:gd name="connsiteY21" fmla="*/ 30480 h 302895"/>
                <a:gd name="connsiteX22" fmla="*/ 80010 w 279482"/>
                <a:gd name="connsiteY22" fmla="*/ 0 h 302895"/>
                <a:gd name="connsiteX0" fmla="*/ 80010 w 279482"/>
                <a:gd name="connsiteY0" fmla="*/ 0 h 302895"/>
                <a:gd name="connsiteX1" fmla="*/ 125730 w 279482"/>
                <a:gd name="connsiteY1" fmla="*/ 34290 h 302895"/>
                <a:gd name="connsiteX2" fmla="*/ 83820 w 279482"/>
                <a:gd name="connsiteY2" fmla="*/ 93345 h 302895"/>
                <a:gd name="connsiteX3" fmla="*/ 24765 w 279482"/>
                <a:gd name="connsiteY3" fmla="*/ 118110 h 302895"/>
                <a:gd name="connsiteX4" fmla="*/ 22860 w 279482"/>
                <a:gd name="connsiteY4" fmla="*/ 184785 h 302895"/>
                <a:gd name="connsiteX5" fmla="*/ 60960 w 279482"/>
                <a:gd name="connsiteY5" fmla="*/ 222885 h 302895"/>
                <a:gd name="connsiteX6" fmla="*/ 95250 w 279482"/>
                <a:gd name="connsiteY6" fmla="*/ 175260 h 302895"/>
                <a:gd name="connsiteX7" fmla="*/ 146685 w 279482"/>
                <a:gd name="connsiteY7" fmla="*/ 198120 h 302895"/>
                <a:gd name="connsiteX8" fmla="*/ 123825 w 279482"/>
                <a:gd name="connsiteY8" fmla="*/ 274320 h 302895"/>
                <a:gd name="connsiteX9" fmla="*/ 209550 w 279482"/>
                <a:gd name="connsiteY9" fmla="*/ 240030 h 302895"/>
                <a:gd name="connsiteX10" fmla="*/ 211455 w 279482"/>
                <a:gd name="connsiteY10" fmla="*/ 163830 h 302895"/>
                <a:gd name="connsiteX11" fmla="*/ 173355 w 279482"/>
                <a:gd name="connsiteY11" fmla="*/ 137160 h 302895"/>
                <a:gd name="connsiteX12" fmla="*/ 184785 w 279482"/>
                <a:gd name="connsiteY12" fmla="*/ 72390 h 302895"/>
                <a:gd name="connsiteX13" fmla="*/ 278130 w 279482"/>
                <a:gd name="connsiteY13" fmla="*/ 102870 h 302895"/>
                <a:gd name="connsiteX14" fmla="*/ 238125 w 279482"/>
                <a:gd name="connsiteY14" fmla="*/ 167640 h 302895"/>
                <a:gd name="connsiteX15" fmla="*/ 224790 w 279482"/>
                <a:gd name="connsiteY15" fmla="*/ 247650 h 302895"/>
                <a:gd name="connsiteX16" fmla="*/ 120015 w 279482"/>
                <a:gd name="connsiteY16" fmla="*/ 293370 h 302895"/>
                <a:gd name="connsiteX17" fmla="*/ 51435 w 279482"/>
                <a:gd name="connsiteY17" fmla="*/ 302895 h 302895"/>
                <a:gd name="connsiteX18" fmla="*/ 53340 w 279482"/>
                <a:gd name="connsiteY18" fmla="*/ 238125 h 302895"/>
                <a:gd name="connsiteX19" fmla="*/ 1905 w 279482"/>
                <a:gd name="connsiteY19" fmla="*/ 190500 h 302895"/>
                <a:gd name="connsiteX20" fmla="*/ 20955 w 279482"/>
                <a:gd name="connsiteY20" fmla="*/ 83820 h 302895"/>
                <a:gd name="connsiteX21" fmla="*/ 0 w 279482"/>
                <a:gd name="connsiteY21" fmla="*/ 30480 h 302895"/>
                <a:gd name="connsiteX22" fmla="*/ 80010 w 279482"/>
                <a:gd name="connsiteY22" fmla="*/ 0 h 302895"/>
                <a:gd name="connsiteX0" fmla="*/ 80010 w 279482"/>
                <a:gd name="connsiteY0" fmla="*/ 0 h 302895"/>
                <a:gd name="connsiteX1" fmla="*/ 125730 w 279482"/>
                <a:gd name="connsiteY1" fmla="*/ 34290 h 302895"/>
                <a:gd name="connsiteX2" fmla="*/ 83820 w 279482"/>
                <a:gd name="connsiteY2" fmla="*/ 93345 h 302895"/>
                <a:gd name="connsiteX3" fmla="*/ 24765 w 279482"/>
                <a:gd name="connsiteY3" fmla="*/ 118110 h 302895"/>
                <a:gd name="connsiteX4" fmla="*/ 22860 w 279482"/>
                <a:gd name="connsiteY4" fmla="*/ 184785 h 302895"/>
                <a:gd name="connsiteX5" fmla="*/ 60960 w 279482"/>
                <a:gd name="connsiteY5" fmla="*/ 222885 h 302895"/>
                <a:gd name="connsiteX6" fmla="*/ 95250 w 279482"/>
                <a:gd name="connsiteY6" fmla="*/ 175260 h 302895"/>
                <a:gd name="connsiteX7" fmla="*/ 146685 w 279482"/>
                <a:gd name="connsiteY7" fmla="*/ 198120 h 302895"/>
                <a:gd name="connsiteX8" fmla="*/ 123825 w 279482"/>
                <a:gd name="connsiteY8" fmla="*/ 274320 h 302895"/>
                <a:gd name="connsiteX9" fmla="*/ 209550 w 279482"/>
                <a:gd name="connsiteY9" fmla="*/ 240030 h 302895"/>
                <a:gd name="connsiteX10" fmla="*/ 211455 w 279482"/>
                <a:gd name="connsiteY10" fmla="*/ 163830 h 302895"/>
                <a:gd name="connsiteX11" fmla="*/ 173355 w 279482"/>
                <a:gd name="connsiteY11" fmla="*/ 137160 h 302895"/>
                <a:gd name="connsiteX12" fmla="*/ 184785 w 279482"/>
                <a:gd name="connsiteY12" fmla="*/ 72390 h 302895"/>
                <a:gd name="connsiteX13" fmla="*/ 278130 w 279482"/>
                <a:gd name="connsiteY13" fmla="*/ 102870 h 302895"/>
                <a:gd name="connsiteX14" fmla="*/ 238125 w 279482"/>
                <a:gd name="connsiteY14" fmla="*/ 167640 h 302895"/>
                <a:gd name="connsiteX15" fmla="*/ 224790 w 279482"/>
                <a:gd name="connsiteY15" fmla="*/ 247650 h 302895"/>
                <a:gd name="connsiteX16" fmla="*/ 120015 w 279482"/>
                <a:gd name="connsiteY16" fmla="*/ 293370 h 302895"/>
                <a:gd name="connsiteX17" fmla="*/ 51435 w 279482"/>
                <a:gd name="connsiteY17" fmla="*/ 302895 h 302895"/>
                <a:gd name="connsiteX18" fmla="*/ 53340 w 279482"/>
                <a:gd name="connsiteY18" fmla="*/ 238125 h 302895"/>
                <a:gd name="connsiteX19" fmla="*/ 1905 w 279482"/>
                <a:gd name="connsiteY19" fmla="*/ 190500 h 302895"/>
                <a:gd name="connsiteX20" fmla="*/ 20955 w 279482"/>
                <a:gd name="connsiteY20" fmla="*/ 83820 h 302895"/>
                <a:gd name="connsiteX21" fmla="*/ 0 w 279482"/>
                <a:gd name="connsiteY21" fmla="*/ 30480 h 302895"/>
                <a:gd name="connsiteX22" fmla="*/ 80010 w 279482"/>
                <a:gd name="connsiteY22" fmla="*/ 0 h 302895"/>
                <a:gd name="connsiteX0" fmla="*/ 80010 w 279482"/>
                <a:gd name="connsiteY0" fmla="*/ 0 h 302895"/>
                <a:gd name="connsiteX1" fmla="*/ 125730 w 279482"/>
                <a:gd name="connsiteY1" fmla="*/ 34290 h 302895"/>
                <a:gd name="connsiteX2" fmla="*/ 83820 w 279482"/>
                <a:gd name="connsiteY2" fmla="*/ 93345 h 302895"/>
                <a:gd name="connsiteX3" fmla="*/ 24765 w 279482"/>
                <a:gd name="connsiteY3" fmla="*/ 118110 h 302895"/>
                <a:gd name="connsiteX4" fmla="*/ 22860 w 279482"/>
                <a:gd name="connsiteY4" fmla="*/ 184785 h 302895"/>
                <a:gd name="connsiteX5" fmla="*/ 60960 w 279482"/>
                <a:gd name="connsiteY5" fmla="*/ 222885 h 302895"/>
                <a:gd name="connsiteX6" fmla="*/ 95250 w 279482"/>
                <a:gd name="connsiteY6" fmla="*/ 175260 h 302895"/>
                <a:gd name="connsiteX7" fmla="*/ 146685 w 279482"/>
                <a:gd name="connsiteY7" fmla="*/ 198120 h 302895"/>
                <a:gd name="connsiteX8" fmla="*/ 123825 w 279482"/>
                <a:gd name="connsiteY8" fmla="*/ 274320 h 302895"/>
                <a:gd name="connsiteX9" fmla="*/ 209550 w 279482"/>
                <a:gd name="connsiteY9" fmla="*/ 240030 h 302895"/>
                <a:gd name="connsiteX10" fmla="*/ 211455 w 279482"/>
                <a:gd name="connsiteY10" fmla="*/ 163830 h 302895"/>
                <a:gd name="connsiteX11" fmla="*/ 173355 w 279482"/>
                <a:gd name="connsiteY11" fmla="*/ 137160 h 302895"/>
                <a:gd name="connsiteX12" fmla="*/ 184785 w 279482"/>
                <a:gd name="connsiteY12" fmla="*/ 72390 h 302895"/>
                <a:gd name="connsiteX13" fmla="*/ 278130 w 279482"/>
                <a:gd name="connsiteY13" fmla="*/ 102870 h 302895"/>
                <a:gd name="connsiteX14" fmla="*/ 238125 w 279482"/>
                <a:gd name="connsiteY14" fmla="*/ 167640 h 302895"/>
                <a:gd name="connsiteX15" fmla="*/ 224790 w 279482"/>
                <a:gd name="connsiteY15" fmla="*/ 247650 h 302895"/>
                <a:gd name="connsiteX16" fmla="*/ 120015 w 279482"/>
                <a:gd name="connsiteY16" fmla="*/ 293370 h 302895"/>
                <a:gd name="connsiteX17" fmla="*/ 51435 w 279482"/>
                <a:gd name="connsiteY17" fmla="*/ 302895 h 302895"/>
                <a:gd name="connsiteX18" fmla="*/ 53340 w 279482"/>
                <a:gd name="connsiteY18" fmla="*/ 238125 h 302895"/>
                <a:gd name="connsiteX19" fmla="*/ 1905 w 279482"/>
                <a:gd name="connsiteY19" fmla="*/ 190500 h 302895"/>
                <a:gd name="connsiteX20" fmla="*/ 20955 w 279482"/>
                <a:gd name="connsiteY20" fmla="*/ 83820 h 302895"/>
                <a:gd name="connsiteX21" fmla="*/ 0 w 279482"/>
                <a:gd name="connsiteY21" fmla="*/ 30480 h 302895"/>
                <a:gd name="connsiteX22" fmla="*/ 80010 w 279482"/>
                <a:gd name="connsiteY22" fmla="*/ 0 h 302895"/>
                <a:gd name="connsiteX0" fmla="*/ 80010 w 279482"/>
                <a:gd name="connsiteY0" fmla="*/ 0 h 306643"/>
                <a:gd name="connsiteX1" fmla="*/ 125730 w 279482"/>
                <a:gd name="connsiteY1" fmla="*/ 34290 h 306643"/>
                <a:gd name="connsiteX2" fmla="*/ 83820 w 279482"/>
                <a:gd name="connsiteY2" fmla="*/ 93345 h 306643"/>
                <a:gd name="connsiteX3" fmla="*/ 24765 w 279482"/>
                <a:gd name="connsiteY3" fmla="*/ 118110 h 306643"/>
                <a:gd name="connsiteX4" fmla="*/ 22860 w 279482"/>
                <a:gd name="connsiteY4" fmla="*/ 184785 h 306643"/>
                <a:gd name="connsiteX5" fmla="*/ 60960 w 279482"/>
                <a:gd name="connsiteY5" fmla="*/ 222885 h 306643"/>
                <a:gd name="connsiteX6" fmla="*/ 95250 w 279482"/>
                <a:gd name="connsiteY6" fmla="*/ 175260 h 306643"/>
                <a:gd name="connsiteX7" fmla="*/ 146685 w 279482"/>
                <a:gd name="connsiteY7" fmla="*/ 198120 h 306643"/>
                <a:gd name="connsiteX8" fmla="*/ 123825 w 279482"/>
                <a:gd name="connsiteY8" fmla="*/ 274320 h 306643"/>
                <a:gd name="connsiteX9" fmla="*/ 209550 w 279482"/>
                <a:gd name="connsiteY9" fmla="*/ 240030 h 306643"/>
                <a:gd name="connsiteX10" fmla="*/ 211455 w 279482"/>
                <a:gd name="connsiteY10" fmla="*/ 163830 h 306643"/>
                <a:gd name="connsiteX11" fmla="*/ 173355 w 279482"/>
                <a:gd name="connsiteY11" fmla="*/ 137160 h 306643"/>
                <a:gd name="connsiteX12" fmla="*/ 184785 w 279482"/>
                <a:gd name="connsiteY12" fmla="*/ 72390 h 306643"/>
                <a:gd name="connsiteX13" fmla="*/ 278130 w 279482"/>
                <a:gd name="connsiteY13" fmla="*/ 102870 h 306643"/>
                <a:gd name="connsiteX14" fmla="*/ 238125 w 279482"/>
                <a:gd name="connsiteY14" fmla="*/ 167640 h 306643"/>
                <a:gd name="connsiteX15" fmla="*/ 224790 w 279482"/>
                <a:gd name="connsiteY15" fmla="*/ 247650 h 306643"/>
                <a:gd name="connsiteX16" fmla="*/ 120015 w 279482"/>
                <a:gd name="connsiteY16" fmla="*/ 293370 h 306643"/>
                <a:gd name="connsiteX17" fmla="*/ 51435 w 279482"/>
                <a:gd name="connsiteY17" fmla="*/ 302895 h 306643"/>
                <a:gd name="connsiteX18" fmla="*/ 53340 w 279482"/>
                <a:gd name="connsiteY18" fmla="*/ 238125 h 306643"/>
                <a:gd name="connsiteX19" fmla="*/ 1905 w 279482"/>
                <a:gd name="connsiteY19" fmla="*/ 190500 h 306643"/>
                <a:gd name="connsiteX20" fmla="*/ 20955 w 279482"/>
                <a:gd name="connsiteY20" fmla="*/ 83820 h 306643"/>
                <a:gd name="connsiteX21" fmla="*/ 0 w 279482"/>
                <a:gd name="connsiteY21" fmla="*/ 30480 h 306643"/>
                <a:gd name="connsiteX22" fmla="*/ 80010 w 279482"/>
                <a:gd name="connsiteY22" fmla="*/ 0 h 306643"/>
                <a:gd name="connsiteX0" fmla="*/ 82687 w 282159"/>
                <a:gd name="connsiteY0" fmla="*/ 0 h 306643"/>
                <a:gd name="connsiteX1" fmla="*/ 128407 w 282159"/>
                <a:gd name="connsiteY1" fmla="*/ 34290 h 306643"/>
                <a:gd name="connsiteX2" fmla="*/ 86497 w 282159"/>
                <a:gd name="connsiteY2" fmla="*/ 93345 h 306643"/>
                <a:gd name="connsiteX3" fmla="*/ 27442 w 282159"/>
                <a:gd name="connsiteY3" fmla="*/ 118110 h 306643"/>
                <a:gd name="connsiteX4" fmla="*/ 25537 w 282159"/>
                <a:gd name="connsiteY4" fmla="*/ 184785 h 306643"/>
                <a:gd name="connsiteX5" fmla="*/ 63637 w 282159"/>
                <a:gd name="connsiteY5" fmla="*/ 222885 h 306643"/>
                <a:gd name="connsiteX6" fmla="*/ 97927 w 282159"/>
                <a:gd name="connsiteY6" fmla="*/ 175260 h 306643"/>
                <a:gd name="connsiteX7" fmla="*/ 149362 w 282159"/>
                <a:gd name="connsiteY7" fmla="*/ 198120 h 306643"/>
                <a:gd name="connsiteX8" fmla="*/ 126502 w 282159"/>
                <a:gd name="connsiteY8" fmla="*/ 274320 h 306643"/>
                <a:gd name="connsiteX9" fmla="*/ 212227 w 282159"/>
                <a:gd name="connsiteY9" fmla="*/ 240030 h 306643"/>
                <a:gd name="connsiteX10" fmla="*/ 214132 w 282159"/>
                <a:gd name="connsiteY10" fmla="*/ 163830 h 306643"/>
                <a:gd name="connsiteX11" fmla="*/ 176032 w 282159"/>
                <a:gd name="connsiteY11" fmla="*/ 137160 h 306643"/>
                <a:gd name="connsiteX12" fmla="*/ 187462 w 282159"/>
                <a:gd name="connsiteY12" fmla="*/ 72390 h 306643"/>
                <a:gd name="connsiteX13" fmla="*/ 280807 w 282159"/>
                <a:gd name="connsiteY13" fmla="*/ 102870 h 306643"/>
                <a:gd name="connsiteX14" fmla="*/ 240802 w 282159"/>
                <a:gd name="connsiteY14" fmla="*/ 167640 h 306643"/>
                <a:gd name="connsiteX15" fmla="*/ 227467 w 282159"/>
                <a:gd name="connsiteY15" fmla="*/ 247650 h 306643"/>
                <a:gd name="connsiteX16" fmla="*/ 122692 w 282159"/>
                <a:gd name="connsiteY16" fmla="*/ 293370 h 306643"/>
                <a:gd name="connsiteX17" fmla="*/ 54112 w 282159"/>
                <a:gd name="connsiteY17" fmla="*/ 302895 h 306643"/>
                <a:gd name="connsiteX18" fmla="*/ 56017 w 282159"/>
                <a:gd name="connsiteY18" fmla="*/ 238125 h 306643"/>
                <a:gd name="connsiteX19" fmla="*/ 4582 w 282159"/>
                <a:gd name="connsiteY19" fmla="*/ 190500 h 306643"/>
                <a:gd name="connsiteX20" fmla="*/ 23632 w 282159"/>
                <a:gd name="connsiteY20" fmla="*/ 83820 h 306643"/>
                <a:gd name="connsiteX21" fmla="*/ 2677 w 282159"/>
                <a:gd name="connsiteY21" fmla="*/ 30480 h 306643"/>
                <a:gd name="connsiteX22" fmla="*/ 82687 w 282159"/>
                <a:gd name="connsiteY22" fmla="*/ 0 h 306643"/>
                <a:gd name="connsiteX0" fmla="*/ 82687 w 282159"/>
                <a:gd name="connsiteY0" fmla="*/ 0 h 306643"/>
                <a:gd name="connsiteX1" fmla="*/ 128407 w 282159"/>
                <a:gd name="connsiteY1" fmla="*/ 34290 h 306643"/>
                <a:gd name="connsiteX2" fmla="*/ 86497 w 282159"/>
                <a:gd name="connsiteY2" fmla="*/ 93345 h 306643"/>
                <a:gd name="connsiteX3" fmla="*/ 27442 w 282159"/>
                <a:gd name="connsiteY3" fmla="*/ 118110 h 306643"/>
                <a:gd name="connsiteX4" fmla="*/ 25537 w 282159"/>
                <a:gd name="connsiteY4" fmla="*/ 184785 h 306643"/>
                <a:gd name="connsiteX5" fmla="*/ 63637 w 282159"/>
                <a:gd name="connsiteY5" fmla="*/ 222885 h 306643"/>
                <a:gd name="connsiteX6" fmla="*/ 97927 w 282159"/>
                <a:gd name="connsiteY6" fmla="*/ 175260 h 306643"/>
                <a:gd name="connsiteX7" fmla="*/ 149362 w 282159"/>
                <a:gd name="connsiteY7" fmla="*/ 198120 h 306643"/>
                <a:gd name="connsiteX8" fmla="*/ 126502 w 282159"/>
                <a:gd name="connsiteY8" fmla="*/ 274320 h 306643"/>
                <a:gd name="connsiteX9" fmla="*/ 212227 w 282159"/>
                <a:gd name="connsiteY9" fmla="*/ 240030 h 306643"/>
                <a:gd name="connsiteX10" fmla="*/ 214132 w 282159"/>
                <a:gd name="connsiteY10" fmla="*/ 163830 h 306643"/>
                <a:gd name="connsiteX11" fmla="*/ 176032 w 282159"/>
                <a:gd name="connsiteY11" fmla="*/ 137160 h 306643"/>
                <a:gd name="connsiteX12" fmla="*/ 187462 w 282159"/>
                <a:gd name="connsiteY12" fmla="*/ 72390 h 306643"/>
                <a:gd name="connsiteX13" fmla="*/ 280807 w 282159"/>
                <a:gd name="connsiteY13" fmla="*/ 102870 h 306643"/>
                <a:gd name="connsiteX14" fmla="*/ 240802 w 282159"/>
                <a:gd name="connsiteY14" fmla="*/ 167640 h 306643"/>
                <a:gd name="connsiteX15" fmla="*/ 227467 w 282159"/>
                <a:gd name="connsiteY15" fmla="*/ 247650 h 306643"/>
                <a:gd name="connsiteX16" fmla="*/ 122692 w 282159"/>
                <a:gd name="connsiteY16" fmla="*/ 293370 h 306643"/>
                <a:gd name="connsiteX17" fmla="*/ 54112 w 282159"/>
                <a:gd name="connsiteY17" fmla="*/ 302895 h 306643"/>
                <a:gd name="connsiteX18" fmla="*/ 56017 w 282159"/>
                <a:gd name="connsiteY18" fmla="*/ 238125 h 306643"/>
                <a:gd name="connsiteX19" fmla="*/ 4582 w 282159"/>
                <a:gd name="connsiteY19" fmla="*/ 190500 h 306643"/>
                <a:gd name="connsiteX20" fmla="*/ 23632 w 282159"/>
                <a:gd name="connsiteY20" fmla="*/ 83820 h 306643"/>
                <a:gd name="connsiteX21" fmla="*/ 2677 w 282159"/>
                <a:gd name="connsiteY21" fmla="*/ 30480 h 306643"/>
                <a:gd name="connsiteX22" fmla="*/ 82687 w 282159"/>
                <a:gd name="connsiteY22" fmla="*/ 0 h 306643"/>
                <a:gd name="connsiteX0" fmla="*/ 82687 w 282159"/>
                <a:gd name="connsiteY0" fmla="*/ 0 h 306643"/>
                <a:gd name="connsiteX1" fmla="*/ 128407 w 282159"/>
                <a:gd name="connsiteY1" fmla="*/ 34290 h 306643"/>
                <a:gd name="connsiteX2" fmla="*/ 86497 w 282159"/>
                <a:gd name="connsiteY2" fmla="*/ 93345 h 306643"/>
                <a:gd name="connsiteX3" fmla="*/ 27442 w 282159"/>
                <a:gd name="connsiteY3" fmla="*/ 118110 h 306643"/>
                <a:gd name="connsiteX4" fmla="*/ 25537 w 282159"/>
                <a:gd name="connsiteY4" fmla="*/ 184785 h 306643"/>
                <a:gd name="connsiteX5" fmla="*/ 63637 w 282159"/>
                <a:gd name="connsiteY5" fmla="*/ 222885 h 306643"/>
                <a:gd name="connsiteX6" fmla="*/ 97927 w 282159"/>
                <a:gd name="connsiteY6" fmla="*/ 175260 h 306643"/>
                <a:gd name="connsiteX7" fmla="*/ 149362 w 282159"/>
                <a:gd name="connsiteY7" fmla="*/ 198120 h 306643"/>
                <a:gd name="connsiteX8" fmla="*/ 126502 w 282159"/>
                <a:gd name="connsiteY8" fmla="*/ 274320 h 306643"/>
                <a:gd name="connsiteX9" fmla="*/ 212227 w 282159"/>
                <a:gd name="connsiteY9" fmla="*/ 240030 h 306643"/>
                <a:gd name="connsiteX10" fmla="*/ 214132 w 282159"/>
                <a:gd name="connsiteY10" fmla="*/ 163830 h 306643"/>
                <a:gd name="connsiteX11" fmla="*/ 176032 w 282159"/>
                <a:gd name="connsiteY11" fmla="*/ 137160 h 306643"/>
                <a:gd name="connsiteX12" fmla="*/ 187462 w 282159"/>
                <a:gd name="connsiteY12" fmla="*/ 72390 h 306643"/>
                <a:gd name="connsiteX13" fmla="*/ 280807 w 282159"/>
                <a:gd name="connsiteY13" fmla="*/ 102870 h 306643"/>
                <a:gd name="connsiteX14" fmla="*/ 240802 w 282159"/>
                <a:gd name="connsiteY14" fmla="*/ 167640 h 306643"/>
                <a:gd name="connsiteX15" fmla="*/ 227467 w 282159"/>
                <a:gd name="connsiteY15" fmla="*/ 247650 h 306643"/>
                <a:gd name="connsiteX16" fmla="*/ 122692 w 282159"/>
                <a:gd name="connsiteY16" fmla="*/ 293370 h 306643"/>
                <a:gd name="connsiteX17" fmla="*/ 54112 w 282159"/>
                <a:gd name="connsiteY17" fmla="*/ 302895 h 306643"/>
                <a:gd name="connsiteX18" fmla="*/ 56017 w 282159"/>
                <a:gd name="connsiteY18" fmla="*/ 238125 h 306643"/>
                <a:gd name="connsiteX19" fmla="*/ 4582 w 282159"/>
                <a:gd name="connsiteY19" fmla="*/ 190500 h 306643"/>
                <a:gd name="connsiteX20" fmla="*/ 23632 w 282159"/>
                <a:gd name="connsiteY20" fmla="*/ 83820 h 306643"/>
                <a:gd name="connsiteX21" fmla="*/ 2677 w 282159"/>
                <a:gd name="connsiteY21" fmla="*/ 30480 h 306643"/>
                <a:gd name="connsiteX22" fmla="*/ 82687 w 282159"/>
                <a:gd name="connsiteY22" fmla="*/ 0 h 306643"/>
                <a:gd name="connsiteX0" fmla="*/ 82687 w 282159"/>
                <a:gd name="connsiteY0" fmla="*/ 0 h 306643"/>
                <a:gd name="connsiteX1" fmla="*/ 128407 w 282159"/>
                <a:gd name="connsiteY1" fmla="*/ 34290 h 306643"/>
                <a:gd name="connsiteX2" fmla="*/ 86497 w 282159"/>
                <a:gd name="connsiteY2" fmla="*/ 93345 h 306643"/>
                <a:gd name="connsiteX3" fmla="*/ 27442 w 282159"/>
                <a:gd name="connsiteY3" fmla="*/ 118110 h 306643"/>
                <a:gd name="connsiteX4" fmla="*/ 25537 w 282159"/>
                <a:gd name="connsiteY4" fmla="*/ 184785 h 306643"/>
                <a:gd name="connsiteX5" fmla="*/ 63637 w 282159"/>
                <a:gd name="connsiteY5" fmla="*/ 222885 h 306643"/>
                <a:gd name="connsiteX6" fmla="*/ 97927 w 282159"/>
                <a:gd name="connsiteY6" fmla="*/ 175260 h 306643"/>
                <a:gd name="connsiteX7" fmla="*/ 149362 w 282159"/>
                <a:gd name="connsiteY7" fmla="*/ 198120 h 306643"/>
                <a:gd name="connsiteX8" fmla="*/ 126502 w 282159"/>
                <a:gd name="connsiteY8" fmla="*/ 274320 h 306643"/>
                <a:gd name="connsiteX9" fmla="*/ 212227 w 282159"/>
                <a:gd name="connsiteY9" fmla="*/ 240030 h 306643"/>
                <a:gd name="connsiteX10" fmla="*/ 214132 w 282159"/>
                <a:gd name="connsiteY10" fmla="*/ 163830 h 306643"/>
                <a:gd name="connsiteX11" fmla="*/ 176032 w 282159"/>
                <a:gd name="connsiteY11" fmla="*/ 137160 h 306643"/>
                <a:gd name="connsiteX12" fmla="*/ 187462 w 282159"/>
                <a:gd name="connsiteY12" fmla="*/ 72390 h 306643"/>
                <a:gd name="connsiteX13" fmla="*/ 280807 w 282159"/>
                <a:gd name="connsiteY13" fmla="*/ 102870 h 306643"/>
                <a:gd name="connsiteX14" fmla="*/ 240802 w 282159"/>
                <a:gd name="connsiteY14" fmla="*/ 167640 h 306643"/>
                <a:gd name="connsiteX15" fmla="*/ 227467 w 282159"/>
                <a:gd name="connsiteY15" fmla="*/ 247650 h 306643"/>
                <a:gd name="connsiteX16" fmla="*/ 122692 w 282159"/>
                <a:gd name="connsiteY16" fmla="*/ 293370 h 306643"/>
                <a:gd name="connsiteX17" fmla="*/ 54112 w 282159"/>
                <a:gd name="connsiteY17" fmla="*/ 302895 h 306643"/>
                <a:gd name="connsiteX18" fmla="*/ 56017 w 282159"/>
                <a:gd name="connsiteY18" fmla="*/ 238125 h 306643"/>
                <a:gd name="connsiteX19" fmla="*/ 4582 w 282159"/>
                <a:gd name="connsiteY19" fmla="*/ 190500 h 306643"/>
                <a:gd name="connsiteX20" fmla="*/ 23632 w 282159"/>
                <a:gd name="connsiteY20" fmla="*/ 83820 h 306643"/>
                <a:gd name="connsiteX21" fmla="*/ 2677 w 282159"/>
                <a:gd name="connsiteY21" fmla="*/ 30480 h 306643"/>
                <a:gd name="connsiteX22" fmla="*/ 82687 w 282159"/>
                <a:gd name="connsiteY22" fmla="*/ 0 h 306643"/>
                <a:gd name="connsiteX0" fmla="*/ 82687 w 282159"/>
                <a:gd name="connsiteY0" fmla="*/ 17 h 306660"/>
                <a:gd name="connsiteX1" fmla="*/ 128407 w 282159"/>
                <a:gd name="connsiteY1" fmla="*/ 34307 h 306660"/>
                <a:gd name="connsiteX2" fmla="*/ 86497 w 282159"/>
                <a:gd name="connsiteY2" fmla="*/ 93362 h 306660"/>
                <a:gd name="connsiteX3" fmla="*/ 27442 w 282159"/>
                <a:gd name="connsiteY3" fmla="*/ 118127 h 306660"/>
                <a:gd name="connsiteX4" fmla="*/ 25537 w 282159"/>
                <a:gd name="connsiteY4" fmla="*/ 184802 h 306660"/>
                <a:gd name="connsiteX5" fmla="*/ 63637 w 282159"/>
                <a:gd name="connsiteY5" fmla="*/ 222902 h 306660"/>
                <a:gd name="connsiteX6" fmla="*/ 97927 w 282159"/>
                <a:gd name="connsiteY6" fmla="*/ 175277 h 306660"/>
                <a:gd name="connsiteX7" fmla="*/ 149362 w 282159"/>
                <a:gd name="connsiteY7" fmla="*/ 198137 h 306660"/>
                <a:gd name="connsiteX8" fmla="*/ 126502 w 282159"/>
                <a:gd name="connsiteY8" fmla="*/ 274337 h 306660"/>
                <a:gd name="connsiteX9" fmla="*/ 212227 w 282159"/>
                <a:gd name="connsiteY9" fmla="*/ 240047 h 306660"/>
                <a:gd name="connsiteX10" fmla="*/ 214132 w 282159"/>
                <a:gd name="connsiteY10" fmla="*/ 163847 h 306660"/>
                <a:gd name="connsiteX11" fmla="*/ 176032 w 282159"/>
                <a:gd name="connsiteY11" fmla="*/ 137177 h 306660"/>
                <a:gd name="connsiteX12" fmla="*/ 187462 w 282159"/>
                <a:gd name="connsiteY12" fmla="*/ 72407 h 306660"/>
                <a:gd name="connsiteX13" fmla="*/ 280807 w 282159"/>
                <a:gd name="connsiteY13" fmla="*/ 102887 h 306660"/>
                <a:gd name="connsiteX14" fmla="*/ 240802 w 282159"/>
                <a:gd name="connsiteY14" fmla="*/ 167657 h 306660"/>
                <a:gd name="connsiteX15" fmla="*/ 227467 w 282159"/>
                <a:gd name="connsiteY15" fmla="*/ 247667 h 306660"/>
                <a:gd name="connsiteX16" fmla="*/ 122692 w 282159"/>
                <a:gd name="connsiteY16" fmla="*/ 293387 h 306660"/>
                <a:gd name="connsiteX17" fmla="*/ 54112 w 282159"/>
                <a:gd name="connsiteY17" fmla="*/ 302912 h 306660"/>
                <a:gd name="connsiteX18" fmla="*/ 56017 w 282159"/>
                <a:gd name="connsiteY18" fmla="*/ 238142 h 306660"/>
                <a:gd name="connsiteX19" fmla="*/ 4582 w 282159"/>
                <a:gd name="connsiteY19" fmla="*/ 190517 h 306660"/>
                <a:gd name="connsiteX20" fmla="*/ 23632 w 282159"/>
                <a:gd name="connsiteY20" fmla="*/ 83837 h 306660"/>
                <a:gd name="connsiteX21" fmla="*/ 2677 w 282159"/>
                <a:gd name="connsiteY21" fmla="*/ 30497 h 306660"/>
                <a:gd name="connsiteX22" fmla="*/ 82687 w 282159"/>
                <a:gd name="connsiteY22" fmla="*/ 17 h 306660"/>
                <a:gd name="connsiteX0" fmla="*/ 82687 w 282159"/>
                <a:gd name="connsiteY0" fmla="*/ 21 h 306664"/>
                <a:gd name="connsiteX1" fmla="*/ 128407 w 282159"/>
                <a:gd name="connsiteY1" fmla="*/ 34311 h 306664"/>
                <a:gd name="connsiteX2" fmla="*/ 86497 w 282159"/>
                <a:gd name="connsiteY2" fmla="*/ 93366 h 306664"/>
                <a:gd name="connsiteX3" fmla="*/ 27442 w 282159"/>
                <a:gd name="connsiteY3" fmla="*/ 118131 h 306664"/>
                <a:gd name="connsiteX4" fmla="*/ 25537 w 282159"/>
                <a:gd name="connsiteY4" fmla="*/ 184806 h 306664"/>
                <a:gd name="connsiteX5" fmla="*/ 63637 w 282159"/>
                <a:gd name="connsiteY5" fmla="*/ 222906 h 306664"/>
                <a:gd name="connsiteX6" fmla="*/ 97927 w 282159"/>
                <a:gd name="connsiteY6" fmla="*/ 175281 h 306664"/>
                <a:gd name="connsiteX7" fmla="*/ 149362 w 282159"/>
                <a:gd name="connsiteY7" fmla="*/ 198141 h 306664"/>
                <a:gd name="connsiteX8" fmla="*/ 126502 w 282159"/>
                <a:gd name="connsiteY8" fmla="*/ 274341 h 306664"/>
                <a:gd name="connsiteX9" fmla="*/ 212227 w 282159"/>
                <a:gd name="connsiteY9" fmla="*/ 240051 h 306664"/>
                <a:gd name="connsiteX10" fmla="*/ 214132 w 282159"/>
                <a:gd name="connsiteY10" fmla="*/ 163851 h 306664"/>
                <a:gd name="connsiteX11" fmla="*/ 176032 w 282159"/>
                <a:gd name="connsiteY11" fmla="*/ 137181 h 306664"/>
                <a:gd name="connsiteX12" fmla="*/ 187462 w 282159"/>
                <a:gd name="connsiteY12" fmla="*/ 72411 h 306664"/>
                <a:gd name="connsiteX13" fmla="*/ 280807 w 282159"/>
                <a:gd name="connsiteY13" fmla="*/ 102891 h 306664"/>
                <a:gd name="connsiteX14" fmla="*/ 240802 w 282159"/>
                <a:gd name="connsiteY14" fmla="*/ 167661 h 306664"/>
                <a:gd name="connsiteX15" fmla="*/ 227467 w 282159"/>
                <a:gd name="connsiteY15" fmla="*/ 247671 h 306664"/>
                <a:gd name="connsiteX16" fmla="*/ 122692 w 282159"/>
                <a:gd name="connsiteY16" fmla="*/ 293391 h 306664"/>
                <a:gd name="connsiteX17" fmla="*/ 54112 w 282159"/>
                <a:gd name="connsiteY17" fmla="*/ 302916 h 306664"/>
                <a:gd name="connsiteX18" fmla="*/ 56017 w 282159"/>
                <a:gd name="connsiteY18" fmla="*/ 238146 h 306664"/>
                <a:gd name="connsiteX19" fmla="*/ 4582 w 282159"/>
                <a:gd name="connsiteY19" fmla="*/ 190521 h 306664"/>
                <a:gd name="connsiteX20" fmla="*/ 23632 w 282159"/>
                <a:gd name="connsiteY20" fmla="*/ 83841 h 306664"/>
                <a:gd name="connsiteX21" fmla="*/ 2677 w 282159"/>
                <a:gd name="connsiteY21" fmla="*/ 30501 h 306664"/>
                <a:gd name="connsiteX22" fmla="*/ 82687 w 282159"/>
                <a:gd name="connsiteY22" fmla="*/ 21 h 306664"/>
                <a:gd name="connsiteX0" fmla="*/ 82687 w 282159"/>
                <a:gd name="connsiteY0" fmla="*/ 91 h 306734"/>
                <a:gd name="connsiteX1" fmla="*/ 128407 w 282159"/>
                <a:gd name="connsiteY1" fmla="*/ 34381 h 306734"/>
                <a:gd name="connsiteX2" fmla="*/ 86497 w 282159"/>
                <a:gd name="connsiteY2" fmla="*/ 93436 h 306734"/>
                <a:gd name="connsiteX3" fmla="*/ 27442 w 282159"/>
                <a:gd name="connsiteY3" fmla="*/ 118201 h 306734"/>
                <a:gd name="connsiteX4" fmla="*/ 25537 w 282159"/>
                <a:gd name="connsiteY4" fmla="*/ 184876 h 306734"/>
                <a:gd name="connsiteX5" fmla="*/ 63637 w 282159"/>
                <a:gd name="connsiteY5" fmla="*/ 222976 h 306734"/>
                <a:gd name="connsiteX6" fmla="*/ 97927 w 282159"/>
                <a:gd name="connsiteY6" fmla="*/ 175351 h 306734"/>
                <a:gd name="connsiteX7" fmla="*/ 149362 w 282159"/>
                <a:gd name="connsiteY7" fmla="*/ 198211 h 306734"/>
                <a:gd name="connsiteX8" fmla="*/ 126502 w 282159"/>
                <a:gd name="connsiteY8" fmla="*/ 274411 h 306734"/>
                <a:gd name="connsiteX9" fmla="*/ 212227 w 282159"/>
                <a:gd name="connsiteY9" fmla="*/ 240121 h 306734"/>
                <a:gd name="connsiteX10" fmla="*/ 214132 w 282159"/>
                <a:gd name="connsiteY10" fmla="*/ 163921 h 306734"/>
                <a:gd name="connsiteX11" fmla="*/ 176032 w 282159"/>
                <a:gd name="connsiteY11" fmla="*/ 137251 h 306734"/>
                <a:gd name="connsiteX12" fmla="*/ 187462 w 282159"/>
                <a:gd name="connsiteY12" fmla="*/ 72481 h 306734"/>
                <a:gd name="connsiteX13" fmla="*/ 280807 w 282159"/>
                <a:gd name="connsiteY13" fmla="*/ 102961 h 306734"/>
                <a:gd name="connsiteX14" fmla="*/ 240802 w 282159"/>
                <a:gd name="connsiteY14" fmla="*/ 167731 h 306734"/>
                <a:gd name="connsiteX15" fmla="*/ 227467 w 282159"/>
                <a:gd name="connsiteY15" fmla="*/ 247741 h 306734"/>
                <a:gd name="connsiteX16" fmla="*/ 122692 w 282159"/>
                <a:gd name="connsiteY16" fmla="*/ 293461 h 306734"/>
                <a:gd name="connsiteX17" fmla="*/ 54112 w 282159"/>
                <a:gd name="connsiteY17" fmla="*/ 302986 h 306734"/>
                <a:gd name="connsiteX18" fmla="*/ 56017 w 282159"/>
                <a:gd name="connsiteY18" fmla="*/ 238216 h 306734"/>
                <a:gd name="connsiteX19" fmla="*/ 4582 w 282159"/>
                <a:gd name="connsiteY19" fmla="*/ 190591 h 306734"/>
                <a:gd name="connsiteX20" fmla="*/ 23632 w 282159"/>
                <a:gd name="connsiteY20" fmla="*/ 83911 h 306734"/>
                <a:gd name="connsiteX21" fmla="*/ 2677 w 282159"/>
                <a:gd name="connsiteY21" fmla="*/ 30571 h 306734"/>
                <a:gd name="connsiteX22" fmla="*/ 82687 w 282159"/>
                <a:gd name="connsiteY22" fmla="*/ 91 h 306734"/>
                <a:gd name="connsiteX0" fmla="*/ 84488 w 283960"/>
                <a:gd name="connsiteY0" fmla="*/ 19 h 306662"/>
                <a:gd name="connsiteX1" fmla="*/ 130208 w 283960"/>
                <a:gd name="connsiteY1" fmla="*/ 34309 h 306662"/>
                <a:gd name="connsiteX2" fmla="*/ 88298 w 283960"/>
                <a:gd name="connsiteY2" fmla="*/ 93364 h 306662"/>
                <a:gd name="connsiteX3" fmla="*/ 29243 w 283960"/>
                <a:gd name="connsiteY3" fmla="*/ 118129 h 306662"/>
                <a:gd name="connsiteX4" fmla="*/ 27338 w 283960"/>
                <a:gd name="connsiteY4" fmla="*/ 184804 h 306662"/>
                <a:gd name="connsiteX5" fmla="*/ 65438 w 283960"/>
                <a:gd name="connsiteY5" fmla="*/ 222904 h 306662"/>
                <a:gd name="connsiteX6" fmla="*/ 99728 w 283960"/>
                <a:gd name="connsiteY6" fmla="*/ 175279 h 306662"/>
                <a:gd name="connsiteX7" fmla="*/ 151163 w 283960"/>
                <a:gd name="connsiteY7" fmla="*/ 198139 h 306662"/>
                <a:gd name="connsiteX8" fmla="*/ 128303 w 283960"/>
                <a:gd name="connsiteY8" fmla="*/ 274339 h 306662"/>
                <a:gd name="connsiteX9" fmla="*/ 214028 w 283960"/>
                <a:gd name="connsiteY9" fmla="*/ 240049 h 306662"/>
                <a:gd name="connsiteX10" fmla="*/ 215933 w 283960"/>
                <a:gd name="connsiteY10" fmla="*/ 163849 h 306662"/>
                <a:gd name="connsiteX11" fmla="*/ 177833 w 283960"/>
                <a:gd name="connsiteY11" fmla="*/ 137179 h 306662"/>
                <a:gd name="connsiteX12" fmla="*/ 189263 w 283960"/>
                <a:gd name="connsiteY12" fmla="*/ 72409 h 306662"/>
                <a:gd name="connsiteX13" fmla="*/ 282608 w 283960"/>
                <a:gd name="connsiteY13" fmla="*/ 102889 h 306662"/>
                <a:gd name="connsiteX14" fmla="*/ 242603 w 283960"/>
                <a:gd name="connsiteY14" fmla="*/ 167659 h 306662"/>
                <a:gd name="connsiteX15" fmla="*/ 229268 w 283960"/>
                <a:gd name="connsiteY15" fmla="*/ 247669 h 306662"/>
                <a:gd name="connsiteX16" fmla="*/ 124493 w 283960"/>
                <a:gd name="connsiteY16" fmla="*/ 293389 h 306662"/>
                <a:gd name="connsiteX17" fmla="*/ 55913 w 283960"/>
                <a:gd name="connsiteY17" fmla="*/ 302914 h 306662"/>
                <a:gd name="connsiteX18" fmla="*/ 57818 w 283960"/>
                <a:gd name="connsiteY18" fmla="*/ 238144 h 306662"/>
                <a:gd name="connsiteX19" fmla="*/ 6383 w 283960"/>
                <a:gd name="connsiteY19" fmla="*/ 190519 h 306662"/>
                <a:gd name="connsiteX20" fmla="*/ 14003 w 283960"/>
                <a:gd name="connsiteY20" fmla="*/ 93364 h 306662"/>
                <a:gd name="connsiteX21" fmla="*/ 4478 w 283960"/>
                <a:gd name="connsiteY21" fmla="*/ 30499 h 306662"/>
                <a:gd name="connsiteX22" fmla="*/ 84488 w 283960"/>
                <a:gd name="connsiteY22" fmla="*/ 19 h 306662"/>
                <a:gd name="connsiteX0" fmla="*/ 47764 w 281526"/>
                <a:gd name="connsiteY0" fmla="*/ 31 h 299054"/>
                <a:gd name="connsiteX1" fmla="*/ 127774 w 281526"/>
                <a:gd name="connsiteY1" fmla="*/ 26701 h 299054"/>
                <a:gd name="connsiteX2" fmla="*/ 85864 w 281526"/>
                <a:gd name="connsiteY2" fmla="*/ 85756 h 299054"/>
                <a:gd name="connsiteX3" fmla="*/ 26809 w 281526"/>
                <a:gd name="connsiteY3" fmla="*/ 110521 h 299054"/>
                <a:gd name="connsiteX4" fmla="*/ 24904 w 281526"/>
                <a:gd name="connsiteY4" fmla="*/ 177196 h 299054"/>
                <a:gd name="connsiteX5" fmla="*/ 63004 w 281526"/>
                <a:gd name="connsiteY5" fmla="*/ 215296 h 299054"/>
                <a:gd name="connsiteX6" fmla="*/ 97294 w 281526"/>
                <a:gd name="connsiteY6" fmla="*/ 167671 h 299054"/>
                <a:gd name="connsiteX7" fmla="*/ 148729 w 281526"/>
                <a:gd name="connsiteY7" fmla="*/ 190531 h 299054"/>
                <a:gd name="connsiteX8" fmla="*/ 125869 w 281526"/>
                <a:gd name="connsiteY8" fmla="*/ 266731 h 299054"/>
                <a:gd name="connsiteX9" fmla="*/ 211594 w 281526"/>
                <a:gd name="connsiteY9" fmla="*/ 232441 h 299054"/>
                <a:gd name="connsiteX10" fmla="*/ 213499 w 281526"/>
                <a:gd name="connsiteY10" fmla="*/ 156241 h 299054"/>
                <a:gd name="connsiteX11" fmla="*/ 175399 w 281526"/>
                <a:gd name="connsiteY11" fmla="*/ 129571 h 299054"/>
                <a:gd name="connsiteX12" fmla="*/ 186829 w 281526"/>
                <a:gd name="connsiteY12" fmla="*/ 64801 h 299054"/>
                <a:gd name="connsiteX13" fmla="*/ 280174 w 281526"/>
                <a:gd name="connsiteY13" fmla="*/ 95281 h 299054"/>
                <a:gd name="connsiteX14" fmla="*/ 240169 w 281526"/>
                <a:gd name="connsiteY14" fmla="*/ 160051 h 299054"/>
                <a:gd name="connsiteX15" fmla="*/ 226834 w 281526"/>
                <a:gd name="connsiteY15" fmla="*/ 240061 h 299054"/>
                <a:gd name="connsiteX16" fmla="*/ 122059 w 281526"/>
                <a:gd name="connsiteY16" fmla="*/ 285781 h 299054"/>
                <a:gd name="connsiteX17" fmla="*/ 53479 w 281526"/>
                <a:gd name="connsiteY17" fmla="*/ 295306 h 299054"/>
                <a:gd name="connsiteX18" fmla="*/ 55384 w 281526"/>
                <a:gd name="connsiteY18" fmla="*/ 230536 h 299054"/>
                <a:gd name="connsiteX19" fmla="*/ 3949 w 281526"/>
                <a:gd name="connsiteY19" fmla="*/ 182911 h 299054"/>
                <a:gd name="connsiteX20" fmla="*/ 11569 w 281526"/>
                <a:gd name="connsiteY20" fmla="*/ 85756 h 299054"/>
                <a:gd name="connsiteX21" fmla="*/ 2044 w 281526"/>
                <a:gd name="connsiteY21" fmla="*/ 22891 h 299054"/>
                <a:gd name="connsiteX22" fmla="*/ 47764 w 281526"/>
                <a:gd name="connsiteY22" fmla="*/ 31 h 299054"/>
                <a:gd name="connsiteX0" fmla="*/ 47764 w 281526"/>
                <a:gd name="connsiteY0" fmla="*/ 223 h 299246"/>
                <a:gd name="connsiteX1" fmla="*/ 99199 w 281526"/>
                <a:gd name="connsiteY1" fmla="*/ 34513 h 299246"/>
                <a:gd name="connsiteX2" fmla="*/ 85864 w 281526"/>
                <a:gd name="connsiteY2" fmla="*/ 85948 h 299246"/>
                <a:gd name="connsiteX3" fmla="*/ 26809 w 281526"/>
                <a:gd name="connsiteY3" fmla="*/ 110713 h 299246"/>
                <a:gd name="connsiteX4" fmla="*/ 24904 w 281526"/>
                <a:gd name="connsiteY4" fmla="*/ 177388 h 299246"/>
                <a:gd name="connsiteX5" fmla="*/ 63004 w 281526"/>
                <a:gd name="connsiteY5" fmla="*/ 215488 h 299246"/>
                <a:gd name="connsiteX6" fmla="*/ 97294 w 281526"/>
                <a:gd name="connsiteY6" fmla="*/ 167863 h 299246"/>
                <a:gd name="connsiteX7" fmla="*/ 148729 w 281526"/>
                <a:gd name="connsiteY7" fmla="*/ 190723 h 299246"/>
                <a:gd name="connsiteX8" fmla="*/ 125869 w 281526"/>
                <a:gd name="connsiteY8" fmla="*/ 266923 h 299246"/>
                <a:gd name="connsiteX9" fmla="*/ 211594 w 281526"/>
                <a:gd name="connsiteY9" fmla="*/ 232633 h 299246"/>
                <a:gd name="connsiteX10" fmla="*/ 213499 w 281526"/>
                <a:gd name="connsiteY10" fmla="*/ 156433 h 299246"/>
                <a:gd name="connsiteX11" fmla="*/ 175399 w 281526"/>
                <a:gd name="connsiteY11" fmla="*/ 129763 h 299246"/>
                <a:gd name="connsiteX12" fmla="*/ 186829 w 281526"/>
                <a:gd name="connsiteY12" fmla="*/ 64993 h 299246"/>
                <a:gd name="connsiteX13" fmla="*/ 280174 w 281526"/>
                <a:gd name="connsiteY13" fmla="*/ 95473 h 299246"/>
                <a:gd name="connsiteX14" fmla="*/ 240169 w 281526"/>
                <a:gd name="connsiteY14" fmla="*/ 160243 h 299246"/>
                <a:gd name="connsiteX15" fmla="*/ 226834 w 281526"/>
                <a:gd name="connsiteY15" fmla="*/ 240253 h 299246"/>
                <a:gd name="connsiteX16" fmla="*/ 122059 w 281526"/>
                <a:gd name="connsiteY16" fmla="*/ 285973 h 299246"/>
                <a:gd name="connsiteX17" fmla="*/ 53479 w 281526"/>
                <a:gd name="connsiteY17" fmla="*/ 295498 h 299246"/>
                <a:gd name="connsiteX18" fmla="*/ 55384 w 281526"/>
                <a:gd name="connsiteY18" fmla="*/ 230728 h 299246"/>
                <a:gd name="connsiteX19" fmla="*/ 3949 w 281526"/>
                <a:gd name="connsiteY19" fmla="*/ 183103 h 299246"/>
                <a:gd name="connsiteX20" fmla="*/ 11569 w 281526"/>
                <a:gd name="connsiteY20" fmla="*/ 85948 h 299246"/>
                <a:gd name="connsiteX21" fmla="*/ 2044 w 281526"/>
                <a:gd name="connsiteY21" fmla="*/ 23083 h 299246"/>
                <a:gd name="connsiteX22" fmla="*/ 47764 w 281526"/>
                <a:gd name="connsiteY22" fmla="*/ 223 h 299246"/>
                <a:gd name="connsiteX0" fmla="*/ 47764 w 281526"/>
                <a:gd name="connsiteY0" fmla="*/ 223 h 299246"/>
                <a:gd name="connsiteX1" fmla="*/ 99199 w 281526"/>
                <a:gd name="connsiteY1" fmla="*/ 34513 h 299246"/>
                <a:gd name="connsiteX2" fmla="*/ 74434 w 281526"/>
                <a:gd name="connsiteY2" fmla="*/ 89758 h 299246"/>
                <a:gd name="connsiteX3" fmla="*/ 26809 w 281526"/>
                <a:gd name="connsiteY3" fmla="*/ 110713 h 299246"/>
                <a:gd name="connsiteX4" fmla="*/ 24904 w 281526"/>
                <a:gd name="connsiteY4" fmla="*/ 177388 h 299246"/>
                <a:gd name="connsiteX5" fmla="*/ 63004 w 281526"/>
                <a:gd name="connsiteY5" fmla="*/ 215488 h 299246"/>
                <a:gd name="connsiteX6" fmla="*/ 97294 w 281526"/>
                <a:gd name="connsiteY6" fmla="*/ 167863 h 299246"/>
                <a:gd name="connsiteX7" fmla="*/ 148729 w 281526"/>
                <a:gd name="connsiteY7" fmla="*/ 190723 h 299246"/>
                <a:gd name="connsiteX8" fmla="*/ 125869 w 281526"/>
                <a:gd name="connsiteY8" fmla="*/ 266923 h 299246"/>
                <a:gd name="connsiteX9" fmla="*/ 211594 w 281526"/>
                <a:gd name="connsiteY9" fmla="*/ 232633 h 299246"/>
                <a:gd name="connsiteX10" fmla="*/ 213499 w 281526"/>
                <a:gd name="connsiteY10" fmla="*/ 156433 h 299246"/>
                <a:gd name="connsiteX11" fmla="*/ 175399 w 281526"/>
                <a:gd name="connsiteY11" fmla="*/ 129763 h 299246"/>
                <a:gd name="connsiteX12" fmla="*/ 186829 w 281526"/>
                <a:gd name="connsiteY12" fmla="*/ 64993 h 299246"/>
                <a:gd name="connsiteX13" fmla="*/ 280174 w 281526"/>
                <a:gd name="connsiteY13" fmla="*/ 95473 h 299246"/>
                <a:gd name="connsiteX14" fmla="*/ 240169 w 281526"/>
                <a:gd name="connsiteY14" fmla="*/ 160243 h 299246"/>
                <a:gd name="connsiteX15" fmla="*/ 226834 w 281526"/>
                <a:gd name="connsiteY15" fmla="*/ 240253 h 299246"/>
                <a:gd name="connsiteX16" fmla="*/ 122059 w 281526"/>
                <a:gd name="connsiteY16" fmla="*/ 285973 h 299246"/>
                <a:gd name="connsiteX17" fmla="*/ 53479 w 281526"/>
                <a:gd name="connsiteY17" fmla="*/ 295498 h 299246"/>
                <a:gd name="connsiteX18" fmla="*/ 55384 w 281526"/>
                <a:gd name="connsiteY18" fmla="*/ 230728 h 299246"/>
                <a:gd name="connsiteX19" fmla="*/ 3949 w 281526"/>
                <a:gd name="connsiteY19" fmla="*/ 183103 h 299246"/>
                <a:gd name="connsiteX20" fmla="*/ 11569 w 281526"/>
                <a:gd name="connsiteY20" fmla="*/ 85948 h 299246"/>
                <a:gd name="connsiteX21" fmla="*/ 2044 w 281526"/>
                <a:gd name="connsiteY21" fmla="*/ 23083 h 299246"/>
                <a:gd name="connsiteX22" fmla="*/ 47764 w 281526"/>
                <a:gd name="connsiteY22" fmla="*/ 223 h 299246"/>
                <a:gd name="connsiteX0" fmla="*/ 47764 w 281526"/>
                <a:gd name="connsiteY0" fmla="*/ 223 h 299246"/>
                <a:gd name="connsiteX1" fmla="*/ 99199 w 281526"/>
                <a:gd name="connsiteY1" fmla="*/ 34513 h 299246"/>
                <a:gd name="connsiteX2" fmla="*/ 74434 w 281526"/>
                <a:gd name="connsiteY2" fmla="*/ 89758 h 299246"/>
                <a:gd name="connsiteX3" fmla="*/ 26809 w 281526"/>
                <a:gd name="connsiteY3" fmla="*/ 110713 h 299246"/>
                <a:gd name="connsiteX4" fmla="*/ 24904 w 281526"/>
                <a:gd name="connsiteY4" fmla="*/ 177388 h 299246"/>
                <a:gd name="connsiteX5" fmla="*/ 59194 w 281526"/>
                <a:gd name="connsiteY5" fmla="*/ 190723 h 299246"/>
                <a:gd name="connsiteX6" fmla="*/ 97294 w 281526"/>
                <a:gd name="connsiteY6" fmla="*/ 167863 h 299246"/>
                <a:gd name="connsiteX7" fmla="*/ 148729 w 281526"/>
                <a:gd name="connsiteY7" fmla="*/ 190723 h 299246"/>
                <a:gd name="connsiteX8" fmla="*/ 125869 w 281526"/>
                <a:gd name="connsiteY8" fmla="*/ 266923 h 299246"/>
                <a:gd name="connsiteX9" fmla="*/ 211594 w 281526"/>
                <a:gd name="connsiteY9" fmla="*/ 232633 h 299246"/>
                <a:gd name="connsiteX10" fmla="*/ 213499 w 281526"/>
                <a:gd name="connsiteY10" fmla="*/ 156433 h 299246"/>
                <a:gd name="connsiteX11" fmla="*/ 175399 w 281526"/>
                <a:gd name="connsiteY11" fmla="*/ 129763 h 299246"/>
                <a:gd name="connsiteX12" fmla="*/ 186829 w 281526"/>
                <a:gd name="connsiteY12" fmla="*/ 64993 h 299246"/>
                <a:gd name="connsiteX13" fmla="*/ 280174 w 281526"/>
                <a:gd name="connsiteY13" fmla="*/ 95473 h 299246"/>
                <a:gd name="connsiteX14" fmla="*/ 240169 w 281526"/>
                <a:gd name="connsiteY14" fmla="*/ 160243 h 299246"/>
                <a:gd name="connsiteX15" fmla="*/ 226834 w 281526"/>
                <a:gd name="connsiteY15" fmla="*/ 240253 h 299246"/>
                <a:gd name="connsiteX16" fmla="*/ 122059 w 281526"/>
                <a:gd name="connsiteY16" fmla="*/ 285973 h 299246"/>
                <a:gd name="connsiteX17" fmla="*/ 53479 w 281526"/>
                <a:gd name="connsiteY17" fmla="*/ 295498 h 299246"/>
                <a:gd name="connsiteX18" fmla="*/ 55384 w 281526"/>
                <a:gd name="connsiteY18" fmla="*/ 230728 h 299246"/>
                <a:gd name="connsiteX19" fmla="*/ 3949 w 281526"/>
                <a:gd name="connsiteY19" fmla="*/ 183103 h 299246"/>
                <a:gd name="connsiteX20" fmla="*/ 11569 w 281526"/>
                <a:gd name="connsiteY20" fmla="*/ 85948 h 299246"/>
                <a:gd name="connsiteX21" fmla="*/ 2044 w 281526"/>
                <a:gd name="connsiteY21" fmla="*/ 23083 h 299246"/>
                <a:gd name="connsiteX22" fmla="*/ 47764 w 281526"/>
                <a:gd name="connsiteY22" fmla="*/ 223 h 299246"/>
                <a:gd name="connsiteX0" fmla="*/ 47764 w 281526"/>
                <a:gd name="connsiteY0" fmla="*/ 223 h 300082"/>
                <a:gd name="connsiteX1" fmla="*/ 99199 w 281526"/>
                <a:gd name="connsiteY1" fmla="*/ 34513 h 300082"/>
                <a:gd name="connsiteX2" fmla="*/ 74434 w 281526"/>
                <a:gd name="connsiteY2" fmla="*/ 89758 h 300082"/>
                <a:gd name="connsiteX3" fmla="*/ 26809 w 281526"/>
                <a:gd name="connsiteY3" fmla="*/ 110713 h 300082"/>
                <a:gd name="connsiteX4" fmla="*/ 24904 w 281526"/>
                <a:gd name="connsiteY4" fmla="*/ 177388 h 300082"/>
                <a:gd name="connsiteX5" fmla="*/ 59194 w 281526"/>
                <a:gd name="connsiteY5" fmla="*/ 190723 h 300082"/>
                <a:gd name="connsiteX6" fmla="*/ 97294 w 281526"/>
                <a:gd name="connsiteY6" fmla="*/ 167863 h 300082"/>
                <a:gd name="connsiteX7" fmla="*/ 148729 w 281526"/>
                <a:gd name="connsiteY7" fmla="*/ 190723 h 300082"/>
                <a:gd name="connsiteX8" fmla="*/ 125869 w 281526"/>
                <a:gd name="connsiteY8" fmla="*/ 266923 h 300082"/>
                <a:gd name="connsiteX9" fmla="*/ 211594 w 281526"/>
                <a:gd name="connsiteY9" fmla="*/ 232633 h 300082"/>
                <a:gd name="connsiteX10" fmla="*/ 213499 w 281526"/>
                <a:gd name="connsiteY10" fmla="*/ 156433 h 300082"/>
                <a:gd name="connsiteX11" fmla="*/ 175399 w 281526"/>
                <a:gd name="connsiteY11" fmla="*/ 129763 h 300082"/>
                <a:gd name="connsiteX12" fmla="*/ 186829 w 281526"/>
                <a:gd name="connsiteY12" fmla="*/ 64993 h 300082"/>
                <a:gd name="connsiteX13" fmla="*/ 280174 w 281526"/>
                <a:gd name="connsiteY13" fmla="*/ 95473 h 300082"/>
                <a:gd name="connsiteX14" fmla="*/ 240169 w 281526"/>
                <a:gd name="connsiteY14" fmla="*/ 160243 h 300082"/>
                <a:gd name="connsiteX15" fmla="*/ 226834 w 281526"/>
                <a:gd name="connsiteY15" fmla="*/ 240253 h 300082"/>
                <a:gd name="connsiteX16" fmla="*/ 122059 w 281526"/>
                <a:gd name="connsiteY16" fmla="*/ 285973 h 300082"/>
                <a:gd name="connsiteX17" fmla="*/ 53479 w 281526"/>
                <a:gd name="connsiteY17" fmla="*/ 295498 h 300082"/>
                <a:gd name="connsiteX18" fmla="*/ 47764 w 281526"/>
                <a:gd name="connsiteY18" fmla="*/ 219298 h 300082"/>
                <a:gd name="connsiteX19" fmla="*/ 3949 w 281526"/>
                <a:gd name="connsiteY19" fmla="*/ 183103 h 300082"/>
                <a:gd name="connsiteX20" fmla="*/ 11569 w 281526"/>
                <a:gd name="connsiteY20" fmla="*/ 85948 h 300082"/>
                <a:gd name="connsiteX21" fmla="*/ 2044 w 281526"/>
                <a:gd name="connsiteY21" fmla="*/ 23083 h 300082"/>
                <a:gd name="connsiteX22" fmla="*/ 47764 w 281526"/>
                <a:gd name="connsiteY22" fmla="*/ 223 h 300082"/>
                <a:gd name="connsiteX0" fmla="*/ 47764 w 281526"/>
                <a:gd name="connsiteY0" fmla="*/ 223 h 288594"/>
                <a:gd name="connsiteX1" fmla="*/ 99199 w 281526"/>
                <a:gd name="connsiteY1" fmla="*/ 34513 h 288594"/>
                <a:gd name="connsiteX2" fmla="*/ 74434 w 281526"/>
                <a:gd name="connsiteY2" fmla="*/ 89758 h 288594"/>
                <a:gd name="connsiteX3" fmla="*/ 26809 w 281526"/>
                <a:gd name="connsiteY3" fmla="*/ 110713 h 288594"/>
                <a:gd name="connsiteX4" fmla="*/ 24904 w 281526"/>
                <a:gd name="connsiteY4" fmla="*/ 177388 h 288594"/>
                <a:gd name="connsiteX5" fmla="*/ 59194 w 281526"/>
                <a:gd name="connsiteY5" fmla="*/ 190723 h 288594"/>
                <a:gd name="connsiteX6" fmla="*/ 97294 w 281526"/>
                <a:gd name="connsiteY6" fmla="*/ 167863 h 288594"/>
                <a:gd name="connsiteX7" fmla="*/ 148729 w 281526"/>
                <a:gd name="connsiteY7" fmla="*/ 190723 h 288594"/>
                <a:gd name="connsiteX8" fmla="*/ 125869 w 281526"/>
                <a:gd name="connsiteY8" fmla="*/ 266923 h 288594"/>
                <a:gd name="connsiteX9" fmla="*/ 211594 w 281526"/>
                <a:gd name="connsiteY9" fmla="*/ 232633 h 288594"/>
                <a:gd name="connsiteX10" fmla="*/ 213499 w 281526"/>
                <a:gd name="connsiteY10" fmla="*/ 156433 h 288594"/>
                <a:gd name="connsiteX11" fmla="*/ 175399 w 281526"/>
                <a:gd name="connsiteY11" fmla="*/ 129763 h 288594"/>
                <a:gd name="connsiteX12" fmla="*/ 186829 w 281526"/>
                <a:gd name="connsiteY12" fmla="*/ 64993 h 288594"/>
                <a:gd name="connsiteX13" fmla="*/ 280174 w 281526"/>
                <a:gd name="connsiteY13" fmla="*/ 95473 h 288594"/>
                <a:gd name="connsiteX14" fmla="*/ 240169 w 281526"/>
                <a:gd name="connsiteY14" fmla="*/ 160243 h 288594"/>
                <a:gd name="connsiteX15" fmla="*/ 226834 w 281526"/>
                <a:gd name="connsiteY15" fmla="*/ 240253 h 288594"/>
                <a:gd name="connsiteX16" fmla="*/ 122059 w 281526"/>
                <a:gd name="connsiteY16" fmla="*/ 285973 h 288594"/>
                <a:gd name="connsiteX17" fmla="*/ 76339 w 281526"/>
                <a:gd name="connsiteY17" fmla="*/ 266923 h 288594"/>
                <a:gd name="connsiteX18" fmla="*/ 47764 w 281526"/>
                <a:gd name="connsiteY18" fmla="*/ 219298 h 288594"/>
                <a:gd name="connsiteX19" fmla="*/ 3949 w 281526"/>
                <a:gd name="connsiteY19" fmla="*/ 183103 h 288594"/>
                <a:gd name="connsiteX20" fmla="*/ 11569 w 281526"/>
                <a:gd name="connsiteY20" fmla="*/ 85948 h 288594"/>
                <a:gd name="connsiteX21" fmla="*/ 2044 w 281526"/>
                <a:gd name="connsiteY21" fmla="*/ 23083 h 288594"/>
                <a:gd name="connsiteX22" fmla="*/ 47764 w 281526"/>
                <a:gd name="connsiteY22" fmla="*/ 223 h 288594"/>
                <a:gd name="connsiteX0" fmla="*/ 47764 w 281526"/>
                <a:gd name="connsiteY0" fmla="*/ 223 h 288594"/>
                <a:gd name="connsiteX1" fmla="*/ 99199 w 281526"/>
                <a:gd name="connsiteY1" fmla="*/ 34513 h 288594"/>
                <a:gd name="connsiteX2" fmla="*/ 74434 w 281526"/>
                <a:gd name="connsiteY2" fmla="*/ 89758 h 288594"/>
                <a:gd name="connsiteX3" fmla="*/ 26809 w 281526"/>
                <a:gd name="connsiteY3" fmla="*/ 110713 h 288594"/>
                <a:gd name="connsiteX4" fmla="*/ 24904 w 281526"/>
                <a:gd name="connsiteY4" fmla="*/ 177388 h 288594"/>
                <a:gd name="connsiteX5" fmla="*/ 59194 w 281526"/>
                <a:gd name="connsiteY5" fmla="*/ 190723 h 288594"/>
                <a:gd name="connsiteX6" fmla="*/ 97294 w 281526"/>
                <a:gd name="connsiteY6" fmla="*/ 167863 h 288594"/>
                <a:gd name="connsiteX7" fmla="*/ 131584 w 281526"/>
                <a:gd name="connsiteY7" fmla="*/ 198343 h 288594"/>
                <a:gd name="connsiteX8" fmla="*/ 125869 w 281526"/>
                <a:gd name="connsiteY8" fmla="*/ 266923 h 288594"/>
                <a:gd name="connsiteX9" fmla="*/ 211594 w 281526"/>
                <a:gd name="connsiteY9" fmla="*/ 232633 h 288594"/>
                <a:gd name="connsiteX10" fmla="*/ 213499 w 281526"/>
                <a:gd name="connsiteY10" fmla="*/ 156433 h 288594"/>
                <a:gd name="connsiteX11" fmla="*/ 175399 w 281526"/>
                <a:gd name="connsiteY11" fmla="*/ 129763 h 288594"/>
                <a:gd name="connsiteX12" fmla="*/ 186829 w 281526"/>
                <a:gd name="connsiteY12" fmla="*/ 64993 h 288594"/>
                <a:gd name="connsiteX13" fmla="*/ 280174 w 281526"/>
                <a:gd name="connsiteY13" fmla="*/ 95473 h 288594"/>
                <a:gd name="connsiteX14" fmla="*/ 240169 w 281526"/>
                <a:gd name="connsiteY14" fmla="*/ 160243 h 288594"/>
                <a:gd name="connsiteX15" fmla="*/ 226834 w 281526"/>
                <a:gd name="connsiteY15" fmla="*/ 240253 h 288594"/>
                <a:gd name="connsiteX16" fmla="*/ 122059 w 281526"/>
                <a:gd name="connsiteY16" fmla="*/ 285973 h 288594"/>
                <a:gd name="connsiteX17" fmla="*/ 76339 w 281526"/>
                <a:gd name="connsiteY17" fmla="*/ 266923 h 288594"/>
                <a:gd name="connsiteX18" fmla="*/ 47764 w 281526"/>
                <a:gd name="connsiteY18" fmla="*/ 219298 h 288594"/>
                <a:gd name="connsiteX19" fmla="*/ 3949 w 281526"/>
                <a:gd name="connsiteY19" fmla="*/ 183103 h 288594"/>
                <a:gd name="connsiteX20" fmla="*/ 11569 w 281526"/>
                <a:gd name="connsiteY20" fmla="*/ 85948 h 288594"/>
                <a:gd name="connsiteX21" fmla="*/ 2044 w 281526"/>
                <a:gd name="connsiteY21" fmla="*/ 23083 h 288594"/>
                <a:gd name="connsiteX22" fmla="*/ 47764 w 281526"/>
                <a:gd name="connsiteY22" fmla="*/ 223 h 288594"/>
                <a:gd name="connsiteX0" fmla="*/ 47764 w 281526"/>
                <a:gd name="connsiteY0" fmla="*/ 223 h 288594"/>
                <a:gd name="connsiteX1" fmla="*/ 99199 w 281526"/>
                <a:gd name="connsiteY1" fmla="*/ 34513 h 288594"/>
                <a:gd name="connsiteX2" fmla="*/ 74434 w 281526"/>
                <a:gd name="connsiteY2" fmla="*/ 89758 h 288594"/>
                <a:gd name="connsiteX3" fmla="*/ 26809 w 281526"/>
                <a:gd name="connsiteY3" fmla="*/ 110713 h 288594"/>
                <a:gd name="connsiteX4" fmla="*/ 24904 w 281526"/>
                <a:gd name="connsiteY4" fmla="*/ 177388 h 288594"/>
                <a:gd name="connsiteX5" fmla="*/ 59194 w 281526"/>
                <a:gd name="connsiteY5" fmla="*/ 190723 h 288594"/>
                <a:gd name="connsiteX6" fmla="*/ 97294 w 281526"/>
                <a:gd name="connsiteY6" fmla="*/ 167863 h 288594"/>
                <a:gd name="connsiteX7" fmla="*/ 131584 w 281526"/>
                <a:gd name="connsiteY7" fmla="*/ 198343 h 288594"/>
                <a:gd name="connsiteX8" fmla="*/ 127774 w 281526"/>
                <a:gd name="connsiteY8" fmla="*/ 238348 h 288594"/>
                <a:gd name="connsiteX9" fmla="*/ 211594 w 281526"/>
                <a:gd name="connsiteY9" fmla="*/ 232633 h 288594"/>
                <a:gd name="connsiteX10" fmla="*/ 213499 w 281526"/>
                <a:gd name="connsiteY10" fmla="*/ 156433 h 288594"/>
                <a:gd name="connsiteX11" fmla="*/ 175399 w 281526"/>
                <a:gd name="connsiteY11" fmla="*/ 129763 h 288594"/>
                <a:gd name="connsiteX12" fmla="*/ 186829 w 281526"/>
                <a:gd name="connsiteY12" fmla="*/ 64993 h 288594"/>
                <a:gd name="connsiteX13" fmla="*/ 280174 w 281526"/>
                <a:gd name="connsiteY13" fmla="*/ 95473 h 288594"/>
                <a:gd name="connsiteX14" fmla="*/ 240169 w 281526"/>
                <a:gd name="connsiteY14" fmla="*/ 160243 h 288594"/>
                <a:gd name="connsiteX15" fmla="*/ 226834 w 281526"/>
                <a:gd name="connsiteY15" fmla="*/ 240253 h 288594"/>
                <a:gd name="connsiteX16" fmla="*/ 122059 w 281526"/>
                <a:gd name="connsiteY16" fmla="*/ 285973 h 288594"/>
                <a:gd name="connsiteX17" fmla="*/ 76339 w 281526"/>
                <a:gd name="connsiteY17" fmla="*/ 266923 h 288594"/>
                <a:gd name="connsiteX18" fmla="*/ 47764 w 281526"/>
                <a:gd name="connsiteY18" fmla="*/ 219298 h 288594"/>
                <a:gd name="connsiteX19" fmla="*/ 3949 w 281526"/>
                <a:gd name="connsiteY19" fmla="*/ 183103 h 288594"/>
                <a:gd name="connsiteX20" fmla="*/ 11569 w 281526"/>
                <a:gd name="connsiteY20" fmla="*/ 85948 h 288594"/>
                <a:gd name="connsiteX21" fmla="*/ 2044 w 281526"/>
                <a:gd name="connsiteY21" fmla="*/ 23083 h 288594"/>
                <a:gd name="connsiteX22" fmla="*/ 47764 w 281526"/>
                <a:gd name="connsiteY22" fmla="*/ 223 h 288594"/>
                <a:gd name="connsiteX0" fmla="*/ 47764 w 281526"/>
                <a:gd name="connsiteY0" fmla="*/ 223 h 269964"/>
                <a:gd name="connsiteX1" fmla="*/ 99199 w 281526"/>
                <a:gd name="connsiteY1" fmla="*/ 34513 h 269964"/>
                <a:gd name="connsiteX2" fmla="*/ 74434 w 281526"/>
                <a:gd name="connsiteY2" fmla="*/ 89758 h 269964"/>
                <a:gd name="connsiteX3" fmla="*/ 26809 w 281526"/>
                <a:gd name="connsiteY3" fmla="*/ 110713 h 269964"/>
                <a:gd name="connsiteX4" fmla="*/ 24904 w 281526"/>
                <a:gd name="connsiteY4" fmla="*/ 177388 h 269964"/>
                <a:gd name="connsiteX5" fmla="*/ 59194 w 281526"/>
                <a:gd name="connsiteY5" fmla="*/ 190723 h 269964"/>
                <a:gd name="connsiteX6" fmla="*/ 97294 w 281526"/>
                <a:gd name="connsiteY6" fmla="*/ 167863 h 269964"/>
                <a:gd name="connsiteX7" fmla="*/ 131584 w 281526"/>
                <a:gd name="connsiteY7" fmla="*/ 198343 h 269964"/>
                <a:gd name="connsiteX8" fmla="*/ 127774 w 281526"/>
                <a:gd name="connsiteY8" fmla="*/ 238348 h 269964"/>
                <a:gd name="connsiteX9" fmla="*/ 211594 w 281526"/>
                <a:gd name="connsiteY9" fmla="*/ 232633 h 269964"/>
                <a:gd name="connsiteX10" fmla="*/ 213499 w 281526"/>
                <a:gd name="connsiteY10" fmla="*/ 156433 h 269964"/>
                <a:gd name="connsiteX11" fmla="*/ 175399 w 281526"/>
                <a:gd name="connsiteY11" fmla="*/ 129763 h 269964"/>
                <a:gd name="connsiteX12" fmla="*/ 186829 w 281526"/>
                <a:gd name="connsiteY12" fmla="*/ 64993 h 269964"/>
                <a:gd name="connsiteX13" fmla="*/ 280174 w 281526"/>
                <a:gd name="connsiteY13" fmla="*/ 95473 h 269964"/>
                <a:gd name="connsiteX14" fmla="*/ 240169 w 281526"/>
                <a:gd name="connsiteY14" fmla="*/ 160243 h 269964"/>
                <a:gd name="connsiteX15" fmla="*/ 226834 w 281526"/>
                <a:gd name="connsiteY15" fmla="*/ 240253 h 269964"/>
                <a:gd name="connsiteX16" fmla="*/ 116344 w 281526"/>
                <a:gd name="connsiteY16" fmla="*/ 259303 h 269964"/>
                <a:gd name="connsiteX17" fmla="*/ 76339 w 281526"/>
                <a:gd name="connsiteY17" fmla="*/ 266923 h 269964"/>
                <a:gd name="connsiteX18" fmla="*/ 47764 w 281526"/>
                <a:gd name="connsiteY18" fmla="*/ 219298 h 269964"/>
                <a:gd name="connsiteX19" fmla="*/ 3949 w 281526"/>
                <a:gd name="connsiteY19" fmla="*/ 183103 h 269964"/>
                <a:gd name="connsiteX20" fmla="*/ 11569 w 281526"/>
                <a:gd name="connsiteY20" fmla="*/ 85948 h 269964"/>
                <a:gd name="connsiteX21" fmla="*/ 2044 w 281526"/>
                <a:gd name="connsiteY21" fmla="*/ 23083 h 269964"/>
                <a:gd name="connsiteX22" fmla="*/ 47764 w 281526"/>
                <a:gd name="connsiteY22" fmla="*/ 223 h 269964"/>
                <a:gd name="connsiteX0" fmla="*/ 47764 w 281526"/>
                <a:gd name="connsiteY0" fmla="*/ 223 h 269964"/>
                <a:gd name="connsiteX1" fmla="*/ 99199 w 281526"/>
                <a:gd name="connsiteY1" fmla="*/ 34513 h 269964"/>
                <a:gd name="connsiteX2" fmla="*/ 74434 w 281526"/>
                <a:gd name="connsiteY2" fmla="*/ 89758 h 269964"/>
                <a:gd name="connsiteX3" fmla="*/ 26809 w 281526"/>
                <a:gd name="connsiteY3" fmla="*/ 110713 h 269964"/>
                <a:gd name="connsiteX4" fmla="*/ 24904 w 281526"/>
                <a:gd name="connsiteY4" fmla="*/ 177388 h 269964"/>
                <a:gd name="connsiteX5" fmla="*/ 59194 w 281526"/>
                <a:gd name="connsiteY5" fmla="*/ 190723 h 269964"/>
                <a:gd name="connsiteX6" fmla="*/ 97294 w 281526"/>
                <a:gd name="connsiteY6" fmla="*/ 167863 h 269964"/>
                <a:gd name="connsiteX7" fmla="*/ 131584 w 281526"/>
                <a:gd name="connsiteY7" fmla="*/ 198343 h 269964"/>
                <a:gd name="connsiteX8" fmla="*/ 127774 w 281526"/>
                <a:gd name="connsiteY8" fmla="*/ 238348 h 269964"/>
                <a:gd name="connsiteX9" fmla="*/ 196354 w 281526"/>
                <a:gd name="connsiteY9" fmla="*/ 217393 h 269964"/>
                <a:gd name="connsiteX10" fmla="*/ 213499 w 281526"/>
                <a:gd name="connsiteY10" fmla="*/ 156433 h 269964"/>
                <a:gd name="connsiteX11" fmla="*/ 175399 w 281526"/>
                <a:gd name="connsiteY11" fmla="*/ 129763 h 269964"/>
                <a:gd name="connsiteX12" fmla="*/ 186829 w 281526"/>
                <a:gd name="connsiteY12" fmla="*/ 64993 h 269964"/>
                <a:gd name="connsiteX13" fmla="*/ 280174 w 281526"/>
                <a:gd name="connsiteY13" fmla="*/ 95473 h 269964"/>
                <a:gd name="connsiteX14" fmla="*/ 240169 w 281526"/>
                <a:gd name="connsiteY14" fmla="*/ 160243 h 269964"/>
                <a:gd name="connsiteX15" fmla="*/ 226834 w 281526"/>
                <a:gd name="connsiteY15" fmla="*/ 240253 h 269964"/>
                <a:gd name="connsiteX16" fmla="*/ 116344 w 281526"/>
                <a:gd name="connsiteY16" fmla="*/ 259303 h 269964"/>
                <a:gd name="connsiteX17" fmla="*/ 76339 w 281526"/>
                <a:gd name="connsiteY17" fmla="*/ 266923 h 269964"/>
                <a:gd name="connsiteX18" fmla="*/ 47764 w 281526"/>
                <a:gd name="connsiteY18" fmla="*/ 219298 h 269964"/>
                <a:gd name="connsiteX19" fmla="*/ 3949 w 281526"/>
                <a:gd name="connsiteY19" fmla="*/ 183103 h 269964"/>
                <a:gd name="connsiteX20" fmla="*/ 11569 w 281526"/>
                <a:gd name="connsiteY20" fmla="*/ 85948 h 269964"/>
                <a:gd name="connsiteX21" fmla="*/ 2044 w 281526"/>
                <a:gd name="connsiteY21" fmla="*/ 23083 h 269964"/>
                <a:gd name="connsiteX22" fmla="*/ 47764 w 281526"/>
                <a:gd name="connsiteY22" fmla="*/ 223 h 269964"/>
                <a:gd name="connsiteX0" fmla="*/ 47764 w 281526"/>
                <a:gd name="connsiteY0" fmla="*/ 223 h 269964"/>
                <a:gd name="connsiteX1" fmla="*/ 99199 w 281526"/>
                <a:gd name="connsiteY1" fmla="*/ 34513 h 269964"/>
                <a:gd name="connsiteX2" fmla="*/ 74434 w 281526"/>
                <a:gd name="connsiteY2" fmla="*/ 89758 h 269964"/>
                <a:gd name="connsiteX3" fmla="*/ 26809 w 281526"/>
                <a:gd name="connsiteY3" fmla="*/ 110713 h 269964"/>
                <a:gd name="connsiteX4" fmla="*/ 24904 w 281526"/>
                <a:gd name="connsiteY4" fmla="*/ 177388 h 269964"/>
                <a:gd name="connsiteX5" fmla="*/ 59194 w 281526"/>
                <a:gd name="connsiteY5" fmla="*/ 190723 h 269964"/>
                <a:gd name="connsiteX6" fmla="*/ 97294 w 281526"/>
                <a:gd name="connsiteY6" fmla="*/ 167863 h 269964"/>
                <a:gd name="connsiteX7" fmla="*/ 131584 w 281526"/>
                <a:gd name="connsiteY7" fmla="*/ 198343 h 269964"/>
                <a:gd name="connsiteX8" fmla="*/ 127774 w 281526"/>
                <a:gd name="connsiteY8" fmla="*/ 238348 h 269964"/>
                <a:gd name="connsiteX9" fmla="*/ 196354 w 281526"/>
                <a:gd name="connsiteY9" fmla="*/ 217393 h 269964"/>
                <a:gd name="connsiteX10" fmla="*/ 213499 w 281526"/>
                <a:gd name="connsiteY10" fmla="*/ 156433 h 269964"/>
                <a:gd name="connsiteX11" fmla="*/ 175399 w 281526"/>
                <a:gd name="connsiteY11" fmla="*/ 129763 h 269964"/>
                <a:gd name="connsiteX12" fmla="*/ 186829 w 281526"/>
                <a:gd name="connsiteY12" fmla="*/ 64993 h 269964"/>
                <a:gd name="connsiteX13" fmla="*/ 280174 w 281526"/>
                <a:gd name="connsiteY13" fmla="*/ 95473 h 269964"/>
                <a:gd name="connsiteX14" fmla="*/ 240169 w 281526"/>
                <a:gd name="connsiteY14" fmla="*/ 160243 h 269964"/>
                <a:gd name="connsiteX15" fmla="*/ 198259 w 281526"/>
                <a:gd name="connsiteY15" fmla="*/ 232633 h 269964"/>
                <a:gd name="connsiteX16" fmla="*/ 116344 w 281526"/>
                <a:gd name="connsiteY16" fmla="*/ 259303 h 269964"/>
                <a:gd name="connsiteX17" fmla="*/ 76339 w 281526"/>
                <a:gd name="connsiteY17" fmla="*/ 266923 h 269964"/>
                <a:gd name="connsiteX18" fmla="*/ 47764 w 281526"/>
                <a:gd name="connsiteY18" fmla="*/ 219298 h 269964"/>
                <a:gd name="connsiteX19" fmla="*/ 3949 w 281526"/>
                <a:gd name="connsiteY19" fmla="*/ 183103 h 269964"/>
                <a:gd name="connsiteX20" fmla="*/ 11569 w 281526"/>
                <a:gd name="connsiteY20" fmla="*/ 85948 h 269964"/>
                <a:gd name="connsiteX21" fmla="*/ 2044 w 281526"/>
                <a:gd name="connsiteY21" fmla="*/ 23083 h 269964"/>
                <a:gd name="connsiteX22" fmla="*/ 47764 w 281526"/>
                <a:gd name="connsiteY22" fmla="*/ 223 h 269964"/>
                <a:gd name="connsiteX0" fmla="*/ 47764 w 264611"/>
                <a:gd name="connsiteY0" fmla="*/ 223 h 269964"/>
                <a:gd name="connsiteX1" fmla="*/ 99199 w 264611"/>
                <a:gd name="connsiteY1" fmla="*/ 34513 h 269964"/>
                <a:gd name="connsiteX2" fmla="*/ 74434 w 264611"/>
                <a:gd name="connsiteY2" fmla="*/ 89758 h 269964"/>
                <a:gd name="connsiteX3" fmla="*/ 26809 w 264611"/>
                <a:gd name="connsiteY3" fmla="*/ 110713 h 269964"/>
                <a:gd name="connsiteX4" fmla="*/ 24904 w 264611"/>
                <a:gd name="connsiteY4" fmla="*/ 177388 h 269964"/>
                <a:gd name="connsiteX5" fmla="*/ 59194 w 264611"/>
                <a:gd name="connsiteY5" fmla="*/ 190723 h 269964"/>
                <a:gd name="connsiteX6" fmla="*/ 97294 w 264611"/>
                <a:gd name="connsiteY6" fmla="*/ 167863 h 269964"/>
                <a:gd name="connsiteX7" fmla="*/ 131584 w 264611"/>
                <a:gd name="connsiteY7" fmla="*/ 198343 h 269964"/>
                <a:gd name="connsiteX8" fmla="*/ 127774 w 264611"/>
                <a:gd name="connsiteY8" fmla="*/ 238348 h 269964"/>
                <a:gd name="connsiteX9" fmla="*/ 196354 w 264611"/>
                <a:gd name="connsiteY9" fmla="*/ 217393 h 269964"/>
                <a:gd name="connsiteX10" fmla="*/ 213499 w 264611"/>
                <a:gd name="connsiteY10" fmla="*/ 156433 h 269964"/>
                <a:gd name="connsiteX11" fmla="*/ 175399 w 264611"/>
                <a:gd name="connsiteY11" fmla="*/ 129763 h 269964"/>
                <a:gd name="connsiteX12" fmla="*/ 186829 w 264611"/>
                <a:gd name="connsiteY12" fmla="*/ 64993 h 269964"/>
                <a:gd name="connsiteX13" fmla="*/ 263029 w 264611"/>
                <a:gd name="connsiteY13" fmla="*/ 84043 h 269964"/>
                <a:gd name="connsiteX14" fmla="*/ 240169 w 264611"/>
                <a:gd name="connsiteY14" fmla="*/ 160243 h 269964"/>
                <a:gd name="connsiteX15" fmla="*/ 198259 w 264611"/>
                <a:gd name="connsiteY15" fmla="*/ 232633 h 269964"/>
                <a:gd name="connsiteX16" fmla="*/ 116344 w 264611"/>
                <a:gd name="connsiteY16" fmla="*/ 259303 h 269964"/>
                <a:gd name="connsiteX17" fmla="*/ 76339 w 264611"/>
                <a:gd name="connsiteY17" fmla="*/ 266923 h 269964"/>
                <a:gd name="connsiteX18" fmla="*/ 47764 w 264611"/>
                <a:gd name="connsiteY18" fmla="*/ 219298 h 269964"/>
                <a:gd name="connsiteX19" fmla="*/ 3949 w 264611"/>
                <a:gd name="connsiteY19" fmla="*/ 183103 h 269964"/>
                <a:gd name="connsiteX20" fmla="*/ 11569 w 264611"/>
                <a:gd name="connsiteY20" fmla="*/ 85948 h 269964"/>
                <a:gd name="connsiteX21" fmla="*/ 2044 w 264611"/>
                <a:gd name="connsiteY21" fmla="*/ 23083 h 269964"/>
                <a:gd name="connsiteX22" fmla="*/ 47764 w 264611"/>
                <a:gd name="connsiteY22" fmla="*/ 223 h 269964"/>
                <a:gd name="connsiteX0" fmla="*/ 47764 w 266808"/>
                <a:gd name="connsiteY0" fmla="*/ 223 h 269964"/>
                <a:gd name="connsiteX1" fmla="*/ 99199 w 266808"/>
                <a:gd name="connsiteY1" fmla="*/ 34513 h 269964"/>
                <a:gd name="connsiteX2" fmla="*/ 74434 w 266808"/>
                <a:gd name="connsiteY2" fmla="*/ 89758 h 269964"/>
                <a:gd name="connsiteX3" fmla="*/ 26809 w 266808"/>
                <a:gd name="connsiteY3" fmla="*/ 110713 h 269964"/>
                <a:gd name="connsiteX4" fmla="*/ 24904 w 266808"/>
                <a:gd name="connsiteY4" fmla="*/ 177388 h 269964"/>
                <a:gd name="connsiteX5" fmla="*/ 59194 w 266808"/>
                <a:gd name="connsiteY5" fmla="*/ 190723 h 269964"/>
                <a:gd name="connsiteX6" fmla="*/ 97294 w 266808"/>
                <a:gd name="connsiteY6" fmla="*/ 167863 h 269964"/>
                <a:gd name="connsiteX7" fmla="*/ 131584 w 266808"/>
                <a:gd name="connsiteY7" fmla="*/ 198343 h 269964"/>
                <a:gd name="connsiteX8" fmla="*/ 127774 w 266808"/>
                <a:gd name="connsiteY8" fmla="*/ 238348 h 269964"/>
                <a:gd name="connsiteX9" fmla="*/ 196354 w 266808"/>
                <a:gd name="connsiteY9" fmla="*/ 217393 h 269964"/>
                <a:gd name="connsiteX10" fmla="*/ 213499 w 266808"/>
                <a:gd name="connsiteY10" fmla="*/ 156433 h 269964"/>
                <a:gd name="connsiteX11" fmla="*/ 175399 w 266808"/>
                <a:gd name="connsiteY11" fmla="*/ 129763 h 269964"/>
                <a:gd name="connsiteX12" fmla="*/ 186829 w 266808"/>
                <a:gd name="connsiteY12" fmla="*/ 64993 h 269964"/>
                <a:gd name="connsiteX13" fmla="*/ 263029 w 266808"/>
                <a:gd name="connsiteY13" fmla="*/ 84043 h 269964"/>
                <a:gd name="connsiteX14" fmla="*/ 240169 w 266808"/>
                <a:gd name="connsiteY14" fmla="*/ 160243 h 269964"/>
                <a:gd name="connsiteX15" fmla="*/ 198259 w 266808"/>
                <a:gd name="connsiteY15" fmla="*/ 232633 h 269964"/>
                <a:gd name="connsiteX16" fmla="*/ 116344 w 266808"/>
                <a:gd name="connsiteY16" fmla="*/ 259303 h 269964"/>
                <a:gd name="connsiteX17" fmla="*/ 76339 w 266808"/>
                <a:gd name="connsiteY17" fmla="*/ 266923 h 269964"/>
                <a:gd name="connsiteX18" fmla="*/ 47764 w 266808"/>
                <a:gd name="connsiteY18" fmla="*/ 219298 h 269964"/>
                <a:gd name="connsiteX19" fmla="*/ 3949 w 266808"/>
                <a:gd name="connsiteY19" fmla="*/ 183103 h 269964"/>
                <a:gd name="connsiteX20" fmla="*/ 11569 w 266808"/>
                <a:gd name="connsiteY20" fmla="*/ 85948 h 269964"/>
                <a:gd name="connsiteX21" fmla="*/ 2044 w 266808"/>
                <a:gd name="connsiteY21" fmla="*/ 23083 h 269964"/>
                <a:gd name="connsiteX22" fmla="*/ 47764 w 266808"/>
                <a:gd name="connsiteY22" fmla="*/ 223 h 269964"/>
                <a:gd name="connsiteX0" fmla="*/ 47764 w 256726"/>
                <a:gd name="connsiteY0" fmla="*/ 223 h 269964"/>
                <a:gd name="connsiteX1" fmla="*/ 99199 w 256726"/>
                <a:gd name="connsiteY1" fmla="*/ 34513 h 269964"/>
                <a:gd name="connsiteX2" fmla="*/ 74434 w 256726"/>
                <a:gd name="connsiteY2" fmla="*/ 89758 h 269964"/>
                <a:gd name="connsiteX3" fmla="*/ 26809 w 256726"/>
                <a:gd name="connsiteY3" fmla="*/ 110713 h 269964"/>
                <a:gd name="connsiteX4" fmla="*/ 24904 w 256726"/>
                <a:gd name="connsiteY4" fmla="*/ 177388 h 269964"/>
                <a:gd name="connsiteX5" fmla="*/ 59194 w 256726"/>
                <a:gd name="connsiteY5" fmla="*/ 190723 h 269964"/>
                <a:gd name="connsiteX6" fmla="*/ 97294 w 256726"/>
                <a:gd name="connsiteY6" fmla="*/ 167863 h 269964"/>
                <a:gd name="connsiteX7" fmla="*/ 131584 w 256726"/>
                <a:gd name="connsiteY7" fmla="*/ 198343 h 269964"/>
                <a:gd name="connsiteX8" fmla="*/ 127774 w 256726"/>
                <a:gd name="connsiteY8" fmla="*/ 238348 h 269964"/>
                <a:gd name="connsiteX9" fmla="*/ 196354 w 256726"/>
                <a:gd name="connsiteY9" fmla="*/ 217393 h 269964"/>
                <a:gd name="connsiteX10" fmla="*/ 213499 w 256726"/>
                <a:gd name="connsiteY10" fmla="*/ 156433 h 269964"/>
                <a:gd name="connsiteX11" fmla="*/ 175399 w 256726"/>
                <a:gd name="connsiteY11" fmla="*/ 129763 h 269964"/>
                <a:gd name="connsiteX12" fmla="*/ 186829 w 256726"/>
                <a:gd name="connsiteY12" fmla="*/ 64993 h 269964"/>
                <a:gd name="connsiteX13" fmla="*/ 251599 w 256726"/>
                <a:gd name="connsiteY13" fmla="*/ 84043 h 269964"/>
                <a:gd name="connsiteX14" fmla="*/ 240169 w 256726"/>
                <a:gd name="connsiteY14" fmla="*/ 160243 h 269964"/>
                <a:gd name="connsiteX15" fmla="*/ 198259 w 256726"/>
                <a:gd name="connsiteY15" fmla="*/ 232633 h 269964"/>
                <a:gd name="connsiteX16" fmla="*/ 116344 w 256726"/>
                <a:gd name="connsiteY16" fmla="*/ 259303 h 269964"/>
                <a:gd name="connsiteX17" fmla="*/ 76339 w 256726"/>
                <a:gd name="connsiteY17" fmla="*/ 266923 h 269964"/>
                <a:gd name="connsiteX18" fmla="*/ 47764 w 256726"/>
                <a:gd name="connsiteY18" fmla="*/ 219298 h 269964"/>
                <a:gd name="connsiteX19" fmla="*/ 3949 w 256726"/>
                <a:gd name="connsiteY19" fmla="*/ 183103 h 269964"/>
                <a:gd name="connsiteX20" fmla="*/ 11569 w 256726"/>
                <a:gd name="connsiteY20" fmla="*/ 85948 h 269964"/>
                <a:gd name="connsiteX21" fmla="*/ 2044 w 256726"/>
                <a:gd name="connsiteY21" fmla="*/ 23083 h 269964"/>
                <a:gd name="connsiteX22" fmla="*/ 47764 w 256726"/>
                <a:gd name="connsiteY22" fmla="*/ 223 h 269964"/>
                <a:gd name="connsiteX0" fmla="*/ 47764 w 254278"/>
                <a:gd name="connsiteY0" fmla="*/ 223 h 269964"/>
                <a:gd name="connsiteX1" fmla="*/ 99199 w 254278"/>
                <a:gd name="connsiteY1" fmla="*/ 34513 h 269964"/>
                <a:gd name="connsiteX2" fmla="*/ 74434 w 254278"/>
                <a:gd name="connsiteY2" fmla="*/ 89758 h 269964"/>
                <a:gd name="connsiteX3" fmla="*/ 26809 w 254278"/>
                <a:gd name="connsiteY3" fmla="*/ 110713 h 269964"/>
                <a:gd name="connsiteX4" fmla="*/ 24904 w 254278"/>
                <a:gd name="connsiteY4" fmla="*/ 177388 h 269964"/>
                <a:gd name="connsiteX5" fmla="*/ 59194 w 254278"/>
                <a:gd name="connsiteY5" fmla="*/ 190723 h 269964"/>
                <a:gd name="connsiteX6" fmla="*/ 97294 w 254278"/>
                <a:gd name="connsiteY6" fmla="*/ 167863 h 269964"/>
                <a:gd name="connsiteX7" fmla="*/ 131584 w 254278"/>
                <a:gd name="connsiteY7" fmla="*/ 198343 h 269964"/>
                <a:gd name="connsiteX8" fmla="*/ 127774 w 254278"/>
                <a:gd name="connsiteY8" fmla="*/ 238348 h 269964"/>
                <a:gd name="connsiteX9" fmla="*/ 196354 w 254278"/>
                <a:gd name="connsiteY9" fmla="*/ 217393 h 269964"/>
                <a:gd name="connsiteX10" fmla="*/ 213499 w 254278"/>
                <a:gd name="connsiteY10" fmla="*/ 156433 h 269964"/>
                <a:gd name="connsiteX11" fmla="*/ 175399 w 254278"/>
                <a:gd name="connsiteY11" fmla="*/ 129763 h 269964"/>
                <a:gd name="connsiteX12" fmla="*/ 194449 w 254278"/>
                <a:gd name="connsiteY12" fmla="*/ 70708 h 269964"/>
                <a:gd name="connsiteX13" fmla="*/ 251599 w 254278"/>
                <a:gd name="connsiteY13" fmla="*/ 84043 h 269964"/>
                <a:gd name="connsiteX14" fmla="*/ 240169 w 254278"/>
                <a:gd name="connsiteY14" fmla="*/ 160243 h 269964"/>
                <a:gd name="connsiteX15" fmla="*/ 198259 w 254278"/>
                <a:gd name="connsiteY15" fmla="*/ 232633 h 269964"/>
                <a:gd name="connsiteX16" fmla="*/ 116344 w 254278"/>
                <a:gd name="connsiteY16" fmla="*/ 259303 h 269964"/>
                <a:gd name="connsiteX17" fmla="*/ 76339 w 254278"/>
                <a:gd name="connsiteY17" fmla="*/ 266923 h 269964"/>
                <a:gd name="connsiteX18" fmla="*/ 47764 w 254278"/>
                <a:gd name="connsiteY18" fmla="*/ 219298 h 269964"/>
                <a:gd name="connsiteX19" fmla="*/ 3949 w 254278"/>
                <a:gd name="connsiteY19" fmla="*/ 183103 h 269964"/>
                <a:gd name="connsiteX20" fmla="*/ 11569 w 254278"/>
                <a:gd name="connsiteY20" fmla="*/ 85948 h 269964"/>
                <a:gd name="connsiteX21" fmla="*/ 2044 w 254278"/>
                <a:gd name="connsiteY21" fmla="*/ 23083 h 269964"/>
                <a:gd name="connsiteX22" fmla="*/ 47764 w 254278"/>
                <a:gd name="connsiteY22" fmla="*/ 223 h 269964"/>
                <a:gd name="connsiteX0" fmla="*/ 47764 w 254278"/>
                <a:gd name="connsiteY0" fmla="*/ 223 h 269964"/>
                <a:gd name="connsiteX1" fmla="*/ 99199 w 254278"/>
                <a:gd name="connsiteY1" fmla="*/ 34513 h 269964"/>
                <a:gd name="connsiteX2" fmla="*/ 74434 w 254278"/>
                <a:gd name="connsiteY2" fmla="*/ 89758 h 269964"/>
                <a:gd name="connsiteX3" fmla="*/ 26809 w 254278"/>
                <a:gd name="connsiteY3" fmla="*/ 110713 h 269964"/>
                <a:gd name="connsiteX4" fmla="*/ 24904 w 254278"/>
                <a:gd name="connsiteY4" fmla="*/ 177388 h 269964"/>
                <a:gd name="connsiteX5" fmla="*/ 59194 w 254278"/>
                <a:gd name="connsiteY5" fmla="*/ 190723 h 269964"/>
                <a:gd name="connsiteX6" fmla="*/ 97294 w 254278"/>
                <a:gd name="connsiteY6" fmla="*/ 167863 h 269964"/>
                <a:gd name="connsiteX7" fmla="*/ 131584 w 254278"/>
                <a:gd name="connsiteY7" fmla="*/ 198343 h 269964"/>
                <a:gd name="connsiteX8" fmla="*/ 127774 w 254278"/>
                <a:gd name="connsiteY8" fmla="*/ 238348 h 269964"/>
                <a:gd name="connsiteX9" fmla="*/ 196354 w 254278"/>
                <a:gd name="connsiteY9" fmla="*/ 217393 h 269964"/>
                <a:gd name="connsiteX10" fmla="*/ 213499 w 254278"/>
                <a:gd name="connsiteY10" fmla="*/ 156433 h 269964"/>
                <a:gd name="connsiteX11" fmla="*/ 175399 w 254278"/>
                <a:gd name="connsiteY11" fmla="*/ 129763 h 269964"/>
                <a:gd name="connsiteX12" fmla="*/ 194449 w 254278"/>
                <a:gd name="connsiteY12" fmla="*/ 70708 h 269964"/>
                <a:gd name="connsiteX13" fmla="*/ 251599 w 254278"/>
                <a:gd name="connsiteY13" fmla="*/ 84043 h 269964"/>
                <a:gd name="connsiteX14" fmla="*/ 240169 w 254278"/>
                <a:gd name="connsiteY14" fmla="*/ 160243 h 269964"/>
                <a:gd name="connsiteX15" fmla="*/ 198259 w 254278"/>
                <a:gd name="connsiteY15" fmla="*/ 232633 h 269964"/>
                <a:gd name="connsiteX16" fmla="*/ 116344 w 254278"/>
                <a:gd name="connsiteY16" fmla="*/ 259303 h 269964"/>
                <a:gd name="connsiteX17" fmla="*/ 76339 w 254278"/>
                <a:gd name="connsiteY17" fmla="*/ 266923 h 269964"/>
                <a:gd name="connsiteX18" fmla="*/ 47764 w 254278"/>
                <a:gd name="connsiteY18" fmla="*/ 219298 h 269964"/>
                <a:gd name="connsiteX19" fmla="*/ 3949 w 254278"/>
                <a:gd name="connsiteY19" fmla="*/ 183103 h 269964"/>
                <a:gd name="connsiteX20" fmla="*/ 11569 w 254278"/>
                <a:gd name="connsiteY20" fmla="*/ 85948 h 269964"/>
                <a:gd name="connsiteX21" fmla="*/ 2044 w 254278"/>
                <a:gd name="connsiteY21" fmla="*/ 23083 h 269964"/>
                <a:gd name="connsiteX22" fmla="*/ 47764 w 254278"/>
                <a:gd name="connsiteY22" fmla="*/ 223 h 269964"/>
                <a:gd name="connsiteX0" fmla="*/ 47764 w 254278"/>
                <a:gd name="connsiteY0" fmla="*/ 1290 h 271031"/>
                <a:gd name="connsiteX1" fmla="*/ 104914 w 254278"/>
                <a:gd name="connsiteY1" fmla="*/ 58440 h 271031"/>
                <a:gd name="connsiteX2" fmla="*/ 74434 w 254278"/>
                <a:gd name="connsiteY2" fmla="*/ 90825 h 271031"/>
                <a:gd name="connsiteX3" fmla="*/ 26809 w 254278"/>
                <a:gd name="connsiteY3" fmla="*/ 111780 h 271031"/>
                <a:gd name="connsiteX4" fmla="*/ 24904 w 254278"/>
                <a:gd name="connsiteY4" fmla="*/ 178455 h 271031"/>
                <a:gd name="connsiteX5" fmla="*/ 59194 w 254278"/>
                <a:gd name="connsiteY5" fmla="*/ 191790 h 271031"/>
                <a:gd name="connsiteX6" fmla="*/ 97294 w 254278"/>
                <a:gd name="connsiteY6" fmla="*/ 168930 h 271031"/>
                <a:gd name="connsiteX7" fmla="*/ 131584 w 254278"/>
                <a:gd name="connsiteY7" fmla="*/ 199410 h 271031"/>
                <a:gd name="connsiteX8" fmla="*/ 127774 w 254278"/>
                <a:gd name="connsiteY8" fmla="*/ 239415 h 271031"/>
                <a:gd name="connsiteX9" fmla="*/ 196354 w 254278"/>
                <a:gd name="connsiteY9" fmla="*/ 218460 h 271031"/>
                <a:gd name="connsiteX10" fmla="*/ 213499 w 254278"/>
                <a:gd name="connsiteY10" fmla="*/ 157500 h 271031"/>
                <a:gd name="connsiteX11" fmla="*/ 175399 w 254278"/>
                <a:gd name="connsiteY11" fmla="*/ 130830 h 271031"/>
                <a:gd name="connsiteX12" fmla="*/ 194449 w 254278"/>
                <a:gd name="connsiteY12" fmla="*/ 71775 h 271031"/>
                <a:gd name="connsiteX13" fmla="*/ 251599 w 254278"/>
                <a:gd name="connsiteY13" fmla="*/ 85110 h 271031"/>
                <a:gd name="connsiteX14" fmla="*/ 240169 w 254278"/>
                <a:gd name="connsiteY14" fmla="*/ 161310 h 271031"/>
                <a:gd name="connsiteX15" fmla="*/ 198259 w 254278"/>
                <a:gd name="connsiteY15" fmla="*/ 233700 h 271031"/>
                <a:gd name="connsiteX16" fmla="*/ 116344 w 254278"/>
                <a:gd name="connsiteY16" fmla="*/ 260370 h 271031"/>
                <a:gd name="connsiteX17" fmla="*/ 76339 w 254278"/>
                <a:gd name="connsiteY17" fmla="*/ 267990 h 271031"/>
                <a:gd name="connsiteX18" fmla="*/ 47764 w 254278"/>
                <a:gd name="connsiteY18" fmla="*/ 220365 h 271031"/>
                <a:gd name="connsiteX19" fmla="*/ 3949 w 254278"/>
                <a:gd name="connsiteY19" fmla="*/ 184170 h 271031"/>
                <a:gd name="connsiteX20" fmla="*/ 11569 w 254278"/>
                <a:gd name="connsiteY20" fmla="*/ 87015 h 271031"/>
                <a:gd name="connsiteX21" fmla="*/ 2044 w 254278"/>
                <a:gd name="connsiteY21" fmla="*/ 24150 h 271031"/>
                <a:gd name="connsiteX22" fmla="*/ 47764 w 254278"/>
                <a:gd name="connsiteY22" fmla="*/ 1290 h 271031"/>
                <a:gd name="connsiteX0" fmla="*/ 47764 w 254278"/>
                <a:gd name="connsiteY0" fmla="*/ 1290 h 271031"/>
                <a:gd name="connsiteX1" fmla="*/ 104914 w 254278"/>
                <a:gd name="connsiteY1" fmla="*/ 58440 h 271031"/>
                <a:gd name="connsiteX2" fmla="*/ 70624 w 254278"/>
                <a:gd name="connsiteY2" fmla="*/ 104160 h 271031"/>
                <a:gd name="connsiteX3" fmla="*/ 26809 w 254278"/>
                <a:gd name="connsiteY3" fmla="*/ 111780 h 271031"/>
                <a:gd name="connsiteX4" fmla="*/ 24904 w 254278"/>
                <a:gd name="connsiteY4" fmla="*/ 178455 h 271031"/>
                <a:gd name="connsiteX5" fmla="*/ 59194 w 254278"/>
                <a:gd name="connsiteY5" fmla="*/ 191790 h 271031"/>
                <a:gd name="connsiteX6" fmla="*/ 97294 w 254278"/>
                <a:gd name="connsiteY6" fmla="*/ 168930 h 271031"/>
                <a:gd name="connsiteX7" fmla="*/ 131584 w 254278"/>
                <a:gd name="connsiteY7" fmla="*/ 199410 h 271031"/>
                <a:gd name="connsiteX8" fmla="*/ 127774 w 254278"/>
                <a:gd name="connsiteY8" fmla="*/ 239415 h 271031"/>
                <a:gd name="connsiteX9" fmla="*/ 196354 w 254278"/>
                <a:gd name="connsiteY9" fmla="*/ 218460 h 271031"/>
                <a:gd name="connsiteX10" fmla="*/ 213499 w 254278"/>
                <a:gd name="connsiteY10" fmla="*/ 157500 h 271031"/>
                <a:gd name="connsiteX11" fmla="*/ 175399 w 254278"/>
                <a:gd name="connsiteY11" fmla="*/ 130830 h 271031"/>
                <a:gd name="connsiteX12" fmla="*/ 194449 w 254278"/>
                <a:gd name="connsiteY12" fmla="*/ 71775 h 271031"/>
                <a:gd name="connsiteX13" fmla="*/ 251599 w 254278"/>
                <a:gd name="connsiteY13" fmla="*/ 85110 h 271031"/>
                <a:gd name="connsiteX14" fmla="*/ 240169 w 254278"/>
                <a:gd name="connsiteY14" fmla="*/ 161310 h 271031"/>
                <a:gd name="connsiteX15" fmla="*/ 198259 w 254278"/>
                <a:gd name="connsiteY15" fmla="*/ 233700 h 271031"/>
                <a:gd name="connsiteX16" fmla="*/ 116344 w 254278"/>
                <a:gd name="connsiteY16" fmla="*/ 260370 h 271031"/>
                <a:gd name="connsiteX17" fmla="*/ 76339 w 254278"/>
                <a:gd name="connsiteY17" fmla="*/ 267990 h 271031"/>
                <a:gd name="connsiteX18" fmla="*/ 47764 w 254278"/>
                <a:gd name="connsiteY18" fmla="*/ 220365 h 271031"/>
                <a:gd name="connsiteX19" fmla="*/ 3949 w 254278"/>
                <a:gd name="connsiteY19" fmla="*/ 184170 h 271031"/>
                <a:gd name="connsiteX20" fmla="*/ 11569 w 254278"/>
                <a:gd name="connsiteY20" fmla="*/ 87015 h 271031"/>
                <a:gd name="connsiteX21" fmla="*/ 2044 w 254278"/>
                <a:gd name="connsiteY21" fmla="*/ 24150 h 271031"/>
                <a:gd name="connsiteX22" fmla="*/ 47764 w 254278"/>
                <a:gd name="connsiteY22" fmla="*/ 1290 h 271031"/>
                <a:gd name="connsiteX0" fmla="*/ 47764 w 254278"/>
                <a:gd name="connsiteY0" fmla="*/ 1290 h 271031"/>
                <a:gd name="connsiteX1" fmla="*/ 104914 w 254278"/>
                <a:gd name="connsiteY1" fmla="*/ 58440 h 271031"/>
                <a:gd name="connsiteX2" fmla="*/ 70624 w 254278"/>
                <a:gd name="connsiteY2" fmla="*/ 104160 h 271031"/>
                <a:gd name="connsiteX3" fmla="*/ 26809 w 254278"/>
                <a:gd name="connsiteY3" fmla="*/ 111780 h 271031"/>
                <a:gd name="connsiteX4" fmla="*/ 24904 w 254278"/>
                <a:gd name="connsiteY4" fmla="*/ 178455 h 271031"/>
                <a:gd name="connsiteX5" fmla="*/ 59194 w 254278"/>
                <a:gd name="connsiteY5" fmla="*/ 191790 h 271031"/>
                <a:gd name="connsiteX6" fmla="*/ 97294 w 254278"/>
                <a:gd name="connsiteY6" fmla="*/ 168930 h 271031"/>
                <a:gd name="connsiteX7" fmla="*/ 131584 w 254278"/>
                <a:gd name="connsiteY7" fmla="*/ 199410 h 271031"/>
                <a:gd name="connsiteX8" fmla="*/ 127774 w 254278"/>
                <a:gd name="connsiteY8" fmla="*/ 239415 h 271031"/>
                <a:gd name="connsiteX9" fmla="*/ 196354 w 254278"/>
                <a:gd name="connsiteY9" fmla="*/ 218460 h 271031"/>
                <a:gd name="connsiteX10" fmla="*/ 213499 w 254278"/>
                <a:gd name="connsiteY10" fmla="*/ 157500 h 271031"/>
                <a:gd name="connsiteX11" fmla="*/ 175399 w 254278"/>
                <a:gd name="connsiteY11" fmla="*/ 130830 h 271031"/>
                <a:gd name="connsiteX12" fmla="*/ 194449 w 254278"/>
                <a:gd name="connsiteY12" fmla="*/ 71775 h 271031"/>
                <a:gd name="connsiteX13" fmla="*/ 251599 w 254278"/>
                <a:gd name="connsiteY13" fmla="*/ 85110 h 271031"/>
                <a:gd name="connsiteX14" fmla="*/ 240169 w 254278"/>
                <a:gd name="connsiteY14" fmla="*/ 161310 h 271031"/>
                <a:gd name="connsiteX15" fmla="*/ 198259 w 254278"/>
                <a:gd name="connsiteY15" fmla="*/ 233700 h 271031"/>
                <a:gd name="connsiteX16" fmla="*/ 116344 w 254278"/>
                <a:gd name="connsiteY16" fmla="*/ 260370 h 271031"/>
                <a:gd name="connsiteX17" fmla="*/ 76339 w 254278"/>
                <a:gd name="connsiteY17" fmla="*/ 267990 h 271031"/>
                <a:gd name="connsiteX18" fmla="*/ 47764 w 254278"/>
                <a:gd name="connsiteY18" fmla="*/ 220365 h 271031"/>
                <a:gd name="connsiteX19" fmla="*/ 3949 w 254278"/>
                <a:gd name="connsiteY19" fmla="*/ 184170 h 271031"/>
                <a:gd name="connsiteX20" fmla="*/ 11569 w 254278"/>
                <a:gd name="connsiteY20" fmla="*/ 87015 h 271031"/>
                <a:gd name="connsiteX21" fmla="*/ 2044 w 254278"/>
                <a:gd name="connsiteY21" fmla="*/ 24150 h 271031"/>
                <a:gd name="connsiteX22" fmla="*/ 47764 w 254278"/>
                <a:gd name="connsiteY22" fmla="*/ 1290 h 271031"/>
                <a:gd name="connsiteX0" fmla="*/ 47764 w 254278"/>
                <a:gd name="connsiteY0" fmla="*/ 1950 h 271691"/>
                <a:gd name="connsiteX1" fmla="*/ 106819 w 254278"/>
                <a:gd name="connsiteY1" fmla="*/ 70530 h 271691"/>
                <a:gd name="connsiteX2" fmla="*/ 70624 w 254278"/>
                <a:gd name="connsiteY2" fmla="*/ 104820 h 271691"/>
                <a:gd name="connsiteX3" fmla="*/ 26809 w 254278"/>
                <a:gd name="connsiteY3" fmla="*/ 112440 h 271691"/>
                <a:gd name="connsiteX4" fmla="*/ 24904 w 254278"/>
                <a:gd name="connsiteY4" fmla="*/ 179115 h 271691"/>
                <a:gd name="connsiteX5" fmla="*/ 59194 w 254278"/>
                <a:gd name="connsiteY5" fmla="*/ 192450 h 271691"/>
                <a:gd name="connsiteX6" fmla="*/ 97294 w 254278"/>
                <a:gd name="connsiteY6" fmla="*/ 169590 h 271691"/>
                <a:gd name="connsiteX7" fmla="*/ 131584 w 254278"/>
                <a:gd name="connsiteY7" fmla="*/ 200070 h 271691"/>
                <a:gd name="connsiteX8" fmla="*/ 127774 w 254278"/>
                <a:gd name="connsiteY8" fmla="*/ 240075 h 271691"/>
                <a:gd name="connsiteX9" fmla="*/ 196354 w 254278"/>
                <a:gd name="connsiteY9" fmla="*/ 219120 h 271691"/>
                <a:gd name="connsiteX10" fmla="*/ 213499 w 254278"/>
                <a:gd name="connsiteY10" fmla="*/ 158160 h 271691"/>
                <a:gd name="connsiteX11" fmla="*/ 175399 w 254278"/>
                <a:gd name="connsiteY11" fmla="*/ 131490 h 271691"/>
                <a:gd name="connsiteX12" fmla="*/ 194449 w 254278"/>
                <a:gd name="connsiteY12" fmla="*/ 72435 h 271691"/>
                <a:gd name="connsiteX13" fmla="*/ 251599 w 254278"/>
                <a:gd name="connsiteY13" fmla="*/ 85770 h 271691"/>
                <a:gd name="connsiteX14" fmla="*/ 240169 w 254278"/>
                <a:gd name="connsiteY14" fmla="*/ 161970 h 271691"/>
                <a:gd name="connsiteX15" fmla="*/ 198259 w 254278"/>
                <a:gd name="connsiteY15" fmla="*/ 234360 h 271691"/>
                <a:gd name="connsiteX16" fmla="*/ 116344 w 254278"/>
                <a:gd name="connsiteY16" fmla="*/ 261030 h 271691"/>
                <a:gd name="connsiteX17" fmla="*/ 76339 w 254278"/>
                <a:gd name="connsiteY17" fmla="*/ 268650 h 271691"/>
                <a:gd name="connsiteX18" fmla="*/ 47764 w 254278"/>
                <a:gd name="connsiteY18" fmla="*/ 221025 h 271691"/>
                <a:gd name="connsiteX19" fmla="*/ 3949 w 254278"/>
                <a:gd name="connsiteY19" fmla="*/ 184830 h 271691"/>
                <a:gd name="connsiteX20" fmla="*/ 11569 w 254278"/>
                <a:gd name="connsiteY20" fmla="*/ 87675 h 271691"/>
                <a:gd name="connsiteX21" fmla="*/ 2044 w 254278"/>
                <a:gd name="connsiteY21" fmla="*/ 24810 h 271691"/>
                <a:gd name="connsiteX22" fmla="*/ 47764 w 254278"/>
                <a:gd name="connsiteY22" fmla="*/ 1950 h 271691"/>
                <a:gd name="connsiteX0" fmla="*/ 82446 w 256575"/>
                <a:gd name="connsiteY0" fmla="*/ 5206 h 255897"/>
                <a:gd name="connsiteX1" fmla="*/ 109116 w 256575"/>
                <a:gd name="connsiteY1" fmla="*/ 54736 h 255897"/>
                <a:gd name="connsiteX2" fmla="*/ 72921 w 256575"/>
                <a:gd name="connsiteY2" fmla="*/ 89026 h 255897"/>
                <a:gd name="connsiteX3" fmla="*/ 29106 w 256575"/>
                <a:gd name="connsiteY3" fmla="*/ 96646 h 255897"/>
                <a:gd name="connsiteX4" fmla="*/ 27201 w 256575"/>
                <a:gd name="connsiteY4" fmla="*/ 163321 h 255897"/>
                <a:gd name="connsiteX5" fmla="*/ 61491 w 256575"/>
                <a:gd name="connsiteY5" fmla="*/ 176656 h 255897"/>
                <a:gd name="connsiteX6" fmla="*/ 99591 w 256575"/>
                <a:gd name="connsiteY6" fmla="*/ 153796 h 255897"/>
                <a:gd name="connsiteX7" fmla="*/ 133881 w 256575"/>
                <a:gd name="connsiteY7" fmla="*/ 184276 h 255897"/>
                <a:gd name="connsiteX8" fmla="*/ 130071 w 256575"/>
                <a:gd name="connsiteY8" fmla="*/ 224281 h 255897"/>
                <a:gd name="connsiteX9" fmla="*/ 198651 w 256575"/>
                <a:gd name="connsiteY9" fmla="*/ 203326 h 255897"/>
                <a:gd name="connsiteX10" fmla="*/ 215796 w 256575"/>
                <a:gd name="connsiteY10" fmla="*/ 142366 h 255897"/>
                <a:gd name="connsiteX11" fmla="*/ 177696 w 256575"/>
                <a:gd name="connsiteY11" fmla="*/ 115696 h 255897"/>
                <a:gd name="connsiteX12" fmla="*/ 196746 w 256575"/>
                <a:gd name="connsiteY12" fmla="*/ 56641 h 255897"/>
                <a:gd name="connsiteX13" fmla="*/ 253896 w 256575"/>
                <a:gd name="connsiteY13" fmla="*/ 69976 h 255897"/>
                <a:gd name="connsiteX14" fmla="*/ 242466 w 256575"/>
                <a:gd name="connsiteY14" fmla="*/ 146176 h 255897"/>
                <a:gd name="connsiteX15" fmla="*/ 200556 w 256575"/>
                <a:gd name="connsiteY15" fmla="*/ 218566 h 255897"/>
                <a:gd name="connsiteX16" fmla="*/ 118641 w 256575"/>
                <a:gd name="connsiteY16" fmla="*/ 245236 h 255897"/>
                <a:gd name="connsiteX17" fmla="*/ 78636 w 256575"/>
                <a:gd name="connsiteY17" fmla="*/ 252856 h 255897"/>
                <a:gd name="connsiteX18" fmla="*/ 50061 w 256575"/>
                <a:gd name="connsiteY18" fmla="*/ 205231 h 255897"/>
                <a:gd name="connsiteX19" fmla="*/ 6246 w 256575"/>
                <a:gd name="connsiteY19" fmla="*/ 169036 h 255897"/>
                <a:gd name="connsiteX20" fmla="*/ 13866 w 256575"/>
                <a:gd name="connsiteY20" fmla="*/ 71881 h 255897"/>
                <a:gd name="connsiteX21" fmla="*/ 4341 w 256575"/>
                <a:gd name="connsiteY21" fmla="*/ 9016 h 255897"/>
                <a:gd name="connsiteX22" fmla="*/ 82446 w 256575"/>
                <a:gd name="connsiteY22" fmla="*/ 5206 h 255897"/>
                <a:gd name="connsiteX0" fmla="*/ 77714 w 251843"/>
                <a:gd name="connsiteY0" fmla="*/ 2985 h 253676"/>
                <a:gd name="connsiteX1" fmla="*/ 104384 w 251843"/>
                <a:gd name="connsiteY1" fmla="*/ 52515 h 253676"/>
                <a:gd name="connsiteX2" fmla="*/ 68189 w 251843"/>
                <a:gd name="connsiteY2" fmla="*/ 86805 h 253676"/>
                <a:gd name="connsiteX3" fmla="*/ 24374 w 251843"/>
                <a:gd name="connsiteY3" fmla="*/ 94425 h 253676"/>
                <a:gd name="connsiteX4" fmla="*/ 22469 w 251843"/>
                <a:gd name="connsiteY4" fmla="*/ 161100 h 253676"/>
                <a:gd name="connsiteX5" fmla="*/ 56759 w 251843"/>
                <a:gd name="connsiteY5" fmla="*/ 174435 h 253676"/>
                <a:gd name="connsiteX6" fmla="*/ 94859 w 251843"/>
                <a:gd name="connsiteY6" fmla="*/ 151575 h 253676"/>
                <a:gd name="connsiteX7" fmla="*/ 129149 w 251843"/>
                <a:gd name="connsiteY7" fmla="*/ 182055 h 253676"/>
                <a:gd name="connsiteX8" fmla="*/ 125339 w 251843"/>
                <a:gd name="connsiteY8" fmla="*/ 222060 h 253676"/>
                <a:gd name="connsiteX9" fmla="*/ 193919 w 251843"/>
                <a:gd name="connsiteY9" fmla="*/ 201105 h 253676"/>
                <a:gd name="connsiteX10" fmla="*/ 211064 w 251843"/>
                <a:gd name="connsiteY10" fmla="*/ 140145 h 253676"/>
                <a:gd name="connsiteX11" fmla="*/ 172964 w 251843"/>
                <a:gd name="connsiteY11" fmla="*/ 113475 h 253676"/>
                <a:gd name="connsiteX12" fmla="*/ 192014 w 251843"/>
                <a:gd name="connsiteY12" fmla="*/ 54420 h 253676"/>
                <a:gd name="connsiteX13" fmla="*/ 249164 w 251843"/>
                <a:gd name="connsiteY13" fmla="*/ 67755 h 253676"/>
                <a:gd name="connsiteX14" fmla="*/ 237734 w 251843"/>
                <a:gd name="connsiteY14" fmla="*/ 143955 h 253676"/>
                <a:gd name="connsiteX15" fmla="*/ 195824 w 251843"/>
                <a:gd name="connsiteY15" fmla="*/ 216345 h 253676"/>
                <a:gd name="connsiteX16" fmla="*/ 113909 w 251843"/>
                <a:gd name="connsiteY16" fmla="*/ 243015 h 253676"/>
                <a:gd name="connsiteX17" fmla="*/ 73904 w 251843"/>
                <a:gd name="connsiteY17" fmla="*/ 250635 h 253676"/>
                <a:gd name="connsiteX18" fmla="*/ 45329 w 251843"/>
                <a:gd name="connsiteY18" fmla="*/ 203010 h 253676"/>
                <a:gd name="connsiteX19" fmla="*/ 1514 w 251843"/>
                <a:gd name="connsiteY19" fmla="*/ 166815 h 253676"/>
                <a:gd name="connsiteX20" fmla="*/ 9134 w 251843"/>
                <a:gd name="connsiteY20" fmla="*/ 69660 h 253676"/>
                <a:gd name="connsiteX21" fmla="*/ 18659 w 251843"/>
                <a:gd name="connsiteY21" fmla="*/ 12510 h 253676"/>
                <a:gd name="connsiteX22" fmla="*/ 77714 w 251843"/>
                <a:gd name="connsiteY22" fmla="*/ 2985 h 253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1843" h="253676">
                  <a:moveTo>
                    <a:pt x="77714" y="2985"/>
                  </a:moveTo>
                  <a:cubicBezTo>
                    <a:pt x="92002" y="9653"/>
                    <a:pt x="105971" y="38545"/>
                    <a:pt x="104384" y="52515"/>
                  </a:cubicBezTo>
                  <a:cubicBezTo>
                    <a:pt x="102797" y="66485"/>
                    <a:pt x="81524" y="79820"/>
                    <a:pt x="68189" y="86805"/>
                  </a:cubicBezTo>
                  <a:cubicBezTo>
                    <a:pt x="54854" y="93790"/>
                    <a:pt x="34534" y="79185"/>
                    <a:pt x="24374" y="94425"/>
                  </a:cubicBezTo>
                  <a:cubicBezTo>
                    <a:pt x="14214" y="109665"/>
                    <a:pt x="17072" y="147765"/>
                    <a:pt x="22469" y="161100"/>
                  </a:cubicBezTo>
                  <a:cubicBezTo>
                    <a:pt x="27867" y="174435"/>
                    <a:pt x="44694" y="176022"/>
                    <a:pt x="56759" y="174435"/>
                  </a:cubicBezTo>
                  <a:cubicBezTo>
                    <a:pt x="68824" y="172848"/>
                    <a:pt x="82794" y="150305"/>
                    <a:pt x="94859" y="151575"/>
                  </a:cubicBezTo>
                  <a:cubicBezTo>
                    <a:pt x="106924" y="152845"/>
                    <a:pt x="124069" y="170308"/>
                    <a:pt x="129149" y="182055"/>
                  </a:cubicBezTo>
                  <a:cubicBezTo>
                    <a:pt x="134229" y="193803"/>
                    <a:pt x="114862" y="215075"/>
                    <a:pt x="125339" y="222060"/>
                  </a:cubicBezTo>
                  <a:cubicBezTo>
                    <a:pt x="135817" y="229045"/>
                    <a:pt x="179632" y="214757"/>
                    <a:pt x="193919" y="201105"/>
                  </a:cubicBezTo>
                  <a:cubicBezTo>
                    <a:pt x="208206" y="187453"/>
                    <a:pt x="214557" y="154750"/>
                    <a:pt x="211064" y="140145"/>
                  </a:cubicBezTo>
                  <a:cubicBezTo>
                    <a:pt x="207572" y="125540"/>
                    <a:pt x="181854" y="129667"/>
                    <a:pt x="172964" y="113475"/>
                  </a:cubicBezTo>
                  <a:cubicBezTo>
                    <a:pt x="164074" y="97283"/>
                    <a:pt x="179314" y="62040"/>
                    <a:pt x="192014" y="54420"/>
                  </a:cubicBezTo>
                  <a:cubicBezTo>
                    <a:pt x="204714" y="46800"/>
                    <a:pt x="241544" y="52833"/>
                    <a:pt x="249164" y="67755"/>
                  </a:cubicBezTo>
                  <a:cubicBezTo>
                    <a:pt x="256784" y="82677"/>
                    <a:pt x="246624" y="119190"/>
                    <a:pt x="237734" y="143955"/>
                  </a:cubicBezTo>
                  <a:cubicBezTo>
                    <a:pt x="228844" y="168720"/>
                    <a:pt x="216461" y="199835"/>
                    <a:pt x="195824" y="216345"/>
                  </a:cubicBezTo>
                  <a:cubicBezTo>
                    <a:pt x="175187" y="232855"/>
                    <a:pt x="150739" y="236665"/>
                    <a:pt x="113909" y="243015"/>
                  </a:cubicBezTo>
                  <a:cubicBezTo>
                    <a:pt x="85017" y="252222"/>
                    <a:pt x="85334" y="257302"/>
                    <a:pt x="73904" y="250635"/>
                  </a:cubicBezTo>
                  <a:cubicBezTo>
                    <a:pt x="62474" y="243968"/>
                    <a:pt x="53584" y="221742"/>
                    <a:pt x="45329" y="203010"/>
                  </a:cubicBezTo>
                  <a:cubicBezTo>
                    <a:pt x="28184" y="187135"/>
                    <a:pt x="7546" y="189040"/>
                    <a:pt x="1514" y="166815"/>
                  </a:cubicBezTo>
                  <a:cubicBezTo>
                    <a:pt x="-4518" y="144590"/>
                    <a:pt x="9451" y="96330"/>
                    <a:pt x="9134" y="69660"/>
                  </a:cubicBezTo>
                  <a:cubicBezTo>
                    <a:pt x="2149" y="51880"/>
                    <a:pt x="7229" y="23622"/>
                    <a:pt x="18659" y="12510"/>
                  </a:cubicBezTo>
                  <a:cubicBezTo>
                    <a:pt x="30089" y="1398"/>
                    <a:pt x="63427" y="-3683"/>
                    <a:pt x="77714" y="2985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 w="9525">
              <a:noFill/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 w="38100" h="50800"/>
            </a:sp3d>
            <a:extLst/>
          </p:spPr>
          <p:txBody>
            <a:bodyPr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70" name="Freeform 369"/>
            <p:cNvSpPr/>
            <p:nvPr/>
          </p:nvSpPr>
          <p:spPr bwMode="auto">
            <a:xfrm rot="637695">
              <a:off x="2347560" y="2656172"/>
              <a:ext cx="181857" cy="436106"/>
            </a:xfrm>
            <a:custGeom>
              <a:avLst/>
              <a:gdLst>
                <a:gd name="connsiteX0" fmla="*/ 0 w 601980"/>
                <a:gd name="connsiteY0" fmla="*/ 335280 h 510540"/>
                <a:gd name="connsiteX1" fmla="*/ 213360 w 601980"/>
                <a:gd name="connsiteY1" fmla="*/ 30480 h 510540"/>
                <a:gd name="connsiteX2" fmla="*/ 601980 w 601980"/>
                <a:gd name="connsiteY2" fmla="*/ 0 h 510540"/>
                <a:gd name="connsiteX3" fmla="*/ 586740 w 601980"/>
                <a:gd name="connsiteY3" fmla="*/ 213360 h 510540"/>
                <a:gd name="connsiteX4" fmla="*/ 350520 w 601980"/>
                <a:gd name="connsiteY4" fmla="*/ 274320 h 510540"/>
                <a:gd name="connsiteX5" fmla="*/ 53340 w 601980"/>
                <a:gd name="connsiteY5" fmla="*/ 510540 h 510540"/>
                <a:gd name="connsiteX6" fmla="*/ 0 w 601980"/>
                <a:gd name="connsiteY6" fmla="*/ 335280 h 510540"/>
                <a:gd name="connsiteX0" fmla="*/ 0 w 635591"/>
                <a:gd name="connsiteY0" fmla="*/ 335280 h 510540"/>
                <a:gd name="connsiteX1" fmla="*/ 213360 w 635591"/>
                <a:gd name="connsiteY1" fmla="*/ 30480 h 510540"/>
                <a:gd name="connsiteX2" fmla="*/ 601980 w 635591"/>
                <a:gd name="connsiteY2" fmla="*/ 0 h 510540"/>
                <a:gd name="connsiteX3" fmla="*/ 586740 w 635591"/>
                <a:gd name="connsiteY3" fmla="*/ 213360 h 510540"/>
                <a:gd name="connsiteX4" fmla="*/ 350520 w 635591"/>
                <a:gd name="connsiteY4" fmla="*/ 274320 h 510540"/>
                <a:gd name="connsiteX5" fmla="*/ 53340 w 635591"/>
                <a:gd name="connsiteY5" fmla="*/ 510540 h 510540"/>
                <a:gd name="connsiteX6" fmla="*/ 0 w 635591"/>
                <a:gd name="connsiteY6" fmla="*/ 335280 h 510540"/>
                <a:gd name="connsiteX0" fmla="*/ 0 w 635591"/>
                <a:gd name="connsiteY0" fmla="*/ 335280 h 510540"/>
                <a:gd name="connsiteX1" fmla="*/ 213360 w 635591"/>
                <a:gd name="connsiteY1" fmla="*/ 30480 h 510540"/>
                <a:gd name="connsiteX2" fmla="*/ 601980 w 635591"/>
                <a:gd name="connsiteY2" fmla="*/ 0 h 510540"/>
                <a:gd name="connsiteX3" fmla="*/ 586740 w 635591"/>
                <a:gd name="connsiteY3" fmla="*/ 213360 h 510540"/>
                <a:gd name="connsiteX4" fmla="*/ 350520 w 635591"/>
                <a:gd name="connsiteY4" fmla="*/ 274320 h 510540"/>
                <a:gd name="connsiteX5" fmla="*/ 53340 w 635591"/>
                <a:gd name="connsiteY5" fmla="*/ 510540 h 510540"/>
                <a:gd name="connsiteX6" fmla="*/ 0 w 635591"/>
                <a:gd name="connsiteY6" fmla="*/ 335280 h 510540"/>
                <a:gd name="connsiteX0" fmla="*/ 21394 w 656985"/>
                <a:gd name="connsiteY0" fmla="*/ 335280 h 530520"/>
                <a:gd name="connsiteX1" fmla="*/ 234754 w 656985"/>
                <a:gd name="connsiteY1" fmla="*/ 30480 h 530520"/>
                <a:gd name="connsiteX2" fmla="*/ 623374 w 656985"/>
                <a:gd name="connsiteY2" fmla="*/ 0 h 530520"/>
                <a:gd name="connsiteX3" fmla="*/ 608134 w 656985"/>
                <a:gd name="connsiteY3" fmla="*/ 213360 h 530520"/>
                <a:gd name="connsiteX4" fmla="*/ 371914 w 656985"/>
                <a:gd name="connsiteY4" fmla="*/ 274320 h 530520"/>
                <a:gd name="connsiteX5" fmla="*/ 74734 w 656985"/>
                <a:gd name="connsiteY5" fmla="*/ 510540 h 530520"/>
                <a:gd name="connsiteX6" fmla="*/ 21394 w 656985"/>
                <a:gd name="connsiteY6" fmla="*/ 335280 h 530520"/>
                <a:gd name="connsiteX0" fmla="*/ 11308 w 646899"/>
                <a:gd name="connsiteY0" fmla="*/ 335280 h 511222"/>
                <a:gd name="connsiteX1" fmla="*/ 224668 w 646899"/>
                <a:gd name="connsiteY1" fmla="*/ 30480 h 511222"/>
                <a:gd name="connsiteX2" fmla="*/ 613288 w 646899"/>
                <a:gd name="connsiteY2" fmla="*/ 0 h 511222"/>
                <a:gd name="connsiteX3" fmla="*/ 598048 w 646899"/>
                <a:gd name="connsiteY3" fmla="*/ 213360 h 511222"/>
                <a:gd name="connsiteX4" fmla="*/ 361828 w 646899"/>
                <a:gd name="connsiteY4" fmla="*/ 274320 h 511222"/>
                <a:gd name="connsiteX5" fmla="*/ 64648 w 646899"/>
                <a:gd name="connsiteY5" fmla="*/ 510540 h 511222"/>
                <a:gd name="connsiteX6" fmla="*/ 11308 w 646899"/>
                <a:gd name="connsiteY6" fmla="*/ 335280 h 511222"/>
                <a:gd name="connsiteX0" fmla="*/ 11308 w 646899"/>
                <a:gd name="connsiteY0" fmla="*/ 335280 h 511222"/>
                <a:gd name="connsiteX1" fmla="*/ 224668 w 646899"/>
                <a:gd name="connsiteY1" fmla="*/ 30480 h 511222"/>
                <a:gd name="connsiteX2" fmla="*/ 613288 w 646899"/>
                <a:gd name="connsiteY2" fmla="*/ 0 h 511222"/>
                <a:gd name="connsiteX3" fmla="*/ 598048 w 646899"/>
                <a:gd name="connsiteY3" fmla="*/ 213360 h 511222"/>
                <a:gd name="connsiteX4" fmla="*/ 361828 w 646899"/>
                <a:gd name="connsiteY4" fmla="*/ 274320 h 511222"/>
                <a:gd name="connsiteX5" fmla="*/ 64648 w 646899"/>
                <a:gd name="connsiteY5" fmla="*/ 510540 h 511222"/>
                <a:gd name="connsiteX6" fmla="*/ 11308 w 646899"/>
                <a:gd name="connsiteY6" fmla="*/ 335280 h 511222"/>
                <a:gd name="connsiteX0" fmla="*/ 11308 w 676517"/>
                <a:gd name="connsiteY0" fmla="*/ 335698 h 511640"/>
                <a:gd name="connsiteX1" fmla="*/ 224668 w 676517"/>
                <a:gd name="connsiteY1" fmla="*/ 30898 h 511640"/>
                <a:gd name="connsiteX2" fmla="*/ 613288 w 676517"/>
                <a:gd name="connsiteY2" fmla="*/ 418 h 511640"/>
                <a:gd name="connsiteX3" fmla="*/ 598048 w 676517"/>
                <a:gd name="connsiteY3" fmla="*/ 213778 h 511640"/>
                <a:gd name="connsiteX4" fmla="*/ 361828 w 676517"/>
                <a:gd name="connsiteY4" fmla="*/ 274738 h 511640"/>
                <a:gd name="connsiteX5" fmla="*/ 64648 w 676517"/>
                <a:gd name="connsiteY5" fmla="*/ 510958 h 511640"/>
                <a:gd name="connsiteX6" fmla="*/ 11308 w 676517"/>
                <a:gd name="connsiteY6" fmla="*/ 335698 h 511640"/>
                <a:gd name="connsiteX0" fmla="*/ 11308 w 646899"/>
                <a:gd name="connsiteY0" fmla="*/ 335280 h 511222"/>
                <a:gd name="connsiteX1" fmla="*/ 224668 w 646899"/>
                <a:gd name="connsiteY1" fmla="*/ 30480 h 511222"/>
                <a:gd name="connsiteX2" fmla="*/ 613288 w 646899"/>
                <a:gd name="connsiteY2" fmla="*/ 0 h 511222"/>
                <a:gd name="connsiteX3" fmla="*/ 598048 w 646899"/>
                <a:gd name="connsiteY3" fmla="*/ 213360 h 511222"/>
                <a:gd name="connsiteX4" fmla="*/ 361828 w 646899"/>
                <a:gd name="connsiteY4" fmla="*/ 274320 h 511222"/>
                <a:gd name="connsiteX5" fmla="*/ 64648 w 646899"/>
                <a:gd name="connsiteY5" fmla="*/ 510540 h 511222"/>
                <a:gd name="connsiteX6" fmla="*/ 11308 w 646899"/>
                <a:gd name="connsiteY6" fmla="*/ 335280 h 511222"/>
                <a:gd name="connsiteX0" fmla="*/ 11308 w 676517"/>
                <a:gd name="connsiteY0" fmla="*/ 335698 h 511640"/>
                <a:gd name="connsiteX1" fmla="*/ 224668 w 676517"/>
                <a:gd name="connsiteY1" fmla="*/ 30898 h 511640"/>
                <a:gd name="connsiteX2" fmla="*/ 613288 w 676517"/>
                <a:gd name="connsiteY2" fmla="*/ 418 h 511640"/>
                <a:gd name="connsiteX3" fmla="*/ 598048 w 676517"/>
                <a:gd name="connsiteY3" fmla="*/ 213778 h 511640"/>
                <a:gd name="connsiteX4" fmla="*/ 361828 w 676517"/>
                <a:gd name="connsiteY4" fmla="*/ 274738 h 511640"/>
                <a:gd name="connsiteX5" fmla="*/ 64648 w 676517"/>
                <a:gd name="connsiteY5" fmla="*/ 510958 h 511640"/>
                <a:gd name="connsiteX6" fmla="*/ 11308 w 676517"/>
                <a:gd name="connsiteY6" fmla="*/ 335698 h 511640"/>
                <a:gd name="connsiteX0" fmla="*/ 11308 w 700571"/>
                <a:gd name="connsiteY0" fmla="*/ 363799 h 539741"/>
                <a:gd name="connsiteX1" fmla="*/ 224668 w 700571"/>
                <a:gd name="connsiteY1" fmla="*/ 58999 h 539741"/>
                <a:gd name="connsiteX2" fmla="*/ 613288 w 700571"/>
                <a:gd name="connsiteY2" fmla="*/ 28519 h 539741"/>
                <a:gd name="connsiteX3" fmla="*/ 598048 w 700571"/>
                <a:gd name="connsiteY3" fmla="*/ 241879 h 539741"/>
                <a:gd name="connsiteX4" fmla="*/ 361828 w 700571"/>
                <a:gd name="connsiteY4" fmla="*/ 302839 h 539741"/>
                <a:gd name="connsiteX5" fmla="*/ 64648 w 700571"/>
                <a:gd name="connsiteY5" fmla="*/ 539059 h 539741"/>
                <a:gd name="connsiteX6" fmla="*/ 11308 w 700571"/>
                <a:gd name="connsiteY6" fmla="*/ 363799 h 539741"/>
                <a:gd name="connsiteX0" fmla="*/ 11308 w 700571"/>
                <a:gd name="connsiteY0" fmla="*/ 365854 h 541796"/>
                <a:gd name="connsiteX1" fmla="*/ 224668 w 700571"/>
                <a:gd name="connsiteY1" fmla="*/ 61054 h 541796"/>
                <a:gd name="connsiteX2" fmla="*/ 613288 w 700571"/>
                <a:gd name="connsiteY2" fmla="*/ 30574 h 541796"/>
                <a:gd name="connsiteX3" fmla="*/ 598048 w 700571"/>
                <a:gd name="connsiteY3" fmla="*/ 243934 h 541796"/>
                <a:gd name="connsiteX4" fmla="*/ 361828 w 700571"/>
                <a:gd name="connsiteY4" fmla="*/ 304894 h 541796"/>
                <a:gd name="connsiteX5" fmla="*/ 64648 w 700571"/>
                <a:gd name="connsiteY5" fmla="*/ 541114 h 541796"/>
                <a:gd name="connsiteX6" fmla="*/ 11308 w 700571"/>
                <a:gd name="connsiteY6" fmla="*/ 365854 h 541796"/>
                <a:gd name="connsiteX0" fmla="*/ 11308 w 690785"/>
                <a:gd name="connsiteY0" fmla="*/ 340777 h 516719"/>
                <a:gd name="connsiteX1" fmla="*/ 224668 w 690785"/>
                <a:gd name="connsiteY1" fmla="*/ 35977 h 516719"/>
                <a:gd name="connsiteX2" fmla="*/ 613288 w 690785"/>
                <a:gd name="connsiteY2" fmla="*/ 5497 h 516719"/>
                <a:gd name="connsiteX3" fmla="*/ 670467 w 690785"/>
                <a:gd name="connsiteY3" fmla="*/ 137635 h 516719"/>
                <a:gd name="connsiteX4" fmla="*/ 361828 w 690785"/>
                <a:gd name="connsiteY4" fmla="*/ 279817 h 516719"/>
                <a:gd name="connsiteX5" fmla="*/ 64648 w 690785"/>
                <a:gd name="connsiteY5" fmla="*/ 516037 h 516719"/>
                <a:gd name="connsiteX6" fmla="*/ 11308 w 690785"/>
                <a:gd name="connsiteY6" fmla="*/ 340777 h 516719"/>
                <a:gd name="connsiteX0" fmla="*/ 11308 w 690785"/>
                <a:gd name="connsiteY0" fmla="*/ 340777 h 517693"/>
                <a:gd name="connsiteX1" fmla="*/ 224668 w 690785"/>
                <a:gd name="connsiteY1" fmla="*/ 35977 h 517693"/>
                <a:gd name="connsiteX2" fmla="*/ 613288 w 690785"/>
                <a:gd name="connsiteY2" fmla="*/ 5497 h 517693"/>
                <a:gd name="connsiteX3" fmla="*/ 670467 w 690785"/>
                <a:gd name="connsiteY3" fmla="*/ 137635 h 517693"/>
                <a:gd name="connsiteX4" fmla="*/ 361828 w 690785"/>
                <a:gd name="connsiteY4" fmla="*/ 241140 h 517693"/>
                <a:gd name="connsiteX5" fmla="*/ 64648 w 690785"/>
                <a:gd name="connsiteY5" fmla="*/ 516037 h 517693"/>
                <a:gd name="connsiteX6" fmla="*/ 11308 w 690785"/>
                <a:gd name="connsiteY6" fmla="*/ 340777 h 517693"/>
                <a:gd name="connsiteX0" fmla="*/ 89 w 679566"/>
                <a:gd name="connsiteY0" fmla="*/ 340777 h 490977"/>
                <a:gd name="connsiteX1" fmla="*/ 213449 w 679566"/>
                <a:gd name="connsiteY1" fmla="*/ 35977 h 490977"/>
                <a:gd name="connsiteX2" fmla="*/ 602069 w 679566"/>
                <a:gd name="connsiteY2" fmla="*/ 5497 h 490977"/>
                <a:gd name="connsiteX3" fmla="*/ 659248 w 679566"/>
                <a:gd name="connsiteY3" fmla="*/ 137635 h 490977"/>
                <a:gd name="connsiteX4" fmla="*/ 350609 w 679566"/>
                <a:gd name="connsiteY4" fmla="*/ 241140 h 490977"/>
                <a:gd name="connsiteX5" fmla="*/ 189214 w 679566"/>
                <a:gd name="connsiteY5" fmla="*/ 488963 h 490977"/>
                <a:gd name="connsiteX6" fmla="*/ 89 w 679566"/>
                <a:gd name="connsiteY6" fmla="*/ 340777 h 490977"/>
                <a:gd name="connsiteX0" fmla="*/ 93 w 670518"/>
                <a:gd name="connsiteY0" fmla="*/ 243047 h 491794"/>
                <a:gd name="connsiteX1" fmla="*/ 204401 w 670518"/>
                <a:gd name="connsiteY1" fmla="*/ 38808 h 491794"/>
                <a:gd name="connsiteX2" fmla="*/ 593021 w 670518"/>
                <a:gd name="connsiteY2" fmla="*/ 8328 h 491794"/>
                <a:gd name="connsiteX3" fmla="*/ 650200 w 670518"/>
                <a:gd name="connsiteY3" fmla="*/ 140466 h 491794"/>
                <a:gd name="connsiteX4" fmla="*/ 341561 w 670518"/>
                <a:gd name="connsiteY4" fmla="*/ 243971 h 491794"/>
                <a:gd name="connsiteX5" fmla="*/ 180166 w 670518"/>
                <a:gd name="connsiteY5" fmla="*/ 491794 h 491794"/>
                <a:gd name="connsiteX6" fmla="*/ 93 w 670518"/>
                <a:gd name="connsiteY6" fmla="*/ 243047 h 49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518" h="491794">
                  <a:moveTo>
                    <a:pt x="93" y="243047"/>
                  </a:moveTo>
                  <a:cubicBezTo>
                    <a:pt x="4132" y="167549"/>
                    <a:pt x="105580" y="77928"/>
                    <a:pt x="204401" y="38808"/>
                  </a:cubicBezTo>
                  <a:cubicBezTo>
                    <a:pt x="303222" y="-312"/>
                    <a:pt x="518721" y="-8615"/>
                    <a:pt x="593021" y="8328"/>
                  </a:cubicBezTo>
                  <a:cubicBezTo>
                    <a:pt x="667321" y="25271"/>
                    <a:pt x="692110" y="101192"/>
                    <a:pt x="650200" y="140466"/>
                  </a:cubicBezTo>
                  <a:cubicBezTo>
                    <a:pt x="608290" y="179740"/>
                    <a:pt x="419900" y="185416"/>
                    <a:pt x="341561" y="243971"/>
                  </a:cubicBezTo>
                  <a:cubicBezTo>
                    <a:pt x="263222" y="302526"/>
                    <a:pt x="237077" y="491948"/>
                    <a:pt x="180166" y="491794"/>
                  </a:cubicBezTo>
                  <a:cubicBezTo>
                    <a:pt x="123255" y="491640"/>
                    <a:pt x="-3946" y="318545"/>
                    <a:pt x="93" y="243047"/>
                  </a:cubicBez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softEdge rad="101600"/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0" name="Group 372"/>
          <p:cNvGrpSpPr/>
          <p:nvPr/>
        </p:nvGrpSpPr>
        <p:grpSpPr>
          <a:xfrm>
            <a:off x="950589" y="1551864"/>
            <a:ext cx="1420567" cy="586786"/>
            <a:chOff x="875790" y="1561575"/>
            <a:chExt cx="1420567" cy="586786"/>
          </a:xfrm>
        </p:grpSpPr>
        <p:grpSp>
          <p:nvGrpSpPr>
            <p:cNvPr id="121" name="Group 377"/>
            <p:cNvGrpSpPr/>
            <p:nvPr/>
          </p:nvGrpSpPr>
          <p:grpSpPr bwMode="auto">
            <a:xfrm rot="5400000">
              <a:off x="856693" y="1652783"/>
              <a:ext cx="442563" cy="404370"/>
              <a:chOff x="7707829" y="3341289"/>
              <a:chExt cx="2273173" cy="2076500"/>
            </a:xfrm>
            <a:solidFill>
              <a:schemeClr val="accent6">
                <a:lumMod val="60000"/>
                <a:lumOff val="40000"/>
              </a:schemeClr>
            </a:solidFill>
          </p:grpSpPr>
          <p:grpSp>
            <p:nvGrpSpPr>
              <p:cNvPr id="122" name="Group 407"/>
              <p:cNvGrpSpPr/>
              <p:nvPr/>
            </p:nvGrpSpPr>
            <p:grpSpPr>
              <a:xfrm>
                <a:off x="8572500" y="4152627"/>
                <a:ext cx="487680" cy="1265162"/>
                <a:chOff x="8572500" y="3489960"/>
                <a:chExt cx="487680" cy="1148715"/>
              </a:xfrm>
              <a:grpFill/>
            </p:grpSpPr>
            <p:sp>
              <p:nvSpPr>
                <p:cNvPr id="423" name="Rounded Rectangle 422"/>
                <p:cNvSpPr/>
                <p:nvPr/>
              </p:nvSpPr>
              <p:spPr bwMode="auto">
                <a:xfrm>
                  <a:off x="8572500" y="3489960"/>
                  <a:ext cx="205740" cy="1148715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noFill/>
                  <a:round/>
                  <a:headEnd/>
                  <a:tailEnd type="triangl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 w="38100" h="25400"/>
                </a:sp3d>
                <a:ex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4" name="Rounded Rectangle 423"/>
                <p:cNvSpPr/>
                <p:nvPr/>
              </p:nvSpPr>
              <p:spPr bwMode="auto">
                <a:xfrm>
                  <a:off x="8854440" y="3489960"/>
                  <a:ext cx="205740" cy="1148715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noFill/>
                  <a:round/>
                  <a:headEnd/>
                  <a:tailEnd type="triangl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 w="38100" h="25400"/>
                </a:sp3d>
                <a:ex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3" name="Group 408"/>
              <p:cNvGrpSpPr/>
              <p:nvPr/>
            </p:nvGrpSpPr>
            <p:grpSpPr>
              <a:xfrm>
                <a:off x="9004329" y="3403761"/>
                <a:ext cx="976673" cy="889830"/>
                <a:chOff x="9004329" y="2649654"/>
                <a:chExt cx="976673" cy="889830"/>
              </a:xfrm>
              <a:grpFill/>
            </p:grpSpPr>
            <p:grpSp>
              <p:nvGrpSpPr>
                <p:cNvPr id="124" name="Group 416"/>
                <p:cNvGrpSpPr/>
                <p:nvPr/>
              </p:nvGrpSpPr>
              <p:grpSpPr>
                <a:xfrm rot="2700000">
                  <a:off x="9047668" y="3008465"/>
                  <a:ext cx="487680" cy="574358"/>
                  <a:chOff x="8572500" y="2721286"/>
                  <a:chExt cx="487680" cy="574358"/>
                </a:xfrm>
                <a:grpFill/>
              </p:grpSpPr>
              <p:sp>
                <p:nvSpPr>
                  <p:cNvPr id="421" name="Rounded Rectangle 420"/>
                  <p:cNvSpPr/>
                  <p:nvPr/>
                </p:nvSpPr>
                <p:spPr bwMode="auto">
                  <a:xfrm>
                    <a:off x="8572500" y="2721286"/>
                    <a:ext cx="205740" cy="57435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9525">
                    <a:noFill/>
                    <a:round/>
                    <a:headEnd/>
                    <a:tailEnd type="triangl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 w="38100" h="25400"/>
                  </a:sp3d>
                  <a:ex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22" name="Rounded Rectangle 421"/>
                  <p:cNvSpPr/>
                  <p:nvPr/>
                </p:nvSpPr>
                <p:spPr bwMode="auto">
                  <a:xfrm>
                    <a:off x="8854440" y="2721286"/>
                    <a:ext cx="205740" cy="57435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9525">
                    <a:noFill/>
                    <a:round/>
                    <a:headEnd/>
                    <a:tailEnd type="triangl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 w="38100" h="25400"/>
                  </a:sp3d>
                  <a:ex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25" name="Group 417"/>
                <p:cNvGrpSpPr/>
                <p:nvPr/>
              </p:nvGrpSpPr>
              <p:grpSpPr>
                <a:xfrm rot="2700000">
                  <a:off x="9449983" y="2606315"/>
                  <a:ext cx="487680" cy="574358"/>
                  <a:chOff x="8588664" y="2802106"/>
                  <a:chExt cx="487680" cy="574358"/>
                </a:xfrm>
                <a:grpFill/>
              </p:grpSpPr>
              <p:sp>
                <p:nvSpPr>
                  <p:cNvPr id="419" name="Rounded Rectangle 418"/>
                  <p:cNvSpPr/>
                  <p:nvPr/>
                </p:nvSpPr>
                <p:spPr bwMode="auto">
                  <a:xfrm>
                    <a:off x="8588664" y="2802106"/>
                    <a:ext cx="205740" cy="57435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9525">
                    <a:noFill/>
                    <a:round/>
                    <a:headEnd/>
                    <a:tailEnd type="triangl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 w="38100" h="25400"/>
                  </a:sp3d>
                  <a:ex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20" name="Rounded Rectangle 419"/>
                  <p:cNvSpPr/>
                  <p:nvPr/>
                </p:nvSpPr>
                <p:spPr bwMode="auto">
                  <a:xfrm>
                    <a:off x="8870604" y="2802106"/>
                    <a:ext cx="205740" cy="57435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9525">
                    <a:noFill/>
                    <a:round/>
                    <a:headEnd/>
                    <a:tailEnd type="triangl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 w="38100" h="25400"/>
                  </a:sp3d>
                  <a:ex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26" name="Group 409"/>
              <p:cNvGrpSpPr/>
              <p:nvPr/>
            </p:nvGrpSpPr>
            <p:grpSpPr>
              <a:xfrm rot="16200000">
                <a:off x="7664407" y="3384711"/>
                <a:ext cx="984293" cy="897450"/>
                <a:chOff x="9004329" y="2642034"/>
                <a:chExt cx="984293" cy="897450"/>
              </a:xfrm>
              <a:grpFill/>
            </p:grpSpPr>
            <p:grpSp>
              <p:nvGrpSpPr>
                <p:cNvPr id="127" name="Group 410"/>
                <p:cNvGrpSpPr/>
                <p:nvPr/>
              </p:nvGrpSpPr>
              <p:grpSpPr>
                <a:xfrm rot="2700000">
                  <a:off x="9047668" y="3008465"/>
                  <a:ext cx="487680" cy="574358"/>
                  <a:chOff x="8572500" y="2721286"/>
                  <a:chExt cx="487680" cy="574358"/>
                </a:xfrm>
                <a:grpFill/>
              </p:grpSpPr>
              <p:sp>
                <p:nvSpPr>
                  <p:cNvPr id="415" name="Rounded Rectangle 414"/>
                  <p:cNvSpPr/>
                  <p:nvPr/>
                </p:nvSpPr>
                <p:spPr bwMode="auto">
                  <a:xfrm>
                    <a:off x="8572500" y="2721286"/>
                    <a:ext cx="205740" cy="57435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9525">
                    <a:noFill/>
                    <a:round/>
                    <a:headEnd/>
                    <a:tailEnd type="triangl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 w="38100" h="25400"/>
                  </a:sp3d>
                  <a:ex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16" name="Rounded Rectangle 415"/>
                  <p:cNvSpPr/>
                  <p:nvPr/>
                </p:nvSpPr>
                <p:spPr bwMode="auto">
                  <a:xfrm>
                    <a:off x="8854440" y="2721286"/>
                    <a:ext cx="205740" cy="57435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9525">
                    <a:noFill/>
                    <a:round/>
                    <a:headEnd/>
                    <a:tailEnd type="triangl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 w="38100" h="25400"/>
                  </a:sp3d>
                  <a:ex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94" name="Group 411"/>
                <p:cNvGrpSpPr/>
                <p:nvPr/>
              </p:nvGrpSpPr>
              <p:grpSpPr>
                <a:xfrm rot="2700000">
                  <a:off x="9457603" y="2598695"/>
                  <a:ext cx="487680" cy="574358"/>
                  <a:chOff x="8588664" y="2791330"/>
                  <a:chExt cx="487680" cy="574358"/>
                </a:xfrm>
                <a:grpFill/>
              </p:grpSpPr>
              <p:sp>
                <p:nvSpPr>
                  <p:cNvPr id="413" name="Rounded Rectangle 412"/>
                  <p:cNvSpPr/>
                  <p:nvPr/>
                </p:nvSpPr>
                <p:spPr bwMode="auto">
                  <a:xfrm>
                    <a:off x="8588664" y="2791330"/>
                    <a:ext cx="205740" cy="57435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9525">
                    <a:noFill/>
                    <a:round/>
                    <a:headEnd/>
                    <a:tailEnd type="triangl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 w="38100" h="25400"/>
                  </a:sp3d>
                  <a:ex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14" name="Rounded Rectangle 413"/>
                  <p:cNvSpPr/>
                  <p:nvPr/>
                </p:nvSpPr>
                <p:spPr bwMode="auto">
                  <a:xfrm>
                    <a:off x="8870604" y="2791330"/>
                    <a:ext cx="205740" cy="57435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9525">
                    <a:noFill/>
                    <a:round/>
                    <a:headEnd/>
                    <a:tailEnd type="triangl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 w="38100" h="25400"/>
                  </a:sp3d>
                  <a:ex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380" name="Pentagon 379"/>
            <p:cNvSpPr/>
            <p:nvPr/>
          </p:nvSpPr>
          <p:spPr bwMode="auto">
            <a:xfrm rot="10800000">
              <a:off x="1217723" y="1753013"/>
              <a:ext cx="538291" cy="203909"/>
            </a:xfrm>
            <a:prstGeom prst="homePlat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 type="triangl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sz="1000" b="1" dirty="0" smtClean="0">
                <a:solidFill>
                  <a:srgbClr val="FFFFFF"/>
                </a:solidFill>
              </a:endParaRPr>
            </a:p>
          </p:txBody>
        </p:sp>
        <p:grpSp>
          <p:nvGrpSpPr>
            <p:cNvPr id="195" name="Group 385"/>
            <p:cNvGrpSpPr/>
            <p:nvPr/>
          </p:nvGrpSpPr>
          <p:grpSpPr>
            <a:xfrm>
              <a:off x="1696949" y="1561575"/>
              <a:ext cx="599408" cy="586786"/>
              <a:chOff x="14420228" y="1110604"/>
              <a:chExt cx="1024440" cy="1002868"/>
            </a:xfrm>
          </p:grpSpPr>
          <p:sp>
            <p:nvSpPr>
              <p:cNvPr id="395" name="Freeform 394"/>
              <p:cNvSpPr/>
              <p:nvPr/>
            </p:nvSpPr>
            <p:spPr bwMode="auto">
              <a:xfrm>
                <a:off x="14420228" y="1110604"/>
                <a:ext cx="1024440" cy="1002868"/>
              </a:xfrm>
              <a:custGeom>
                <a:avLst/>
                <a:gdLst>
                  <a:gd name="connsiteX0" fmla="*/ 548640 w 1691640"/>
                  <a:gd name="connsiteY0" fmla="*/ 38100 h 1493520"/>
                  <a:gd name="connsiteX1" fmla="*/ 0 w 1691640"/>
                  <a:gd name="connsiteY1" fmla="*/ 647700 h 1493520"/>
                  <a:gd name="connsiteX2" fmla="*/ 327660 w 1691640"/>
                  <a:gd name="connsiteY2" fmla="*/ 1371600 h 1493520"/>
                  <a:gd name="connsiteX3" fmla="*/ 1242060 w 1691640"/>
                  <a:gd name="connsiteY3" fmla="*/ 1493520 h 1493520"/>
                  <a:gd name="connsiteX4" fmla="*/ 1691640 w 1691640"/>
                  <a:gd name="connsiteY4" fmla="*/ 883920 h 1493520"/>
                  <a:gd name="connsiteX5" fmla="*/ 1554480 w 1691640"/>
                  <a:gd name="connsiteY5" fmla="*/ 190500 h 1493520"/>
                  <a:gd name="connsiteX6" fmla="*/ 853440 w 1691640"/>
                  <a:gd name="connsiteY6" fmla="*/ 0 h 1493520"/>
                  <a:gd name="connsiteX7" fmla="*/ 548640 w 1691640"/>
                  <a:gd name="connsiteY7" fmla="*/ 38100 h 1493520"/>
                  <a:gd name="connsiteX0" fmla="*/ 548640 w 1691640"/>
                  <a:gd name="connsiteY0" fmla="*/ 69084 h 1524504"/>
                  <a:gd name="connsiteX1" fmla="*/ 0 w 1691640"/>
                  <a:gd name="connsiteY1" fmla="*/ 678684 h 1524504"/>
                  <a:gd name="connsiteX2" fmla="*/ 327660 w 1691640"/>
                  <a:gd name="connsiteY2" fmla="*/ 1402584 h 1524504"/>
                  <a:gd name="connsiteX3" fmla="*/ 1242060 w 1691640"/>
                  <a:gd name="connsiteY3" fmla="*/ 1524504 h 1524504"/>
                  <a:gd name="connsiteX4" fmla="*/ 1691640 w 1691640"/>
                  <a:gd name="connsiteY4" fmla="*/ 914904 h 1524504"/>
                  <a:gd name="connsiteX5" fmla="*/ 1554480 w 1691640"/>
                  <a:gd name="connsiteY5" fmla="*/ 221484 h 1524504"/>
                  <a:gd name="connsiteX6" fmla="*/ 853440 w 1691640"/>
                  <a:gd name="connsiteY6" fmla="*/ 30984 h 1524504"/>
                  <a:gd name="connsiteX7" fmla="*/ 548640 w 1691640"/>
                  <a:gd name="connsiteY7" fmla="*/ 69084 h 1524504"/>
                  <a:gd name="connsiteX0" fmla="*/ 548640 w 1691640"/>
                  <a:gd name="connsiteY0" fmla="*/ 69084 h 1524504"/>
                  <a:gd name="connsiteX1" fmla="*/ 0 w 1691640"/>
                  <a:gd name="connsiteY1" fmla="*/ 678684 h 1524504"/>
                  <a:gd name="connsiteX2" fmla="*/ 327660 w 1691640"/>
                  <a:gd name="connsiteY2" fmla="*/ 1402584 h 1524504"/>
                  <a:gd name="connsiteX3" fmla="*/ 1242060 w 1691640"/>
                  <a:gd name="connsiteY3" fmla="*/ 1524504 h 1524504"/>
                  <a:gd name="connsiteX4" fmla="*/ 1691640 w 1691640"/>
                  <a:gd name="connsiteY4" fmla="*/ 914904 h 1524504"/>
                  <a:gd name="connsiteX5" fmla="*/ 1554480 w 1691640"/>
                  <a:gd name="connsiteY5" fmla="*/ 221484 h 1524504"/>
                  <a:gd name="connsiteX6" fmla="*/ 853440 w 1691640"/>
                  <a:gd name="connsiteY6" fmla="*/ 30984 h 1524504"/>
                  <a:gd name="connsiteX7" fmla="*/ 548640 w 1691640"/>
                  <a:gd name="connsiteY7" fmla="*/ 69084 h 1524504"/>
                  <a:gd name="connsiteX0" fmla="*/ 563706 w 1706706"/>
                  <a:gd name="connsiteY0" fmla="*/ 69084 h 1524504"/>
                  <a:gd name="connsiteX1" fmla="*/ 15066 w 1706706"/>
                  <a:gd name="connsiteY1" fmla="*/ 678684 h 1524504"/>
                  <a:gd name="connsiteX2" fmla="*/ 342726 w 1706706"/>
                  <a:gd name="connsiteY2" fmla="*/ 1402584 h 1524504"/>
                  <a:gd name="connsiteX3" fmla="*/ 1257126 w 1706706"/>
                  <a:gd name="connsiteY3" fmla="*/ 1524504 h 1524504"/>
                  <a:gd name="connsiteX4" fmla="*/ 1706706 w 1706706"/>
                  <a:gd name="connsiteY4" fmla="*/ 914904 h 1524504"/>
                  <a:gd name="connsiteX5" fmla="*/ 1569546 w 1706706"/>
                  <a:gd name="connsiteY5" fmla="*/ 221484 h 1524504"/>
                  <a:gd name="connsiteX6" fmla="*/ 868506 w 1706706"/>
                  <a:gd name="connsiteY6" fmla="*/ 30984 h 1524504"/>
                  <a:gd name="connsiteX7" fmla="*/ 563706 w 1706706"/>
                  <a:gd name="connsiteY7" fmla="*/ 69084 h 1524504"/>
                  <a:gd name="connsiteX0" fmla="*/ 563706 w 1706706"/>
                  <a:gd name="connsiteY0" fmla="*/ 69084 h 1586623"/>
                  <a:gd name="connsiteX1" fmla="*/ 15066 w 1706706"/>
                  <a:gd name="connsiteY1" fmla="*/ 678684 h 1586623"/>
                  <a:gd name="connsiteX2" fmla="*/ 342726 w 1706706"/>
                  <a:gd name="connsiteY2" fmla="*/ 1402584 h 1586623"/>
                  <a:gd name="connsiteX3" fmla="*/ 1257126 w 1706706"/>
                  <a:gd name="connsiteY3" fmla="*/ 1524504 h 1586623"/>
                  <a:gd name="connsiteX4" fmla="*/ 1706706 w 1706706"/>
                  <a:gd name="connsiteY4" fmla="*/ 914904 h 1586623"/>
                  <a:gd name="connsiteX5" fmla="*/ 1569546 w 1706706"/>
                  <a:gd name="connsiteY5" fmla="*/ 221484 h 1586623"/>
                  <a:gd name="connsiteX6" fmla="*/ 868506 w 1706706"/>
                  <a:gd name="connsiteY6" fmla="*/ 30984 h 1586623"/>
                  <a:gd name="connsiteX7" fmla="*/ 563706 w 1706706"/>
                  <a:gd name="connsiteY7" fmla="*/ 69084 h 1586623"/>
                  <a:gd name="connsiteX0" fmla="*/ 563706 w 1706706"/>
                  <a:gd name="connsiteY0" fmla="*/ 69084 h 1614690"/>
                  <a:gd name="connsiteX1" fmla="*/ 15066 w 1706706"/>
                  <a:gd name="connsiteY1" fmla="*/ 678684 h 1614690"/>
                  <a:gd name="connsiteX2" fmla="*/ 342726 w 1706706"/>
                  <a:gd name="connsiteY2" fmla="*/ 1402584 h 1614690"/>
                  <a:gd name="connsiteX3" fmla="*/ 1257126 w 1706706"/>
                  <a:gd name="connsiteY3" fmla="*/ 1524504 h 1614690"/>
                  <a:gd name="connsiteX4" fmla="*/ 1706706 w 1706706"/>
                  <a:gd name="connsiteY4" fmla="*/ 914904 h 1614690"/>
                  <a:gd name="connsiteX5" fmla="*/ 1569546 w 1706706"/>
                  <a:gd name="connsiteY5" fmla="*/ 221484 h 1614690"/>
                  <a:gd name="connsiteX6" fmla="*/ 868506 w 1706706"/>
                  <a:gd name="connsiteY6" fmla="*/ 30984 h 1614690"/>
                  <a:gd name="connsiteX7" fmla="*/ 563706 w 1706706"/>
                  <a:gd name="connsiteY7" fmla="*/ 69084 h 1614690"/>
                  <a:gd name="connsiteX0" fmla="*/ 563706 w 1769574"/>
                  <a:gd name="connsiteY0" fmla="*/ 69084 h 1614690"/>
                  <a:gd name="connsiteX1" fmla="*/ 15066 w 1769574"/>
                  <a:gd name="connsiteY1" fmla="*/ 678684 h 1614690"/>
                  <a:gd name="connsiteX2" fmla="*/ 342726 w 1769574"/>
                  <a:gd name="connsiteY2" fmla="*/ 1402584 h 1614690"/>
                  <a:gd name="connsiteX3" fmla="*/ 1257126 w 1769574"/>
                  <a:gd name="connsiteY3" fmla="*/ 1524504 h 1614690"/>
                  <a:gd name="connsiteX4" fmla="*/ 1706706 w 1769574"/>
                  <a:gd name="connsiteY4" fmla="*/ 914904 h 1614690"/>
                  <a:gd name="connsiteX5" fmla="*/ 1569546 w 1769574"/>
                  <a:gd name="connsiteY5" fmla="*/ 221484 h 1614690"/>
                  <a:gd name="connsiteX6" fmla="*/ 868506 w 1769574"/>
                  <a:gd name="connsiteY6" fmla="*/ 30984 h 1614690"/>
                  <a:gd name="connsiteX7" fmla="*/ 563706 w 1769574"/>
                  <a:gd name="connsiteY7" fmla="*/ 69084 h 1614690"/>
                  <a:gd name="connsiteX0" fmla="*/ 563706 w 1726917"/>
                  <a:gd name="connsiteY0" fmla="*/ 69084 h 1614690"/>
                  <a:gd name="connsiteX1" fmla="*/ 15066 w 1726917"/>
                  <a:gd name="connsiteY1" fmla="*/ 678684 h 1614690"/>
                  <a:gd name="connsiteX2" fmla="*/ 342726 w 1726917"/>
                  <a:gd name="connsiteY2" fmla="*/ 1402584 h 1614690"/>
                  <a:gd name="connsiteX3" fmla="*/ 1257126 w 1726917"/>
                  <a:gd name="connsiteY3" fmla="*/ 1524504 h 1614690"/>
                  <a:gd name="connsiteX4" fmla="*/ 1706706 w 1726917"/>
                  <a:gd name="connsiteY4" fmla="*/ 914904 h 1614690"/>
                  <a:gd name="connsiteX5" fmla="*/ 1569546 w 1726917"/>
                  <a:gd name="connsiteY5" fmla="*/ 221484 h 1614690"/>
                  <a:gd name="connsiteX6" fmla="*/ 868506 w 1726917"/>
                  <a:gd name="connsiteY6" fmla="*/ 30984 h 1614690"/>
                  <a:gd name="connsiteX7" fmla="*/ 563706 w 1726917"/>
                  <a:gd name="connsiteY7" fmla="*/ 69084 h 1614690"/>
                  <a:gd name="connsiteX0" fmla="*/ 567152 w 1730363"/>
                  <a:gd name="connsiteY0" fmla="*/ 28167 h 1573773"/>
                  <a:gd name="connsiteX1" fmla="*/ 18512 w 1730363"/>
                  <a:gd name="connsiteY1" fmla="*/ 637767 h 1573773"/>
                  <a:gd name="connsiteX2" fmla="*/ 346172 w 1730363"/>
                  <a:gd name="connsiteY2" fmla="*/ 1361667 h 1573773"/>
                  <a:gd name="connsiteX3" fmla="*/ 1260572 w 1730363"/>
                  <a:gd name="connsiteY3" fmla="*/ 1483587 h 1573773"/>
                  <a:gd name="connsiteX4" fmla="*/ 1710152 w 1730363"/>
                  <a:gd name="connsiteY4" fmla="*/ 873987 h 1573773"/>
                  <a:gd name="connsiteX5" fmla="*/ 1572992 w 1730363"/>
                  <a:gd name="connsiteY5" fmla="*/ 180567 h 1573773"/>
                  <a:gd name="connsiteX6" fmla="*/ 567152 w 1730363"/>
                  <a:gd name="connsiteY6" fmla="*/ 28167 h 1573773"/>
                  <a:gd name="connsiteX0" fmla="*/ 567152 w 1730363"/>
                  <a:gd name="connsiteY0" fmla="*/ 28167 h 1573773"/>
                  <a:gd name="connsiteX1" fmla="*/ 18512 w 1730363"/>
                  <a:gd name="connsiteY1" fmla="*/ 637767 h 1573773"/>
                  <a:gd name="connsiteX2" fmla="*/ 346172 w 1730363"/>
                  <a:gd name="connsiteY2" fmla="*/ 1361667 h 1573773"/>
                  <a:gd name="connsiteX3" fmla="*/ 1260572 w 1730363"/>
                  <a:gd name="connsiteY3" fmla="*/ 1483587 h 1573773"/>
                  <a:gd name="connsiteX4" fmla="*/ 1710152 w 1730363"/>
                  <a:gd name="connsiteY4" fmla="*/ 873987 h 1573773"/>
                  <a:gd name="connsiteX5" fmla="*/ 1572992 w 1730363"/>
                  <a:gd name="connsiteY5" fmla="*/ 180567 h 1573773"/>
                  <a:gd name="connsiteX6" fmla="*/ 567152 w 1730363"/>
                  <a:gd name="connsiteY6" fmla="*/ 28167 h 1573773"/>
                  <a:gd name="connsiteX0" fmla="*/ 552057 w 1715268"/>
                  <a:gd name="connsiteY0" fmla="*/ 28167 h 1573773"/>
                  <a:gd name="connsiteX1" fmla="*/ 3417 w 1715268"/>
                  <a:gd name="connsiteY1" fmla="*/ 637767 h 1573773"/>
                  <a:gd name="connsiteX2" fmla="*/ 331077 w 1715268"/>
                  <a:gd name="connsiteY2" fmla="*/ 1361667 h 1573773"/>
                  <a:gd name="connsiteX3" fmla="*/ 1245477 w 1715268"/>
                  <a:gd name="connsiteY3" fmla="*/ 1483587 h 1573773"/>
                  <a:gd name="connsiteX4" fmla="*/ 1695057 w 1715268"/>
                  <a:gd name="connsiteY4" fmla="*/ 873987 h 1573773"/>
                  <a:gd name="connsiteX5" fmla="*/ 1557897 w 1715268"/>
                  <a:gd name="connsiteY5" fmla="*/ 180567 h 1573773"/>
                  <a:gd name="connsiteX6" fmla="*/ 552057 w 1715268"/>
                  <a:gd name="connsiteY6" fmla="*/ 28167 h 1573773"/>
                  <a:gd name="connsiteX0" fmla="*/ 552057 w 1715268"/>
                  <a:gd name="connsiteY0" fmla="*/ 28167 h 1573773"/>
                  <a:gd name="connsiteX1" fmla="*/ 3417 w 1715268"/>
                  <a:gd name="connsiteY1" fmla="*/ 637767 h 1573773"/>
                  <a:gd name="connsiteX2" fmla="*/ 331077 w 1715268"/>
                  <a:gd name="connsiteY2" fmla="*/ 1361667 h 1573773"/>
                  <a:gd name="connsiteX3" fmla="*/ 1245477 w 1715268"/>
                  <a:gd name="connsiteY3" fmla="*/ 1483587 h 1573773"/>
                  <a:gd name="connsiteX4" fmla="*/ 1695057 w 1715268"/>
                  <a:gd name="connsiteY4" fmla="*/ 873987 h 1573773"/>
                  <a:gd name="connsiteX5" fmla="*/ 1557897 w 1715268"/>
                  <a:gd name="connsiteY5" fmla="*/ 180567 h 1573773"/>
                  <a:gd name="connsiteX6" fmla="*/ 552057 w 1715268"/>
                  <a:gd name="connsiteY6" fmla="*/ 28167 h 1573773"/>
                  <a:gd name="connsiteX0" fmla="*/ 552057 w 1715268"/>
                  <a:gd name="connsiteY0" fmla="*/ 28167 h 1560249"/>
                  <a:gd name="connsiteX1" fmla="*/ 3417 w 1715268"/>
                  <a:gd name="connsiteY1" fmla="*/ 637767 h 1560249"/>
                  <a:gd name="connsiteX2" fmla="*/ 331077 w 1715268"/>
                  <a:gd name="connsiteY2" fmla="*/ 1361667 h 1560249"/>
                  <a:gd name="connsiteX3" fmla="*/ 1245477 w 1715268"/>
                  <a:gd name="connsiteY3" fmla="*/ 1483587 h 1560249"/>
                  <a:gd name="connsiteX4" fmla="*/ 1695057 w 1715268"/>
                  <a:gd name="connsiteY4" fmla="*/ 873987 h 1560249"/>
                  <a:gd name="connsiteX5" fmla="*/ 1557897 w 1715268"/>
                  <a:gd name="connsiteY5" fmla="*/ 180567 h 1560249"/>
                  <a:gd name="connsiteX6" fmla="*/ 552057 w 1715268"/>
                  <a:gd name="connsiteY6" fmla="*/ 28167 h 1560249"/>
                  <a:gd name="connsiteX0" fmla="*/ 552057 w 1715268"/>
                  <a:gd name="connsiteY0" fmla="*/ 28167 h 1560249"/>
                  <a:gd name="connsiteX1" fmla="*/ 3417 w 1715268"/>
                  <a:gd name="connsiteY1" fmla="*/ 637767 h 1560249"/>
                  <a:gd name="connsiteX2" fmla="*/ 331077 w 1715268"/>
                  <a:gd name="connsiteY2" fmla="*/ 1361667 h 1560249"/>
                  <a:gd name="connsiteX3" fmla="*/ 1245477 w 1715268"/>
                  <a:gd name="connsiteY3" fmla="*/ 1483587 h 1560249"/>
                  <a:gd name="connsiteX4" fmla="*/ 1695057 w 1715268"/>
                  <a:gd name="connsiteY4" fmla="*/ 873987 h 1560249"/>
                  <a:gd name="connsiteX5" fmla="*/ 1557897 w 1715268"/>
                  <a:gd name="connsiteY5" fmla="*/ 180567 h 1560249"/>
                  <a:gd name="connsiteX6" fmla="*/ 552057 w 1715268"/>
                  <a:gd name="connsiteY6" fmla="*/ 28167 h 1560249"/>
                  <a:gd name="connsiteX0" fmla="*/ 552057 w 1724199"/>
                  <a:gd name="connsiteY0" fmla="*/ 40227 h 1572309"/>
                  <a:gd name="connsiteX1" fmla="*/ 3417 w 1724199"/>
                  <a:gd name="connsiteY1" fmla="*/ 649827 h 1572309"/>
                  <a:gd name="connsiteX2" fmla="*/ 331077 w 1724199"/>
                  <a:gd name="connsiteY2" fmla="*/ 1373727 h 1572309"/>
                  <a:gd name="connsiteX3" fmla="*/ 1245477 w 1724199"/>
                  <a:gd name="connsiteY3" fmla="*/ 1495647 h 1572309"/>
                  <a:gd name="connsiteX4" fmla="*/ 1695057 w 1724199"/>
                  <a:gd name="connsiteY4" fmla="*/ 886047 h 1572309"/>
                  <a:gd name="connsiteX5" fmla="*/ 1557897 w 1724199"/>
                  <a:gd name="connsiteY5" fmla="*/ 192627 h 1572309"/>
                  <a:gd name="connsiteX6" fmla="*/ 552057 w 1724199"/>
                  <a:gd name="connsiteY6" fmla="*/ 40227 h 1572309"/>
                  <a:gd name="connsiteX0" fmla="*/ 714636 w 1728550"/>
                  <a:gd name="connsiteY0" fmla="*/ 19072 h 1645671"/>
                  <a:gd name="connsiteX1" fmla="*/ 12405 w 1728550"/>
                  <a:gd name="connsiteY1" fmla="*/ 723189 h 1645671"/>
                  <a:gd name="connsiteX2" fmla="*/ 340065 w 1728550"/>
                  <a:gd name="connsiteY2" fmla="*/ 1447089 h 1645671"/>
                  <a:gd name="connsiteX3" fmla="*/ 1254465 w 1728550"/>
                  <a:gd name="connsiteY3" fmla="*/ 1569009 h 1645671"/>
                  <a:gd name="connsiteX4" fmla="*/ 1704045 w 1728550"/>
                  <a:gd name="connsiteY4" fmla="*/ 959409 h 1645671"/>
                  <a:gd name="connsiteX5" fmla="*/ 1566885 w 1728550"/>
                  <a:gd name="connsiteY5" fmla="*/ 265989 h 1645671"/>
                  <a:gd name="connsiteX6" fmla="*/ 714636 w 1728550"/>
                  <a:gd name="connsiteY6" fmla="*/ 19072 h 1645671"/>
                  <a:gd name="connsiteX0" fmla="*/ 593897 w 1607810"/>
                  <a:gd name="connsiteY0" fmla="*/ 10482 h 1642595"/>
                  <a:gd name="connsiteX1" fmla="*/ 21627 w 1607810"/>
                  <a:gd name="connsiteY1" fmla="*/ 561009 h 1642595"/>
                  <a:gd name="connsiteX2" fmla="*/ 219326 w 1607810"/>
                  <a:gd name="connsiteY2" fmla="*/ 1438499 h 1642595"/>
                  <a:gd name="connsiteX3" fmla="*/ 1133726 w 1607810"/>
                  <a:gd name="connsiteY3" fmla="*/ 1560419 h 1642595"/>
                  <a:gd name="connsiteX4" fmla="*/ 1583306 w 1607810"/>
                  <a:gd name="connsiteY4" fmla="*/ 950819 h 1642595"/>
                  <a:gd name="connsiteX5" fmla="*/ 1446146 w 1607810"/>
                  <a:gd name="connsiteY5" fmla="*/ 257399 h 1642595"/>
                  <a:gd name="connsiteX6" fmla="*/ 593897 w 1607810"/>
                  <a:gd name="connsiteY6" fmla="*/ 10482 h 1642595"/>
                  <a:gd name="connsiteX0" fmla="*/ 593897 w 1596940"/>
                  <a:gd name="connsiteY0" fmla="*/ 21033 h 1653146"/>
                  <a:gd name="connsiteX1" fmla="*/ 21627 w 1596940"/>
                  <a:gd name="connsiteY1" fmla="*/ 571560 h 1653146"/>
                  <a:gd name="connsiteX2" fmla="*/ 219326 w 1596940"/>
                  <a:gd name="connsiteY2" fmla="*/ 1449050 h 1653146"/>
                  <a:gd name="connsiteX3" fmla="*/ 1133726 w 1596940"/>
                  <a:gd name="connsiteY3" fmla="*/ 1570970 h 1653146"/>
                  <a:gd name="connsiteX4" fmla="*/ 1583306 w 1596940"/>
                  <a:gd name="connsiteY4" fmla="*/ 961370 h 1653146"/>
                  <a:gd name="connsiteX5" fmla="*/ 1398888 w 1596940"/>
                  <a:gd name="connsiteY5" fmla="*/ 197062 h 1653146"/>
                  <a:gd name="connsiteX6" fmla="*/ 593897 w 1596940"/>
                  <a:gd name="connsiteY6" fmla="*/ 21033 h 1653146"/>
                  <a:gd name="connsiteX0" fmla="*/ 593897 w 1596938"/>
                  <a:gd name="connsiteY0" fmla="*/ 21033 h 1632143"/>
                  <a:gd name="connsiteX1" fmla="*/ 21627 w 1596938"/>
                  <a:gd name="connsiteY1" fmla="*/ 571560 h 1632143"/>
                  <a:gd name="connsiteX2" fmla="*/ 219326 w 1596938"/>
                  <a:gd name="connsiteY2" fmla="*/ 1449050 h 1632143"/>
                  <a:gd name="connsiteX3" fmla="*/ 1133726 w 1596938"/>
                  <a:gd name="connsiteY3" fmla="*/ 1570970 h 1632143"/>
                  <a:gd name="connsiteX4" fmla="*/ 1583306 w 1596938"/>
                  <a:gd name="connsiteY4" fmla="*/ 961370 h 1632143"/>
                  <a:gd name="connsiteX5" fmla="*/ 1398888 w 1596938"/>
                  <a:gd name="connsiteY5" fmla="*/ 197062 h 1632143"/>
                  <a:gd name="connsiteX6" fmla="*/ 593897 w 1596938"/>
                  <a:gd name="connsiteY6" fmla="*/ 21033 h 163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6938" h="1632143">
                    <a:moveTo>
                      <a:pt x="593897" y="21033"/>
                    </a:moveTo>
                    <a:cubicBezTo>
                      <a:pt x="364354" y="83449"/>
                      <a:pt x="84055" y="333557"/>
                      <a:pt x="21627" y="571560"/>
                    </a:cubicBezTo>
                    <a:cubicBezTo>
                      <a:pt x="-40801" y="809563"/>
                      <a:pt x="33976" y="1282482"/>
                      <a:pt x="219326" y="1449050"/>
                    </a:cubicBezTo>
                    <a:cubicBezTo>
                      <a:pt x="404676" y="1615618"/>
                      <a:pt x="849363" y="1696431"/>
                      <a:pt x="1133726" y="1570970"/>
                    </a:cubicBezTo>
                    <a:cubicBezTo>
                      <a:pt x="1418089" y="1445509"/>
                      <a:pt x="1539112" y="1190355"/>
                      <a:pt x="1583306" y="961370"/>
                    </a:cubicBezTo>
                    <a:cubicBezTo>
                      <a:pt x="1627500" y="732385"/>
                      <a:pt x="1563789" y="353785"/>
                      <a:pt x="1398888" y="197062"/>
                    </a:cubicBezTo>
                    <a:cubicBezTo>
                      <a:pt x="1233987" y="40339"/>
                      <a:pt x="823440" y="-41383"/>
                      <a:pt x="593897" y="21033"/>
                    </a:cubicBezTo>
                    <a:close/>
                  </a:path>
                </a:pathLst>
              </a:custGeom>
              <a:solidFill>
                <a:srgbClr val="6ED8D3"/>
              </a:solidFill>
              <a:ln w="9525">
                <a:noFill/>
                <a:round/>
                <a:headEnd/>
                <a:tailEnd type="triangle" w="med" len="med"/>
              </a:ln>
              <a:effectLst>
                <a:outerShdw blurRad="1270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04800" h="171450"/>
              </a:sp3d>
              <a:ex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96" name="Group 403"/>
              <p:cNvGrpSpPr/>
              <p:nvPr/>
            </p:nvGrpSpPr>
            <p:grpSpPr>
              <a:xfrm>
                <a:off x="14542365" y="1238017"/>
                <a:ext cx="731895" cy="842217"/>
                <a:chOff x="10228679" y="3845762"/>
                <a:chExt cx="841784" cy="968671"/>
              </a:xfrm>
            </p:grpSpPr>
            <p:sp>
              <p:nvSpPr>
                <p:cNvPr id="406" name="Oval 13"/>
                <p:cNvSpPr/>
                <p:nvPr/>
              </p:nvSpPr>
              <p:spPr bwMode="auto">
                <a:xfrm rot="956724">
                  <a:off x="10304877" y="3957047"/>
                  <a:ext cx="765586" cy="750939"/>
                </a:xfrm>
                <a:custGeom>
                  <a:avLst/>
                  <a:gdLst>
                    <a:gd name="connsiteX0" fmla="*/ 0 w 833450"/>
                    <a:gd name="connsiteY0" fmla="*/ 427411 h 854821"/>
                    <a:gd name="connsiteX1" fmla="*/ 416725 w 833450"/>
                    <a:gd name="connsiteY1" fmla="*/ 0 h 854821"/>
                    <a:gd name="connsiteX2" fmla="*/ 833450 w 833450"/>
                    <a:gd name="connsiteY2" fmla="*/ 427411 h 854821"/>
                    <a:gd name="connsiteX3" fmla="*/ 416725 w 833450"/>
                    <a:gd name="connsiteY3" fmla="*/ 854822 h 854821"/>
                    <a:gd name="connsiteX4" fmla="*/ 0 w 833450"/>
                    <a:gd name="connsiteY4" fmla="*/ 427411 h 854821"/>
                    <a:gd name="connsiteX0" fmla="*/ 0 w 877411"/>
                    <a:gd name="connsiteY0" fmla="*/ 427428 h 854855"/>
                    <a:gd name="connsiteX1" fmla="*/ 416725 w 877411"/>
                    <a:gd name="connsiteY1" fmla="*/ 17 h 854855"/>
                    <a:gd name="connsiteX2" fmla="*/ 877411 w 877411"/>
                    <a:gd name="connsiteY2" fmla="*/ 414867 h 854855"/>
                    <a:gd name="connsiteX3" fmla="*/ 416725 w 877411"/>
                    <a:gd name="connsiteY3" fmla="*/ 854839 h 854855"/>
                    <a:gd name="connsiteX4" fmla="*/ 0 w 877411"/>
                    <a:gd name="connsiteY4" fmla="*/ 427428 h 854855"/>
                    <a:gd name="connsiteX0" fmla="*/ 0 w 877411"/>
                    <a:gd name="connsiteY0" fmla="*/ 433686 h 861113"/>
                    <a:gd name="connsiteX1" fmla="*/ 416725 w 877411"/>
                    <a:gd name="connsiteY1" fmla="*/ 6275 h 861113"/>
                    <a:gd name="connsiteX2" fmla="*/ 877411 w 877411"/>
                    <a:gd name="connsiteY2" fmla="*/ 421125 h 861113"/>
                    <a:gd name="connsiteX3" fmla="*/ 416725 w 877411"/>
                    <a:gd name="connsiteY3" fmla="*/ 861097 h 861113"/>
                    <a:gd name="connsiteX4" fmla="*/ 0 w 877411"/>
                    <a:gd name="connsiteY4" fmla="*/ 433686 h 861113"/>
                    <a:gd name="connsiteX0" fmla="*/ 0 w 877411"/>
                    <a:gd name="connsiteY0" fmla="*/ 433686 h 861738"/>
                    <a:gd name="connsiteX1" fmla="*/ 416725 w 877411"/>
                    <a:gd name="connsiteY1" fmla="*/ 6275 h 861738"/>
                    <a:gd name="connsiteX2" fmla="*/ 877411 w 877411"/>
                    <a:gd name="connsiteY2" fmla="*/ 421125 h 861738"/>
                    <a:gd name="connsiteX3" fmla="*/ 416725 w 877411"/>
                    <a:gd name="connsiteY3" fmla="*/ 861097 h 861738"/>
                    <a:gd name="connsiteX4" fmla="*/ 0 w 877411"/>
                    <a:gd name="connsiteY4" fmla="*/ 433686 h 861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7411" h="861738">
                      <a:moveTo>
                        <a:pt x="0" y="433686"/>
                      </a:moveTo>
                      <a:cubicBezTo>
                        <a:pt x="0" y="197633"/>
                        <a:pt x="196175" y="53376"/>
                        <a:pt x="416725" y="6275"/>
                      </a:cubicBezTo>
                      <a:cubicBezTo>
                        <a:pt x="637275" y="-40826"/>
                        <a:pt x="877411" y="185072"/>
                        <a:pt x="877411" y="421125"/>
                      </a:cubicBezTo>
                      <a:cubicBezTo>
                        <a:pt x="877411" y="657178"/>
                        <a:pt x="630995" y="847490"/>
                        <a:pt x="416725" y="861097"/>
                      </a:cubicBezTo>
                      <a:cubicBezTo>
                        <a:pt x="202455" y="874704"/>
                        <a:pt x="0" y="669739"/>
                        <a:pt x="0" y="433686"/>
                      </a:cubicBezTo>
                      <a:close/>
                    </a:path>
                  </a:pathLst>
                </a:custGeom>
                <a:solidFill>
                  <a:srgbClr val="008080">
                    <a:alpha val="61961"/>
                  </a:srgbClr>
                </a:solidFill>
                <a:ln w="9525">
                  <a:noFill/>
                  <a:round/>
                  <a:headEnd/>
                  <a:tailEnd type="triangle" w="med" len="me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27000" h="25400"/>
                  <a:contourClr>
                    <a:schemeClr val="bg1"/>
                  </a:contourClr>
                </a:sp3d>
                <a:ex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7" name="Freeform 406"/>
                <p:cNvSpPr/>
                <p:nvPr/>
              </p:nvSpPr>
              <p:spPr bwMode="auto">
                <a:xfrm rot="1043594">
                  <a:off x="10228679" y="3845762"/>
                  <a:ext cx="403937" cy="968671"/>
                </a:xfrm>
                <a:custGeom>
                  <a:avLst/>
                  <a:gdLst>
                    <a:gd name="connsiteX0" fmla="*/ 0 w 601980"/>
                    <a:gd name="connsiteY0" fmla="*/ 335280 h 510540"/>
                    <a:gd name="connsiteX1" fmla="*/ 213360 w 601980"/>
                    <a:gd name="connsiteY1" fmla="*/ 30480 h 510540"/>
                    <a:gd name="connsiteX2" fmla="*/ 601980 w 601980"/>
                    <a:gd name="connsiteY2" fmla="*/ 0 h 510540"/>
                    <a:gd name="connsiteX3" fmla="*/ 586740 w 601980"/>
                    <a:gd name="connsiteY3" fmla="*/ 213360 h 510540"/>
                    <a:gd name="connsiteX4" fmla="*/ 350520 w 601980"/>
                    <a:gd name="connsiteY4" fmla="*/ 274320 h 510540"/>
                    <a:gd name="connsiteX5" fmla="*/ 53340 w 601980"/>
                    <a:gd name="connsiteY5" fmla="*/ 510540 h 510540"/>
                    <a:gd name="connsiteX6" fmla="*/ 0 w 601980"/>
                    <a:gd name="connsiteY6" fmla="*/ 335280 h 510540"/>
                    <a:gd name="connsiteX0" fmla="*/ 0 w 635591"/>
                    <a:gd name="connsiteY0" fmla="*/ 335280 h 510540"/>
                    <a:gd name="connsiteX1" fmla="*/ 213360 w 635591"/>
                    <a:gd name="connsiteY1" fmla="*/ 30480 h 510540"/>
                    <a:gd name="connsiteX2" fmla="*/ 601980 w 635591"/>
                    <a:gd name="connsiteY2" fmla="*/ 0 h 510540"/>
                    <a:gd name="connsiteX3" fmla="*/ 586740 w 635591"/>
                    <a:gd name="connsiteY3" fmla="*/ 213360 h 510540"/>
                    <a:gd name="connsiteX4" fmla="*/ 350520 w 635591"/>
                    <a:gd name="connsiteY4" fmla="*/ 274320 h 510540"/>
                    <a:gd name="connsiteX5" fmla="*/ 53340 w 635591"/>
                    <a:gd name="connsiteY5" fmla="*/ 510540 h 510540"/>
                    <a:gd name="connsiteX6" fmla="*/ 0 w 635591"/>
                    <a:gd name="connsiteY6" fmla="*/ 335280 h 510540"/>
                    <a:gd name="connsiteX0" fmla="*/ 0 w 635591"/>
                    <a:gd name="connsiteY0" fmla="*/ 335280 h 510540"/>
                    <a:gd name="connsiteX1" fmla="*/ 213360 w 635591"/>
                    <a:gd name="connsiteY1" fmla="*/ 30480 h 510540"/>
                    <a:gd name="connsiteX2" fmla="*/ 601980 w 635591"/>
                    <a:gd name="connsiteY2" fmla="*/ 0 h 510540"/>
                    <a:gd name="connsiteX3" fmla="*/ 586740 w 635591"/>
                    <a:gd name="connsiteY3" fmla="*/ 213360 h 510540"/>
                    <a:gd name="connsiteX4" fmla="*/ 350520 w 635591"/>
                    <a:gd name="connsiteY4" fmla="*/ 274320 h 510540"/>
                    <a:gd name="connsiteX5" fmla="*/ 53340 w 635591"/>
                    <a:gd name="connsiteY5" fmla="*/ 510540 h 510540"/>
                    <a:gd name="connsiteX6" fmla="*/ 0 w 635591"/>
                    <a:gd name="connsiteY6" fmla="*/ 335280 h 510540"/>
                    <a:gd name="connsiteX0" fmla="*/ 21394 w 656985"/>
                    <a:gd name="connsiteY0" fmla="*/ 335280 h 530520"/>
                    <a:gd name="connsiteX1" fmla="*/ 234754 w 656985"/>
                    <a:gd name="connsiteY1" fmla="*/ 30480 h 530520"/>
                    <a:gd name="connsiteX2" fmla="*/ 623374 w 656985"/>
                    <a:gd name="connsiteY2" fmla="*/ 0 h 530520"/>
                    <a:gd name="connsiteX3" fmla="*/ 608134 w 656985"/>
                    <a:gd name="connsiteY3" fmla="*/ 213360 h 530520"/>
                    <a:gd name="connsiteX4" fmla="*/ 371914 w 656985"/>
                    <a:gd name="connsiteY4" fmla="*/ 274320 h 530520"/>
                    <a:gd name="connsiteX5" fmla="*/ 74734 w 656985"/>
                    <a:gd name="connsiteY5" fmla="*/ 510540 h 530520"/>
                    <a:gd name="connsiteX6" fmla="*/ 21394 w 656985"/>
                    <a:gd name="connsiteY6" fmla="*/ 335280 h 530520"/>
                    <a:gd name="connsiteX0" fmla="*/ 11308 w 646899"/>
                    <a:gd name="connsiteY0" fmla="*/ 335280 h 511222"/>
                    <a:gd name="connsiteX1" fmla="*/ 224668 w 646899"/>
                    <a:gd name="connsiteY1" fmla="*/ 30480 h 511222"/>
                    <a:gd name="connsiteX2" fmla="*/ 613288 w 646899"/>
                    <a:gd name="connsiteY2" fmla="*/ 0 h 511222"/>
                    <a:gd name="connsiteX3" fmla="*/ 598048 w 646899"/>
                    <a:gd name="connsiteY3" fmla="*/ 213360 h 511222"/>
                    <a:gd name="connsiteX4" fmla="*/ 361828 w 646899"/>
                    <a:gd name="connsiteY4" fmla="*/ 274320 h 511222"/>
                    <a:gd name="connsiteX5" fmla="*/ 64648 w 646899"/>
                    <a:gd name="connsiteY5" fmla="*/ 510540 h 511222"/>
                    <a:gd name="connsiteX6" fmla="*/ 11308 w 646899"/>
                    <a:gd name="connsiteY6" fmla="*/ 335280 h 511222"/>
                    <a:gd name="connsiteX0" fmla="*/ 11308 w 646899"/>
                    <a:gd name="connsiteY0" fmla="*/ 335280 h 511222"/>
                    <a:gd name="connsiteX1" fmla="*/ 224668 w 646899"/>
                    <a:gd name="connsiteY1" fmla="*/ 30480 h 511222"/>
                    <a:gd name="connsiteX2" fmla="*/ 613288 w 646899"/>
                    <a:gd name="connsiteY2" fmla="*/ 0 h 511222"/>
                    <a:gd name="connsiteX3" fmla="*/ 598048 w 646899"/>
                    <a:gd name="connsiteY3" fmla="*/ 213360 h 511222"/>
                    <a:gd name="connsiteX4" fmla="*/ 361828 w 646899"/>
                    <a:gd name="connsiteY4" fmla="*/ 274320 h 511222"/>
                    <a:gd name="connsiteX5" fmla="*/ 64648 w 646899"/>
                    <a:gd name="connsiteY5" fmla="*/ 510540 h 511222"/>
                    <a:gd name="connsiteX6" fmla="*/ 11308 w 646899"/>
                    <a:gd name="connsiteY6" fmla="*/ 335280 h 511222"/>
                    <a:gd name="connsiteX0" fmla="*/ 11308 w 676517"/>
                    <a:gd name="connsiteY0" fmla="*/ 335698 h 511640"/>
                    <a:gd name="connsiteX1" fmla="*/ 224668 w 676517"/>
                    <a:gd name="connsiteY1" fmla="*/ 30898 h 511640"/>
                    <a:gd name="connsiteX2" fmla="*/ 613288 w 676517"/>
                    <a:gd name="connsiteY2" fmla="*/ 418 h 511640"/>
                    <a:gd name="connsiteX3" fmla="*/ 598048 w 676517"/>
                    <a:gd name="connsiteY3" fmla="*/ 213778 h 511640"/>
                    <a:gd name="connsiteX4" fmla="*/ 361828 w 676517"/>
                    <a:gd name="connsiteY4" fmla="*/ 274738 h 511640"/>
                    <a:gd name="connsiteX5" fmla="*/ 64648 w 676517"/>
                    <a:gd name="connsiteY5" fmla="*/ 510958 h 511640"/>
                    <a:gd name="connsiteX6" fmla="*/ 11308 w 676517"/>
                    <a:gd name="connsiteY6" fmla="*/ 335698 h 511640"/>
                    <a:gd name="connsiteX0" fmla="*/ 11308 w 646899"/>
                    <a:gd name="connsiteY0" fmla="*/ 335280 h 511222"/>
                    <a:gd name="connsiteX1" fmla="*/ 224668 w 646899"/>
                    <a:gd name="connsiteY1" fmla="*/ 30480 h 511222"/>
                    <a:gd name="connsiteX2" fmla="*/ 613288 w 646899"/>
                    <a:gd name="connsiteY2" fmla="*/ 0 h 511222"/>
                    <a:gd name="connsiteX3" fmla="*/ 598048 w 646899"/>
                    <a:gd name="connsiteY3" fmla="*/ 213360 h 511222"/>
                    <a:gd name="connsiteX4" fmla="*/ 361828 w 646899"/>
                    <a:gd name="connsiteY4" fmla="*/ 274320 h 511222"/>
                    <a:gd name="connsiteX5" fmla="*/ 64648 w 646899"/>
                    <a:gd name="connsiteY5" fmla="*/ 510540 h 511222"/>
                    <a:gd name="connsiteX6" fmla="*/ 11308 w 646899"/>
                    <a:gd name="connsiteY6" fmla="*/ 335280 h 511222"/>
                    <a:gd name="connsiteX0" fmla="*/ 11308 w 676517"/>
                    <a:gd name="connsiteY0" fmla="*/ 335698 h 511640"/>
                    <a:gd name="connsiteX1" fmla="*/ 224668 w 676517"/>
                    <a:gd name="connsiteY1" fmla="*/ 30898 h 511640"/>
                    <a:gd name="connsiteX2" fmla="*/ 613288 w 676517"/>
                    <a:gd name="connsiteY2" fmla="*/ 418 h 511640"/>
                    <a:gd name="connsiteX3" fmla="*/ 598048 w 676517"/>
                    <a:gd name="connsiteY3" fmla="*/ 213778 h 511640"/>
                    <a:gd name="connsiteX4" fmla="*/ 361828 w 676517"/>
                    <a:gd name="connsiteY4" fmla="*/ 274738 h 511640"/>
                    <a:gd name="connsiteX5" fmla="*/ 64648 w 676517"/>
                    <a:gd name="connsiteY5" fmla="*/ 510958 h 511640"/>
                    <a:gd name="connsiteX6" fmla="*/ 11308 w 676517"/>
                    <a:gd name="connsiteY6" fmla="*/ 335698 h 511640"/>
                    <a:gd name="connsiteX0" fmla="*/ 11308 w 700571"/>
                    <a:gd name="connsiteY0" fmla="*/ 363799 h 539741"/>
                    <a:gd name="connsiteX1" fmla="*/ 224668 w 700571"/>
                    <a:gd name="connsiteY1" fmla="*/ 58999 h 539741"/>
                    <a:gd name="connsiteX2" fmla="*/ 613288 w 700571"/>
                    <a:gd name="connsiteY2" fmla="*/ 28519 h 539741"/>
                    <a:gd name="connsiteX3" fmla="*/ 598048 w 700571"/>
                    <a:gd name="connsiteY3" fmla="*/ 241879 h 539741"/>
                    <a:gd name="connsiteX4" fmla="*/ 361828 w 700571"/>
                    <a:gd name="connsiteY4" fmla="*/ 302839 h 539741"/>
                    <a:gd name="connsiteX5" fmla="*/ 64648 w 700571"/>
                    <a:gd name="connsiteY5" fmla="*/ 539059 h 539741"/>
                    <a:gd name="connsiteX6" fmla="*/ 11308 w 700571"/>
                    <a:gd name="connsiteY6" fmla="*/ 363799 h 539741"/>
                    <a:gd name="connsiteX0" fmla="*/ 11308 w 700571"/>
                    <a:gd name="connsiteY0" fmla="*/ 365854 h 541796"/>
                    <a:gd name="connsiteX1" fmla="*/ 224668 w 700571"/>
                    <a:gd name="connsiteY1" fmla="*/ 61054 h 541796"/>
                    <a:gd name="connsiteX2" fmla="*/ 613288 w 700571"/>
                    <a:gd name="connsiteY2" fmla="*/ 30574 h 541796"/>
                    <a:gd name="connsiteX3" fmla="*/ 598048 w 700571"/>
                    <a:gd name="connsiteY3" fmla="*/ 243934 h 541796"/>
                    <a:gd name="connsiteX4" fmla="*/ 361828 w 700571"/>
                    <a:gd name="connsiteY4" fmla="*/ 304894 h 541796"/>
                    <a:gd name="connsiteX5" fmla="*/ 64648 w 700571"/>
                    <a:gd name="connsiteY5" fmla="*/ 541114 h 541796"/>
                    <a:gd name="connsiteX6" fmla="*/ 11308 w 700571"/>
                    <a:gd name="connsiteY6" fmla="*/ 365854 h 541796"/>
                    <a:gd name="connsiteX0" fmla="*/ 11308 w 690785"/>
                    <a:gd name="connsiteY0" fmla="*/ 340777 h 516719"/>
                    <a:gd name="connsiteX1" fmla="*/ 224668 w 690785"/>
                    <a:gd name="connsiteY1" fmla="*/ 35977 h 516719"/>
                    <a:gd name="connsiteX2" fmla="*/ 613288 w 690785"/>
                    <a:gd name="connsiteY2" fmla="*/ 5497 h 516719"/>
                    <a:gd name="connsiteX3" fmla="*/ 670467 w 690785"/>
                    <a:gd name="connsiteY3" fmla="*/ 137635 h 516719"/>
                    <a:gd name="connsiteX4" fmla="*/ 361828 w 690785"/>
                    <a:gd name="connsiteY4" fmla="*/ 279817 h 516719"/>
                    <a:gd name="connsiteX5" fmla="*/ 64648 w 690785"/>
                    <a:gd name="connsiteY5" fmla="*/ 516037 h 516719"/>
                    <a:gd name="connsiteX6" fmla="*/ 11308 w 690785"/>
                    <a:gd name="connsiteY6" fmla="*/ 340777 h 516719"/>
                    <a:gd name="connsiteX0" fmla="*/ 11308 w 690785"/>
                    <a:gd name="connsiteY0" fmla="*/ 340777 h 517693"/>
                    <a:gd name="connsiteX1" fmla="*/ 224668 w 690785"/>
                    <a:gd name="connsiteY1" fmla="*/ 35977 h 517693"/>
                    <a:gd name="connsiteX2" fmla="*/ 613288 w 690785"/>
                    <a:gd name="connsiteY2" fmla="*/ 5497 h 517693"/>
                    <a:gd name="connsiteX3" fmla="*/ 670467 w 690785"/>
                    <a:gd name="connsiteY3" fmla="*/ 137635 h 517693"/>
                    <a:gd name="connsiteX4" fmla="*/ 361828 w 690785"/>
                    <a:gd name="connsiteY4" fmla="*/ 241140 h 517693"/>
                    <a:gd name="connsiteX5" fmla="*/ 64648 w 690785"/>
                    <a:gd name="connsiteY5" fmla="*/ 516037 h 517693"/>
                    <a:gd name="connsiteX6" fmla="*/ 11308 w 690785"/>
                    <a:gd name="connsiteY6" fmla="*/ 340777 h 517693"/>
                    <a:gd name="connsiteX0" fmla="*/ 89 w 679566"/>
                    <a:gd name="connsiteY0" fmla="*/ 340777 h 490977"/>
                    <a:gd name="connsiteX1" fmla="*/ 213449 w 679566"/>
                    <a:gd name="connsiteY1" fmla="*/ 35977 h 490977"/>
                    <a:gd name="connsiteX2" fmla="*/ 602069 w 679566"/>
                    <a:gd name="connsiteY2" fmla="*/ 5497 h 490977"/>
                    <a:gd name="connsiteX3" fmla="*/ 659248 w 679566"/>
                    <a:gd name="connsiteY3" fmla="*/ 137635 h 490977"/>
                    <a:gd name="connsiteX4" fmla="*/ 350609 w 679566"/>
                    <a:gd name="connsiteY4" fmla="*/ 241140 h 490977"/>
                    <a:gd name="connsiteX5" fmla="*/ 189214 w 679566"/>
                    <a:gd name="connsiteY5" fmla="*/ 488963 h 490977"/>
                    <a:gd name="connsiteX6" fmla="*/ 89 w 679566"/>
                    <a:gd name="connsiteY6" fmla="*/ 340777 h 490977"/>
                    <a:gd name="connsiteX0" fmla="*/ 93 w 670518"/>
                    <a:gd name="connsiteY0" fmla="*/ 243047 h 491794"/>
                    <a:gd name="connsiteX1" fmla="*/ 204401 w 670518"/>
                    <a:gd name="connsiteY1" fmla="*/ 38808 h 491794"/>
                    <a:gd name="connsiteX2" fmla="*/ 593021 w 670518"/>
                    <a:gd name="connsiteY2" fmla="*/ 8328 h 491794"/>
                    <a:gd name="connsiteX3" fmla="*/ 650200 w 670518"/>
                    <a:gd name="connsiteY3" fmla="*/ 140466 h 491794"/>
                    <a:gd name="connsiteX4" fmla="*/ 341561 w 670518"/>
                    <a:gd name="connsiteY4" fmla="*/ 243971 h 491794"/>
                    <a:gd name="connsiteX5" fmla="*/ 180166 w 670518"/>
                    <a:gd name="connsiteY5" fmla="*/ 491794 h 491794"/>
                    <a:gd name="connsiteX6" fmla="*/ 93 w 670518"/>
                    <a:gd name="connsiteY6" fmla="*/ 243047 h 491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0518" h="491794">
                      <a:moveTo>
                        <a:pt x="93" y="243047"/>
                      </a:moveTo>
                      <a:cubicBezTo>
                        <a:pt x="4132" y="167549"/>
                        <a:pt x="105580" y="77928"/>
                        <a:pt x="204401" y="38808"/>
                      </a:cubicBezTo>
                      <a:cubicBezTo>
                        <a:pt x="303222" y="-312"/>
                        <a:pt x="518721" y="-8615"/>
                        <a:pt x="593021" y="8328"/>
                      </a:cubicBezTo>
                      <a:cubicBezTo>
                        <a:pt x="667321" y="25271"/>
                        <a:pt x="692110" y="101192"/>
                        <a:pt x="650200" y="140466"/>
                      </a:cubicBezTo>
                      <a:cubicBezTo>
                        <a:pt x="608290" y="179740"/>
                        <a:pt x="419900" y="185416"/>
                        <a:pt x="341561" y="243971"/>
                      </a:cubicBezTo>
                      <a:cubicBezTo>
                        <a:pt x="263222" y="302526"/>
                        <a:pt x="237077" y="491948"/>
                        <a:pt x="180166" y="491794"/>
                      </a:cubicBezTo>
                      <a:cubicBezTo>
                        <a:pt x="123255" y="491640"/>
                        <a:pt x="-3946" y="318545"/>
                        <a:pt x="93" y="243047"/>
                      </a:cubicBezTo>
                      <a:close/>
                    </a:path>
                  </a:pathLst>
                </a:custGeom>
                <a:solidFill>
                  <a:schemeClr val="bg1">
                    <a:alpha val="75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>
                  <a:softEdge rad="101600"/>
                </a:effectLst>
                <a:ex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388" name="TextBox 387"/>
            <p:cNvSpPr txBox="1"/>
            <p:nvPr/>
          </p:nvSpPr>
          <p:spPr>
            <a:xfrm>
              <a:off x="1828836" y="1689448"/>
              <a:ext cx="381000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B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93" name="TextBox 392"/>
            <p:cNvSpPr txBox="1"/>
            <p:nvPr/>
          </p:nvSpPr>
          <p:spPr>
            <a:xfrm>
              <a:off x="1255430" y="1727548"/>
              <a:ext cx="49935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FFFFFF"/>
                  </a:solidFill>
                </a:rPr>
                <a:t>CD52</a:t>
              </a:r>
              <a:endParaRPr lang="en-US" sz="9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01" name="Group 424"/>
          <p:cNvGrpSpPr/>
          <p:nvPr/>
        </p:nvGrpSpPr>
        <p:grpSpPr>
          <a:xfrm>
            <a:off x="672755" y="3037056"/>
            <a:ext cx="1435617" cy="592692"/>
            <a:chOff x="663799" y="3260606"/>
            <a:chExt cx="1435617" cy="592692"/>
          </a:xfrm>
        </p:grpSpPr>
        <p:sp>
          <p:nvSpPr>
            <p:cNvPr id="426" name="Pentagon 425"/>
            <p:cNvSpPr/>
            <p:nvPr/>
          </p:nvSpPr>
          <p:spPr bwMode="auto">
            <a:xfrm>
              <a:off x="1217723" y="3459616"/>
              <a:ext cx="538291" cy="203909"/>
            </a:xfrm>
            <a:prstGeom prst="homePlat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 type="triangl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sz="1000" b="1" dirty="0" smtClean="0">
                <a:solidFill>
                  <a:srgbClr val="FFFFFF"/>
                </a:solidFill>
              </a:endParaRPr>
            </a:p>
          </p:txBody>
        </p:sp>
        <p:grpSp>
          <p:nvGrpSpPr>
            <p:cNvPr id="202" name="Group 426"/>
            <p:cNvGrpSpPr/>
            <p:nvPr/>
          </p:nvGrpSpPr>
          <p:grpSpPr>
            <a:xfrm rot="19552751">
              <a:off x="663799" y="3260606"/>
              <a:ext cx="596173" cy="592692"/>
              <a:chOff x="12556959" y="1357806"/>
              <a:chExt cx="1113699" cy="1107195"/>
            </a:xfrm>
          </p:grpSpPr>
          <p:sp>
            <p:nvSpPr>
              <p:cNvPr id="448" name="Freeform 447"/>
              <p:cNvSpPr/>
              <p:nvPr/>
            </p:nvSpPr>
            <p:spPr bwMode="auto">
              <a:xfrm rot="2684944">
                <a:off x="12556959" y="1387189"/>
                <a:ext cx="1113699" cy="1077812"/>
              </a:xfrm>
              <a:custGeom>
                <a:avLst/>
                <a:gdLst>
                  <a:gd name="connsiteX0" fmla="*/ 548640 w 1691640"/>
                  <a:gd name="connsiteY0" fmla="*/ 38100 h 1493520"/>
                  <a:gd name="connsiteX1" fmla="*/ 0 w 1691640"/>
                  <a:gd name="connsiteY1" fmla="*/ 647700 h 1493520"/>
                  <a:gd name="connsiteX2" fmla="*/ 327660 w 1691640"/>
                  <a:gd name="connsiteY2" fmla="*/ 1371600 h 1493520"/>
                  <a:gd name="connsiteX3" fmla="*/ 1242060 w 1691640"/>
                  <a:gd name="connsiteY3" fmla="*/ 1493520 h 1493520"/>
                  <a:gd name="connsiteX4" fmla="*/ 1691640 w 1691640"/>
                  <a:gd name="connsiteY4" fmla="*/ 883920 h 1493520"/>
                  <a:gd name="connsiteX5" fmla="*/ 1554480 w 1691640"/>
                  <a:gd name="connsiteY5" fmla="*/ 190500 h 1493520"/>
                  <a:gd name="connsiteX6" fmla="*/ 853440 w 1691640"/>
                  <a:gd name="connsiteY6" fmla="*/ 0 h 1493520"/>
                  <a:gd name="connsiteX7" fmla="*/ 548640 w 1691640"/>
                  <a:gd name="connsiteY7" fmla="*/ 38100 h 1493520"/>
                  <a:gd name="connsiteX0" fmla="*/ 548640 w 1691640"/>
                  <a:gd name="connsiteY0" fmla="*/ 69084 h 1524504"/>
                  <a:gd name="connsiteX1" fmla="*/ 0 w 1691640"/>
                  <a:gd name="connsiteY1" fmla="*/ 678684 h 1524504"/>
                  <a:gd name="connsiteX2" fmla="*/ 327660 w 1691640"/>
                  <a:gd name="connsiteY2" fmla="*/ 1402584 h 1524504"/>
                  <a:gd name="connsiteX3" fmla="*/ 1242060 w 1691640"/>
                  <a:gd name="connsiteY3" fmla="*/ 1524504 h 1524504"/>
                  <a:gd name="connsiteX4" fmla="*/ 1691640 w 1691640"/>
                  <a:gd name="connsiteY4" fmla="*/ 914904 h 1524504"/>
                  <a:gd name="connsiteX5" fmla="*/ 1554480 w 1691640"/>
                  <a:gd name="connsiteY5" fmla="*/ 221484 h 1524504"/>
                  <a:gd name="connsiteX6" fmla="*/ 853440 w 1691640"/>
                  <a:gd name="connsiteY6" fmla="*/ 30984 h 1524504"/>
                  <a:gd name="connsiteX7" fmla="*/ 548640 w 1691640"/>
                  <a:gd name="connsiteY7" fmla="*/ 69084 h 1524504"/>
                  <a:gd name="connsiteX0" fmla="*/ 548640 w 1691640"/>
                  <a:gd name="connsiteY0" fmla="*/ 69084 h 1524504"/>
                  <a:gd name="connsiteX1" fmla="*/ 0 w 1691640"/>
                  <a:gd name="connsiteY1" fmla="*/ 678684 h 1524504"/>
                  <a:gd name="connsiteX2" fmla="*/ 327660 w 1691640"/>
                  <a:gd name="connsiteY2" fmla="*/ 1402584 h 1524504"/>
                  <a:gd name="connsiteX3" fmla="*/ 1242060 w 1691640"/>
                  <a:gd name="connsiteY3" fmla="*/ 1524504 h 1524504"/>
                  <a:gd name="connsiteX4" fmla="*/ 1691640 w 1691640"/>
                  <a:gd name="connsiteY4" fmla="*/ 914904 h 1524504"/>
                  <a:gd name="connsiteX5" fmla="*/ 1554480 w 1691640"/>
                  <a:gd name="connsiteY5" fmla="*/ 221484 h 1524504"/>
                  <a:gd name="connsiteX6" fmla="*/ 853440 w 1691640"/>
                  <a:gd name="connsiteY6" fmla="*/ 30984 h 1524504"/>
                  <a:gd name="connsiteX7" fmla="*/ 548640 w 1691640"/>
                  <a:gd name="connsiteY7" fmla="*/ 69084 h 1524504"/>
                  <a:gd name="connsiteX0" fmla="*/ 563706 w 1706706"/>
                  <a:gd name="connsiteY0" fmla="*/ 69084 h 1524504"/>
                  <a:gd name="connsiteX1" fmla="*/ 15066 w 1706706"/>
                  <a:gd name="connsiteY1" fmla="*/ 678684 h 1524504"/>
                  <a:gd name="connsiteX2" fmla="*/ 342726 w 1706706"/>
                  <a:gd name="connsiteY2" fmla="*/ 1402584 h 1524504"/>
                  <a:gd name="connsiteX3" fmla="*/ 1257126 w 1706706"/>
                  <a:gd name="connsiteY3" fmla="*/ 1524504 h 1524504"/>
                  <a:gd name="connsiteX4" fmla="*/ 1706706 w 1706706"/>
                  <a:gd name="connsiteY4" fmla="*/ 914904 h 1524504"/>
                  <a:gd name="connsiteX5" fmla="*/ 1569546 w 1706706"/>
                  <a:gd name="connsiteY5" fmla="*/ 221484 h 1524504"/>
                  <a:gd name="connsiteX6" fmla="*/ 868506 w 1706706"/>
                  <a:gd name="connsiteY6" fmla="*/ 30984 h 1524504"/>
                  <a:gd name="connsiteX7" fmla="*/ 563706 w 1706706"/>
                  <a:gd name="connsiteY7" fmla="*/ 69084 h 1524504"/>
                  <a:gd name="connsiteX0" fmla="*/ 563706 w 1706706"/>
                  <a:gd name="connsiteY0" fmla="*/ 69084 h 1586623"/>
                  <a:gd name="connsiteX1" fmla="*/ 15066 w 1706706"/>
                  <a:gd name="connsiteY1" fmla="*/ 678684 h 1586623"/>
                  <a:gd name="connsiteX2" fmla="*/ 342726 w 1706706"/>
                  <a:gd name="connsiteY2" fmla="*/ 1402584 h 1586623"/>
                  <a:gd name="connsiteX3" fmla="*/ 1257126 w 1706706"/>
                  <a:gd name="connsiteY3" fmla="*/ 1524504 h 1586623"/>
                  <a:gd name="connsiteX4" fmla="*/ 1706706 w 1706706"/>
                  <a:gd name="connsiteY4" fmla="*/ 914904 h 1586623"/>
                  <a:gd name="connsiteX5" fmla="*/ 1569546 w 1706706"/>
                  <a:gd name="connsiteY5" fmla="*/ 221484 h 1586623"/>
                  <a:gd name="connsiteX6" fmla="*/ 868506 w 1706706"/>
                  <a:gd name="connsiteY6" fmla="*/ 30984 h 1586623"/>
                  <a:gd name="connsiteX7" fmla="*/ 563706 w 1706706"/>
                  <a:gd name="connsiteY7" fmla="*/ 69084 h 1586623"/>
                  <a:gd name="connsiteX0" fmla="*/ 563706 w 1706706"/>
                  <a:gd name="connsiteY0" fmla="*/ 69084 h 1614690"/>
                  <a:gd name="connsiteX1" fmla="*/ 15066 w 1706706"/>
                  <a:gd name="connsiteY1" fmla="*/ 678684 h 1614690"/>
                  <a:gd name="connsiteX2" fmla="*/ 342726 w 1706706"/>
                  <a:gd name="connsiteY2" fmla="*/ 1402584 h 1614690"/>
                  <a:gd name="connsiteX3" fmla="*/ 1257126 w 1706706"/>
                  <a:gd name="connsiteY3" fmla="*/ 1524504 h 1614690"/>
                  <a:gd name="connsiteX4" fmla="*/ 1706706 w 1706706"/>
                  <a:gd name="connsiteY4" fmla="*/ 914904 h 1614690"/>
                  <a:gd name="connsiteX5" fmla="*/ 1569546 w 1706706"/>
                  <a:gd name="connsiteY5" fmla="*/ 221484 h 1614690"/>
                  <a:gd name="connsiteX6" fmla="*/ 868506 w 1706706"/>
                  <a:gd name="connsiteY6" fmla="*/ 30984 h 1614690"/>
                  <a:gd name="connsiteX7" fmla="*/ 563706 w 1706706"/>
                  <a:gd name="connsiteY7" fmla="*/ 69084 h 1614690"/>
                  <a:gd name="connsiteX0" fmla="*/ 563706 w 1769574"/>
                  <a:gd name="connsiteY0" fmla="*/ 69084 h 1614690"/>
                  <a:gd name="connsiteX1" fmla="*/ 15066 w 1769574"/>
                  <a:gd name="connsiteY1" fmla="*/ 678684 h 1614690"/>
                  <a:gd name="connsiteX2" fmla="*/ 342726 w 1769574"/>
                  <a:gd name="connsiteY2" fmla="*/ 1402584 h 1614690"/>
                  <a:gd name="connsiteX3" fmla="*/ 1257126 w 1769574"/>
                  <a:gd name="connsiteY3" fmla="*/ 1524504 h 1614690"/>
                  <a:gd name="connsiteX4" fmla="*/ 1706706 w 1769574"/>
                  <a:gd name="connsiteY4" fmla="*/ 914904 h 1614690"/>
                  <a:gd name="connsiteX5" fmla="*/ 1569546 w 1769574"/>
                  <a:gd name="connsiteY5" fmla="*/ 221484 h 1614690"/>
                  <a:gd name="connsiteX6" fmla="*/ 868506 w 1769574"/>
                  <a:gd name="connsiteY6" fmla="*/ 30984 h 1614690"/>
                  <a:gd name="connsiteX7" fmla="*/ 563706 w 1769574"/>
                  <a:gd name="connsiteY7" fmla="*/ 69084 h 1614690"/>
                  <a:gd name="connsiteX0" fmla="*/ 563706 w 1726917"/>
                  <a:gd name="connsiteY0" fmla="*/ 69084 h 1614690"/>
                  <a:gd name="connsiteX1" fmla="*/ 15066 w 1726917"/>
                  <a:gd name="connsiteY1" fmla="*/ 678684 h 1614690"/>
                  <a:gd name="connsiteX2" fmla="*/ 342726 w 1726917"/>
                  <a:gd name="connsiteY2" fmla="*/ 1402584 h 1614690"/>
                  <a:gd name="connsiteX3" fmla="*/ 1257126 w 1726917"/>
                  <a:gd name="connsiteY3" fmla="*/ 1524504 h 1614690"/>
                  <a:gd name="connsiteX4" fmla="*/ 1706706 w 1726917"/>
                  <a:gd name="connsiteY4" fmla="*/ 914904 h 1614690"/>
                  <a:gd name="connsiteX5" fmla="*/ 1569546 w 1726917"/>
                  <a:gd name="connsiteY5" fmla="*/ 221484 h 1614690"/>
                  <a:gd name="connsiteX6" fmla="*/ 868506 w 1726917"/>
                  <a:gd name="connsiteY6" fmla="*/ 30984 h 1614690"/>
                  <a:gd name="connsiteX7" fmla="*/ 563706 w 1726917"/>
                  <a:gd name="connsiteY7" fmla="*/ 69084 h 1614690"/>
                  <a:gd name="connsiteX0" fmla="*/ 567152 w 1730363"/>
                  <a:gd name="connsiteY0" fmla="*/ 28167 h 1573773"/>
                  <a:gd name="connsiteX1" fmla="*/ 18512 w 1730363"/>
                  <a:gd name="connsiteY1" fmla="*/ 637767 h 1573773"/>
                  <a:gd name="connsiteX2" fmla="*/ 346172 w 1730363"/>
                  <a:gd name="connsiteY2" fmla="*/ 1361667 h 1573773"/>
                  <a:gd name="connsiteX3" fmla="*/ 1260572 w 1730363"/>
                  <a:gd name="connsiteY3" fmla="*/ 1483587 h 1573773"/>
                  <a:gd name="connsiteX4" fmla="*/ 1710152 w 1730363"/>
                  <a:gd name="connsiteY4" fmla="*/ 873987 h 1573773"/>
                  <a:gd name="connsiteX5" fmla="*/ 1572992 w 1730363"/>
                  <a:gd name="connsiteY5" fmla="*/ 180567 h 1573773"/>
                  <a:gd name="connsiteX6" fmla="*/ 567152 w 1730363"/>
                  <a:gd name="connsiteY6" fmla="*/ 28167 h 1573773"/>
                  <a:gd name="connsiteX0" fmla="*/ 567152 w 1730363"/>
                  <a:gd name="connsiteY0" fmla="*/ 28167 h 1573773"/>
                  <a:gd name="connsiteX1" fmla="*/ 18512 w 1730363"/>
                  <a:gd name="connsiteY1" fmla="*/ 637767 h 1573773"/>
                  <a:gd name="connsiteX2" fmla="*/ 346172 w 1730363"/>
                  <a:gd name="connsiteY2" fmla="*/ 1361667 h 1573773"/>
                  <a:gd name="connsiteX3" fmla="*/ 1260572 w 1730363"/>
                  <a:gd name="connsiteY3" fmla="*/ 1483587 h 1573773"/>
                  <a:gd name="connsiteX4" fmla="*/ 1710152 w 1730363"/>
                  <a:gd name="connsiteY4" fmla="*/ 873987 h 1573773"/>
                  <a:gd name="connsiteX5" fmla="*/ 1572992 w 1730363"/>
                  <a:gd name="connsiteY5" fmla="*/ 180567 h 1573773"/>
                  <a:gd name="connsiteX6" fmla="*/ 567152 w 1730363"/>
                  <a:gd name="connsiteY6" fmla="*/ 28167 h 1573773"/>
                  <a:gd name="connsiteX0" fmla="*/ 552057 w 1715268"/>
                  <a:gd name="connsiteY0" fmla="*/ 28167 h 1573773"/>
                  <a:gd name="connsiteX1" fmla="*/ 3417 w 1715268"/>
                  <a:gd name="connsiteY1" fmla="*/ 637767 h 1573773"/>
                  <a:gd name="connsiteX2" fmla="*/ 331077 w 1715268"/>
                  <a:gd name="connsiteY2" fmla="*/ 1361667 h 1573773"/>
                  <a:gd name="connsiteX3" fmla="*/ 1245477 w 1715268"/>
                  <a:gd name="connsiteY3" fmla="*/ 1483587 h 1573773"/>
                  <a:gd name="connsiteX4" fmla="*/ 1695057 w 1715268"/>
                  <a:gd name="connsiteY4" fmla="*/ 873987 h 1573773"/>
                  <a:gd name="connsiteX5" fmla="*/ 1557897 w 1715268"/>
                  <a:gd name="connsiteY5" fmla="*/ 180567 h 1573773"/>
                  <a:gd name="connsiteX6" fmla="*/ 552057 w 1715268"/>
                  <a:gd name="connsiteY6" fmla="*/ 28167 h 1573773"/>
                  <a:gd name="connsiteX0" fmla="*/ 552057 w 1715268"/>
                  <a:gd name="connsiteY0" fmla="*/ 28167 h 1573773"/>
                  <a:gd name="connsiteX1" fmla="*/ 3417 w 1715268"/>
                  <a:gd name="connsiteY1" fmla="*/ 637767 h 1573773"/>
                  <a:gd name="connsiteX2" fmla="*/ 331077 w 1715268"/>
                  <a:gd name="connsiteY2" fmla="*/ 1361667 h 1573773"/>
                  <a:gd name="connsiteX3" fmla="*/ 1245477 w 1715268"/>
                  <a:gd name="connsiteY3" fmla="*/ 1483587 h 1573773"/>
                  <a:gd name="connsiteX4" fmla="*/ 1695057 w 1715268"/>
                  <a:gd name="connsiteY4" fmla="*/ 873987 h 1573773"/>
                  <a:gd name="connsiteX5" fmla="*/ 1557897 w 1715268"/>
                  <a:gd name="connsiteY5" fmla="*/ 180567 h 1573773"/>
                  <a:gd name="connsiteX6" fmla="*/ 552057 w 1715268"/>
                  <a:gd name="connsiteY6" fmla="*/ 28167 h 1573773"/>
                  <a:gd name="connsiteX0" fmla="*/ 552057 w 1715268"/>
                  <a:gd name="connsiteY0" fmla="*/ 28167 h 1560249"/>
                  <a:gd name="connsiteX1" fmla="*/ 3417 w 1715268"/>
                  <a:gd name="connsiteY1" fmla="*/ 637767 h 1560249"/>
                  <a:gd name="connsiteX2" fmla="*/ 331077 w 1715268"/>
                  <a:gd name="connsiteY2" fmla="*/ 1361667 h 1560249"/>
                  <a:gd name="connsiteX3" fmla="*/ 1245477 w 1715268"/>
                  <a:gd name="connsiteY3" fmla="*/ 1483587 h 1560249"/>
                  <a:gd name="connsiteX4" fmla="*/ 1695057 w 1715268"/>
                  <a:gd name="connsiteY4" fmla="*/ 873987 h 1560249"/>
                  <a:gd name="connsiteX5" fmla="*/ 1557897 w 1715268"/>
                  <a:gd name="connsiteY5" fmla="*/ 180567 h 1560249"/>
                  <a:gd name="connsiteX6" fmla="*/ 552057 w 1715268"/>
                  <a:gd name="connsiteY6" fmla="*/ 28167 h 1560249"/>
                  <a:gd name="connsiteX0" fmla="*/ 552057 w 1715268"/>
                  <a:gd name="connsiteY0" fmla="*/ 28167 h 1560249"/>
                  <a:gd name="connsiteX1" fmla="*/ 3417 w 1715268"/>
                  <a:gd name="connsiteY1" fmla="*/ 637767 h 1560249"/>
                  <a:gd name="connsiteX2" fmla="*/ 331077 w 1715268"/>
                  <a:gd name="connsiteY2" fmla="*/ 1361667 h 1560249"/>
                  <a:gd name="connsiteX3" fmla="*/ 1245477 w 1715268"/>
                  <a:gd name="connsiteY3" fmla="*/ 1483587 h 1560249"/>
                  <a:gd name="connsiteX4" fmla="*/ 1695057 w 1715268"/>
                  <a:gd name="connsiteY4" fmla="*/ 873987 h 1560249"/>
                  <a:gd name="connsiteX5" fmla="*/ 1557897 w 1715268"/>
                  <a:gd name="connsiteY5" fmla="*/ 180567 h 1560249"/>
                  <a:gd name="connsiteX6" fmla="*/ 552057 w 1715268"/>
                  <a:gd name="connsiteY6" fmla="*/ 28167 h 1560249"/>
                  <a:gd name="connsiteX0" fmla="*/ 552057 w 1724199"/>
                  <a:gd name="connsiteY0" fmla="*/ 40227 h 1572309"/>
                  <a:gd name="connsiteX1" fmla="*/ 3417 w 1724199"/>
                  <a:gd name="connsiteY1" fmla="*/ 649827 h 1572309"/>
                  <a:gd name="connsiteX2" fmla="*/ 331077 w 1724199"/>
                  <a:gd name="connsiteY2" fmla="*/ 1373727 h 1572309"/>
                  <a:gd name="connsiteX3" fmla="*/ 1245477 w 1724199"/>
                  <a:gd name="connsiteY3" fmla="*/ 1495647 h 1572309"/>
                  <a:gd name="connsiteX4" fmla="*/ 1695057 w 1724199"/>
                  <a:gd name="connsiteY4" fmla="*/ 886047 h 1572309"/>
                  <a:gd name="connsiteX5" fmla="*/ 1557897 w 1724199"/>
                  <a:gd name="connsiteY5" fmla="*/ 192627 h 1572309"/>
                  <a:gd name="connsiteX6" fmla="*/ 552057 w 1724199"/>
                  <a:gd name="connsiteY6" fmla="*/ 40227 h 1572309"/>
                  <a:gd name="connsiteX0" fmla="*/ 621314 w 1727297"/>
                  <a:gd name="connsiteY0" fmla="*/ 17078 h 1676888"/>
                  <a:gd name="connsiteX1" fmla="*/ 8124 w 1727297"/>
                  <a:gd name="connsiteY1" fmla="*/ 754406 h 1676888"/>
                  <a:gd name="connsiteX2" fmla="*/ 335784 w 1727297"/>
                  <a:gd name="connsiteY2" fmla="*/ 1478306 h 1676888"/>
                  <a:gd name="connsiteX3" fmla="*/ 1250184 w 1727297"/>
                  <a:gd name="connsiteY3" fmla="*/ 1600226 h 1676888"/>
                  <a:gd name="connsiteX4" fmla="*/ 1699764 w 1727297"/>
                  <a:gd name="connsiteY4" fmla="*/ 990626 h 1676888"/>
                  <a:gd name="connsiteX5" fmla="*/ 1562604 w 1727297"/>
                  <a:gd name="connsiteY5" fmla="*/ 297206 h 1676888"/>
                  <a:gd name="connsiteX6" fmla="*/ 621314 w 1727297"/>
                  <a:gd name="connsiteY6" fmla="*/ 17078 h 1676888"/>
                  <a:gd name="connsiteX0" fmla="*/ 621314 w 1727297"/>
                  <a:gd name="connsiteY0" fmla="*/ 35940 h 1695750"/>
                  <a:gd name="connsiteX1" fmla="*/ 8124 w 1727297"/>
                  <a:gd name="connsiteY1" fmla="*/ 773268 h 1695750"/>
                  <a:gd name="connsiteX2" fmla="*/ 335784 w 1727297"/>
                  <a:gd name="connsiteY2" fmla="*/ 1497168 h 1695750"/>
                  <a:gd name="connsiteX3" fmla="*/ 1250184 w 1727297"/>
                  <a:gd name="connsiteY3" fmla="*/ 1619088 h 1695750"/>
                  <a:gd name="connsiteX4" fmla="*/ 1699764 w 1727297"/>
                  <a:gd name="connsiteY4" fmla="*/ 1009488 h 1695750"/>
                  <a:gd name="connsiteX5" fmla="*/ 1562604 w 1727297"/>
                  <a:gd name="connsiteY5" fmla="*/ 316068 h 1695750"/>
                  <a:gd name="connsiteX6" fmla="*/ 621314 w 1727297"/>
                  <a:gd name="connsiteY6" fmla="*/ 35940 h 1695750"/>
                  <a:gd name="connsiteX0" fmla="*/ 621314 w 1727297"/>
                  <a:gd name="connsiteY0" fmla="*/ 35940 h 1666304"/>
                  <a:gd name="connsiteX1" fmla="*/ 8124 w 1727297"/>
                  <a:gd name="connsiteY1" fmla="*/ 773268 h 1666304"/>
                  <a:gd name="connsiteX2" fmla="*/ 335784 w 1727297"/>
                  <a:gd name="connsiteY2" fmla="*/ 1497168 h 1666304"/>
                  <a:gd name="connsiteX3" fmla="*/ 1250184 w 1727297"/>
                  <a:gd name="connsiteY3" fmla="*/ 1619088 h 1666304"/>
                  <a:gd name="connsiteX4" fmla="*/ 1699764 w 1727297"/>
                  <a:gd name="connsiteY4" fmla="*/ 1009488 h 1666304"/>
                  <a:gd name="connsiteX5" fmla="*/ 1562604 w 1727297"/>
                  <a:gd name="connsiteY5" fmla="*/ 316068 h 1666304"/>
                  <a:gd name="connsiteX6" fmla="*/ 621314 w 1727297"/>
                  <a:gd name="connsiteY6" fmla="*/ 35940 h 1666304"/>
                  <a:gd name="connsiteX0" fmla="*/ 620790 w 1726773"/>
                  <a:gd name="connsiteY0" fmla="*/ 35940 h 1671530"/>
                  <a:gd name="connsiteX1" fmla="*/ 7600 w 1726773"/>
                  <a:gd name="connsiteY1" fmla="*/ 773268 h 1671530"/>
                  <a:gd name="connsiteX2" fmla="*/ 335260 w 1726773"/>
                  <a:gd name="connsiteY2" fmla="*/ 1497168 h 1671530"/>
                  <a:gd name="connsiteX3" fmla="*/ 1155433 w 1726773"/>
                  <a:gd name="connsiteY3" fmla="*/ 1625541 h 1671530"/>
                  <a:gd name="connsiteX4" fmla="*/ 1699240 w 1726773"/>
                  <a:gd name="connsiteY4" fmla="*/ 1009488 h 1671530"/>
                  <a:gd name="connsiteX5" fmla="*/ 1562080 w 1726773"/>
                  <a:gd name="connsiteY5" fmla="*/ 316068 h 1671530"/>
                  <a:gd name="connsiteX6" fmla="*/ 620790 w 1726773"/>
                  <a:gd name="connsiteY6" fmla="*/ 35940 h 167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6773" h="1671530">
                    <a:moveTo>
                      <a:pt x="620790" y="35940"/>
                    </a:moveTo>
                    <a:cubicBezTo>
                      <a:pt x="201503" y="164776"/>
                      <a:pt x="55188" y="529730"/>
                      <a:pt x="7600" y="773268"/>
                    </a:cubicBezTo>
                    <a:cubicBezTo>
                      <a:pt x="-39988" y="1016806"/>
                      <a:pt x="143955" y="1355123"/>
                      <a:pt x="335260" y="1497168"/>
                    </a:cubicBezTo>
                    <a:cubicBezTo>
                      <a:pt x="526565" y="1639213"/>
                      <a:pt x="781769" y="1731822"/>
                      <a:pt x="1155433" y="1625541"/>
                    </a:cubicBezTo>
                    <a:cubicBezTo>
                      <a:pt x="1529097" y="1519260"/>
                      <a:pt x="1647170" y="1226658"/>
                      <a:pt x="1699240" y="1009488"/>
                    </a:cubicBezTo>
                    <a:cubicBezTo>
                      <a:pt x="1751310" y="792318"/>
                      <a:pt x="1741822" y="478326"/>
                      <a:pt x="1562080" y="316068"/>
                    </a:cubicBezTo>
                    <a:cubicBezTo>
                      <a:pt x="1382338" y="153810"/>
                      <a:pt x="1040077" y="-92896"/>
                      <a:pt x="620790" y="3594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 type="triangle" w="med" len="med"/>
              </a:ln>
              <a:effectLst>
                <a:outerShdw blurRad="1270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04800" h="171450"/>
              </a:sp3d>
              <a:ex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4" name="Group 18438"/>
              <p:cNvGrpSpPr>
                <a:grpSpLocks/>
              </p:cNvGrpSpPr>
              <p:nvPr/>
            </p:nvGrpSpPr>
            <p:grpSpPr bwMode="auto">
              <a:xfrm rot="2684944">
                <a:off x="12718573" y="1605190"/>
                <a:ext cx="662524" cy="679351"/>
                <a:chOff x="4565008" y="3532172"/>
                <a:chExt cx="594361" cy="609602"/>
              </a:xfrm>
            </p:grpSpPr>
            <p:sp>
              <p:nvSpPr>
                <p:cNvPr id="451" name="Oval 450"/>
                <p:cNvSpPr/>
                <p:nvPr/>
              </p:nvSpPr>
              <p:spPr bwMode="auto">
                <a:xfrm rot="956724">
                  <a:off x="4565008" y="3532174"/>
                  <a:ext cx="594360" cy="60960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 type="triangle" w="med" len="med"/>
                </a:ln>
                <a:effectLst>
                  <a:innerShdw blurRad="381000">
                    <a:schemeClr val="bg1"/>
                  </a:innerShdw>
                </a:effectLst>
                <a:ex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2" name="Oval 451"/>
                <p:cNvSpPr/>
                <p:nvPr/>
              </p:nvSpPr>
              <p:spPr bwMode="auto">
                <a:xfrm rot="956724">
                  <a:off x="4565009" y="3532172"/>
                  <a:ext cx="594360" cy="609600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round/>
                  <a:headEnd/>
                  <a:tailEnd type="triangl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209550"/>
                </a:sp3d>
                <a:ex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0" name="Freeform 449"/>
              <p:cNvSpPr/>
              <p:nvPr/>
            </p:nvSpPr>
            <p:spPr bwMode="auto">
              <a:xfrm rot="2684944">
                <a:off x="12681119" y="1357806"/>
                <a:ext cx="403937" cy="968670"/>
              </a:xfrm>
              <a:custGeom>
                <a:avLst/>
                <a:gdLst>
                  <a:gd name="connsiteX0" fmla="*/ 0 w 601980"/>
                  <a:gd name="connsiteY0" fmla="*/ 335280 h 510540"/>
                  <a:gd name="connsiteX1" fmla="*/ 213360 w 601980"/>
                  <a:gd name="connsiteY1" fmla="*/ 30480 h 510540"/>
                  <a:gd name="connsiteX2" fmla="*/ 601980 w 601980"/>
                  <a:gd name="connsiteY2" fmla="*/ 0 h 510540"/>
                  <a:gd name="connsiteX3" fmla="*/ 586740 w 601980"/>
                  <a:gd name="connsiteY3" fmla="*/ 213360 h 510540"/>
                  <a:gd name="connsiteX4" fmla="*/ 350520 w 601980"/>
                  <a:gd name="connsiteY4" fmla="*/ 274320 h 510540"/>
                  <a:gd name="connsiteX5" fmla="*/ 53340 w 601980"/>
                  <a:gd name="connsiteY5" fmla="*/ 510540 h 510540"/>
                  <a:gd name="connsiteX6" fmla="*/ 0 w 601980"/>
                  <a:gd name="connsiteY6" fmla="*/ 335280 h 510540"/>
                  <a:gd name="connsiteX0" fmla="*/ 0 w 635591"/>
                  <a:gd name="connsiteY0" fmla="*/ 335280 h 510540"/>
                  <a:gd name="connsiteX1" fmla="*/ 213360 w 635591"/>
                  <a:gd name="connsiteY1" fmla="*/ 30480 h 510540"/>
                  <a:gd name="connsiteX2" fmla="*/ 601980 w 635591"/>
                  <a:gd name="connsiteY2" fmla="*/ 0 h 510540"/>
                  <a:gd name="connsiteX3" fmla="*/ 586740 w 635591"/>
                  <a:gd name="connsiteY3" fmla="*/ 213360 h 510540"/>
                  <a:gd name="connsiteX4" fmla="*/ 350520 w 635591"/>
                  <a:gd name="connsiteY4" fmla="*/ 274320 h 510540"/>
                  <a:gd name="connsiteX5" fmla="*/ 53340 w 635591"/>
                  <a:gd name="connsiteY5" fmla="*/ 510540 h 510540"/>
                  <a:gd name="connsiteX6" fmla="*/ 0 w 635591"/>
                  <a:gd name="connsiteY6" fmla="*/ 335280 h 510540"/>
                  <a:gd name="connsiteX0" fmla="*/ 0 w 635591"/>
                  <a:gd name="connsiteY0" fmla="*/ 335280 h 510540"/>
                  <a:gd name="connsiteX1" fmla="*/ 213360 w 635591"/>
                  <a:gd name="connsiteY1" fmla="*/ 30480 h 510540"/>
                  <a:gd name="connsiteX2" fmla="*/ 601980 w 635591"/>
                  <a:gd name="connsiteY2" fmla="*/ 0 h 510540"/>
                  <a:gd name="connsiteX3" fmla="*/ 586740 w 635591"/>
                  <a:gd name="connsiteY3" fmla="*/ 213360 h 510540"/>
                  <a:gd name="connsiteX4" fmla="*/ 350520 w 635591"/>
                  <a:gd name="connsiteY4" fmla="*/ 274320 h 510540"/>
                  <a:gd name="connsiteX5" fmla="*/ 53340 w 635591"/>
                  <a:gd name="connsiteY5" fmla="*/ 510540 h 510540"/>
                  <a:gd name="connsiteX6" fmla="*/ 0 w 635591"/>
                  <a:gd name="connsiteY6" fmla="*/ 335280 h 510540"/>
                  <a:gd name="connsiteX0" fmla="*/ 21394 w 656985"/>
                  <a:gd name="connsiteY0" fmla="*/ 335280 h 530520"/>
                  <a:gd name="connsiteX1" fmla="*/ 234754 w 656985"/>
                  <a:gd name="connsiteY1" fmla="*/ 30480 h 530520"/>
                  <a:gd name="connsiteX2" fmla="*/ 623374 w 656985"/>
                  <a:gd name="connsiteY2" fmla="*/ 0 h 530520"/>
                  <a:gd name="connsiteX3" fmla="*/ 608134 w 656985"/>
                  <a:gd name="connsiteY3" fmla="*/ 213360 h 530520"/>
                  <a:gd name="connsiteX4" fmla="*/ 371914 w 656985"/>
                  <a:gd name="connsiteY4" fmla="*/ 274320 h 530520"/>
                  <a:gd name="connsiteX5" fmla="*/ 74734 w 656985"/>
                  <a:gd name="connsiteY5" fmla="*/ 510540 h 530520"/>
                  <a:gd name="connsiteX6" fmla="*/ 21394 w 656985"/>
                  <a:gd name="connsiteY6" fmla="*/ 335280 h 530520"/>
                  <a:gd name="connsiteX0" fmla="*/ 11308 w 646899"/>
                  <a:gd name="connsiteY0" fmla="*/ 335280 h 511222"/>
                  <a:gd name="connsiteX1" fmla="*/ 224668 w 646899"/>
                  <a:gd name="connsiteY1" fmla="*/ 30480 h 511222"/>
                  <a:gd name="connsiteX2" fmla="*/ 613288 w 646899"/>
                  <a:gd name="connsiteY2" fmla="*/ 0 h 511222"/>
                  <a:gd name="connsiteX3" fmla="*/ 598048 w 646899"/>
                  <a:gd name="connsiteY3" fmla="*/ 213360 h 511222"/>
                  <a:gd name="connsiteX4" fmla="*/ 361828 w 646899"/>
                  <a:gd name="connsiteY4" fmla="*/ 274320 h 511222"/>
                  <a:gd name="connsiteX5" fmla="*/ 64648 w 646899"/>
                  <a:gd name="connsiteY5" fmla="*/ 510540 h 511222"/>
                  <a:gd name="connsiteX6" fmla="*/ 11308 w 646899"/>
                  <a:gd name="connsiteY6" fmla="*/ 335280 h 511222"/>
                  <a:gd name="connsiteX0" fmla="*/ 11308 w 646899"/>
                  <a:gd name="connsiteY0" fmla="*/ 335280 h 511222"/>
                  <a:gd name="connsiteX1" fmla="*/ 224668 w 646899"/>
                  <a:gd name="connsiteY1" fmla="*/ 30480 h 511222"/>
                  <a:gd name="connsiteX2" fmla="*/ 613288 w 646899"/>
                  <a:gd name="connsiteY2" fmla="*/ 0 h 511222"/>
                  <a:gd name="connsiteX3" fmla="*/ 598048 w 646899"/>
                  <a:gd name="connsiteY3" fmla="*/ 213360 h 511222"/>
                  <a:gd name="connsiteX4" fmla="*/ 361828 w 646899"/>
                  <a:gd name="connsiteY4" fmla="*/ 274320 h 511222"/>
                  <a:gd name="connsiteX5" fmla="*/ 64648 w 646899"/>
                  <a:gd name="connsiteY5" fmla="*/ 510540 h 511222"/>
                  <a:gd name="connsiteX6" fmla="*/ 11308 w 646899"/>
                  <a:gd name="connsiteY6" fmla="*/ 335280 h 511222"/>
                  <a:gd name="connsiteX0" fmla="*/ 11308 w 676517"/>
                  <a:gd name="connsiteY0" fmla="*/ 335698 h 511640"/>
                  <a:gd name="connsiteX1" fmla="*/ 224668 w 676517"/>
                  <a:gd name="connsiteY1" fmla="*/ 30898 h 511640"/>
                  <a:gd name="connsiteX2" fmla="*/ 613288 w 676517"/>
                  <a:gd name="connsiteY2" fmla="*/ 418 h 511640"/>
                  <a:gd name="connsiteX3" fmla="*/ 598048 w 676517"/>
                  <a:gd name="connsiteY3" fmla="*/ 213778 h 511640"/>
                  <a:gd name="connsiteX4" fmla="*/ 361828 w 676517"/>
                  <a:gd name="connsiteY4" fmla="*/ 274738 h 511640"/>
                  <a:gd name="connsiteX5" fmla="*/ 64648 w 676517"/>
                  <a:gd name="connsiteY5" fmla="*/ 510958 h 511640"/>
                  <a:gd name="connsiteX6" fmla="*/ 11308 w 676517"/>
                  <a:gd name="connsiteY6" fmla="*/ 335698 h 511640"/>
                  <a:gd name="connsiteX0" fmla="*/ 11308 w 646899"/>
                  <a:gd name="connsiteY0" fmla="*/ 335280 h 511222"/>
                  <a:gd name="connsiteX1" fmla="*/ 224668 w 646899"/>
                  <a:gd name="connsiteY1" fmla="*/ 30480 h 511222"/>
                  <a:gd name="connsiteX2" fmla="*/ 613288 w 646899"/>
                  <a:gd name="connsiteY2" fmla="*/ 0 h 511222"/>
                  <a:gd name="connsiteX3" fmla="*/ 598048 w 646899"/>
                  <a:gd name="connsiteY3" fmla="*/ 213360 h 511222"/>
                  <a:gd name="connsiteX4" fmla="*/ 361828 w 646899"/>
                  <a:gd name="connsiteY4" fmla="*/ 274320 h 511222"/>
                  <a:gd name="connsiteX5" fmla="*/ 64648 w 646899"/>
                  <a:gd name="connsiteY5" fmla="*/ 510540 h 511222"/>
                  <a:gd name="connsiteX6" fmla="*/ 11308 w 646899"/>
                  <a:gd name="connsiteY6" fmla="*/ 335280 h 511222"/>
                  <a:gd name="connsiteX0" fmla="*/ 11308 w 676517"/>
                  <a:gd name="connsiteY0" fmla="*/ 335698 h 511640"/>
                  <a:gd name="connsiteX1" fmla="*/ 224668 w 676517"/>
                  <a:gd name="connsiteY1" fmla="*/ 30898 h 511640"/>
                  <a:gd name="connsiteX2" fmla="*/ 613288 w 676517"/>
                  <a:gd name="connsiteY2" fmla="*/ 418 h 511640"/>
                  <a:gd name="connsiteX3" fmla="*/ 598048 w 676517"/>
                  <a:gd name="connsiteY3" fmla="*/ 213778 h 511640"/>
                  <a:gd name="connsiteX4" fmla="*/ 361828 w 676517"/>
                  <a:gd name="connsiteY4" fmla="*/ 274738 h 511640"/>
                  <a:gd name="connsiteX5" fmla="*/ 64648 w 676517"/>
                  <a:gd name="connsiteY5" fmla="*/ 510958 h 511640"/>
                  <a:gd name="connsiteX6" fmla="*/ 11308 w 676517"/>
                  <a:gd name="connsiteY6" fmla="*/ 335698 h 511640"/>
                  <a:gd name="connsiteX0" fmla="*/ 11308 w 700571"/>
                  <a:gd name="connsiteY0" fmla="*/ 363799 h 539741"/>
                  <a:gd name="connsiteX1" fmla="*/ 224668 w 700571"/>
                  <a:gd name="connsiteY1" fmla="*/ 58999 h 539741"/>
                  <a:gd name="connsiteX2" fmla="*/ 613288 w 700571"/>
                  <a:gd name="connsiteY2" fmla="*/ 28519 h 539741"/>
                  <a:gd name="connsiteX3" fmla="*/ 598048 w 700571"/>
                  <a:gd name="connsiteY3" fmla="*/ 241879 h 539741"/>
                  <a:gd name="connsiteX4" fmla="*/ 361828 w 700571"/>
                  <a:gd name="connsiteY4" fmla="*/ 302839 h 539741"/>
                  <a:gd name="connsiteX5" fmla="*/ 64648 w 700571"/>
                  <a:gd name="connsiteY5" fmla="*/ 539059 h 539741"/>
                  <a:gd name="connsiteX6" fmla="*/ 11308 w 700571"/>
                  <a:gd name="connsiteY6" fmla="*/ 363799 h 539741"/>
                  <a:gd name="connsiteX0" fmla="*/ 11308 w 700571"/>
                  <a:gd name="connsiteY0" fmla="*/ 365854 h 541796"/>
                  <a:gd name="connsiteX1" fmla="*/ 224668 w 700571"/>
                  <a:gd name="connsiteY1" fmla="*/ 61054 h 541796"/>
                  <a:gd name="connsiteX2" fmla="*/ 613288 w 700571"/>
                  <a:gd name="connsiteY2" fmla="*/ 30574 h 541796"/>
                  <a:gd name="connsiteX3" fmla="*/ 598048 w 700571"/>
                  <a:gd name="connsiteY3" fmla="*/ 243934 h 541796"/>
                  <a:gd name="connsiteX4" fmla="*/ 361828 w 700571"/>
                  <a:gd name="connsiteY4" fmla="*/ 304894 h 541796"/>
                  <a:gd name="connsiteX5" fmla="*/ 64648 w 700571"/>
                  <a:gd name="connsiteY5" fmla="*/ 541114 h 541796"/>
                  <a:gd name="connsiteX6" fmla="*/ 11308 w 700571"/>
                  <a:gd name="connsiteY6" fmla="*/ 365854 h 541796"/>
                  <a:gd name="connsiteX0" fmla="*/ 11308 w 690785"/>
                  <a:gd name="connsiteY0" fmla="*/ 340777 h 516719"/>
                  <a:gd name="connsiteX1" fmla="*/ 224668 w 690785"/>
                  <a:gd name="connsiteY1" fmla="*/ 35977 h 516719"/>
                  <a:gd name="connsiteX2" fmla="*/ 613288 w 690785"/>
                  <a:gd name="connsiteY2" fmla="*/ 5497 h 516719"/>
                  <a:gd name="connsiteX3" fmla="*/ 670467 w 690785"/>
                  <a:gd name="connsiteY3" fmla="*/ 137635 h 516719"/>
                  <a:gd name="connsiteX4" fmla="*/ 361828 w 690785"/>
                  <a:gd name="connsiteY4" fmla="*/ 279817 h 516719"/>
                  <a:gd name="connsiteX5" fmla="*/ 64648 w 690785"/>
                  <a:gd name="connsiteY5" fmla="*/ 516037 h 516719"/>
                  <a:gd name="connsiteX6" fmla="*/ 11308 w 690785"/>
                  <a:gd name="connsiteY6" fmla="*/ 340777 h 516719"/>
                  <a:gd name="connsiteX0" fmla="*/ 11308 w 690785"/>
                  <a:gd name="connsiteY0" fmla="*/ 340777 h 517693"/>
                  <a:gd name="connsiteX1" fmla="*/ 224668 w 690785"/>
                  <a:gd name="connsiteY1" fmla="*/ 35977 h 517693"/>
                  <a:gd name="connsiteX2" fmla="*/ 613288 w 690785"/>
                  <a:gd name="connsiteY2" fmla="*/ 5497 h 517693"/>
                  <a:gd name="connsiteX3" fmla="*/ 670467 w 690785"/>
                  <a:gd name="connsiteY3" fmla="*/ 137635 h 517693"/>
                  <a:gd name="connsiteX4" fmla="*/ 361828 w 690785"/>
                  <a:gd name="connsiteY4" fmla="*/ 241140 h 517693"/>
                  <a:gd name="connsiteX5" fmla="*/ 64648 w 690785"/>
                  <a:gd name="connsiteY5" fmla="*/ 516037 h 517693"/>
                  <a:gd name="connsiteX6" fmla="*/ 11308 w 690785"/>
                  <a:gd name="connsiteY6" fmla="*/ 340777 h 517693"/>
                  <a:gd name="connsiteX0" fmla="*/ 89 w 679566"/>
                  <a:gd name="connsiteY0" fmla="*/ 340777 h 490977"/>
                  <a:gd name="connsiteX1" fmla="*/ 213449 w 679566"/>
                  <a:gd name="connsiteY1" fmla="*/ 35977 h 490977"/>
                  <a:gd name="connsiteX2" fmla="*/ 602069 w 679566"/>
                  <a:gd name="connsiteY2" fmla="*/ 5497 h 490977"/>
                  <a:gd name="connsiteX3" fmla="*/ 659248 w 679566"/>
                  <a:gd name="connsiteY3" fmla="*/ 137635 h 490977"/>
                  <a:gd name="connsiteX4" fmla="*/ 350609 w 679566"/>
                  <a:gd name="connsiteY4" fmla="*/ 241140 h 490977"/>
                  <a:gd name="connsiteX5" fmla="*/ 189214 w 679566"/>
                  <a:gd name="connsiteY5" fmla="*/ 488963 h 490977"/>
                  <a:gd name="connsiteX6" fmla="*/ 89 w 679566"/>
                  <a:gd name="connsiteY6" fmla="*/ 340777 h 490977"/>
                  <a:gd name="connsiteX0" fmla="*/ 93 w 670518"/>
                  <a:gd name="connsiteY0" fmla="*/ 243047 h 491794"/>
                  <a:gd name="connsiteX1" fmla="*/ 204401 w 670518"/>
                  <a:gd name="connsiteY1" fmla="*/ 38808 h 491794"/>
                  <a:gd name="connsiteX2" fmla="*/ 593021 w 670518"/>
                  <a:gd name="connsiteY2" fmla="*/ 8328 h 491794"/>
                  <a:gd name="connsiteX3" fmla="*/ 650200 w 670518"/>
                  <a:gd name="connsiteY3" fmla="*/ 140466 h 491794"/>
                  <a:gd name="connsiteX4" fmla="*/ 341561 w 670518"/>
                  <a:gd name="connsiteY4" fmla="*/ 243971 h 491794"/>
                  <a:gd name="connsiteX5" fmla="*/ 180166 w 670518"/>
                  <a:gd name="connsiteY5" fmla="*/ 491794 h 491794"/>
                  <a:gd name="connsiteX6" fmla="*/ 93 w 670518"/>
                  <a:gd name="connsiteY6" fmla="*/ 243047 h 491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0518" h="491794">
                    <a:moveTo>
                      <a:pt x="93" y="243047"/>
                    </a:moveTo>
                    <a:cubicBezTo>
                      <a:pt x="4132" y="167549"/>
                      <a:pt x="105580" y="77928"/>
                      <a:pt x="204401" y="38808"/>
                    </a:cubicBezTo>
                    <a:cubicBezTo>
                      <a:pt x="303222" y="-312"/>
                      <a:pt x="518721" y="-8615"/>
                      <a:pt x="593021" y="8328"/>
                    </a:cubicBezTo>
                    <a:cubicBezTo>
                      <a:pt x="667321" y="25271"/>
                      <a:pt x="692110" y="101192"/>
                      <a:pt x="650200" y="140466"/>
                    </a:cubicBezTo>
                    <a:cubicBezTo>
                      <a:pt x="608290" y="179740"/>
                      <a:pt x="419900" y="185416"/>
                      <a:pt x="341561" y="243971"/>
                    </a:cubicBezTo>
                    <a:cubicBezTo>
                      <a:pt x="263222" y="302526"/>
                      <a:pt x="237077" y="491948"/>
                      <a:pt x="180166" y="491794"/>
                    </a:cubicBezTo>
                    <a:cubicBezTo>
                      <a:pt x="123255" y="491640"/>
                      <a:pt x="-3946" y="318545"/>
                      <a:pt x="93" y="243047"/>
                    </a:cubicBezTo>
                    <a:close/>
                  </a:path>
                </a:pathLst>
              </a:custGeom>
              <a:solidFill>
                <a:schemeClr val="bg1">
                  <a:alpha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softEdge rad="101600"/>
              </a:effectLst>
              <a:ex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5" name="Group 427"/>
            <p:cNvGrpSpPr/>
            <p:nvPr/>
          </p:nvGrpSpPr>
          <p:grpSpPr bwMode="auto">
            <a:xfrm rot="16200000">
              <a:off x="1675949" y="3359385"/>
              <a:ext cx="442563" cy="404370"/>
              <a:chOff x="7707829" y="3341289"/>
              <a:chExt cx="2273173" cy="2076500"/>
            </a:xfrm>
            <a:solidFill>
              <a:schemeClr val="accent6">
                <a:lumMod val="60000"/>
                <a:lumOff val="40000"/>
              </a:schemeClr>
            </a:solidFill>
          </p:grpSpPr>
          <p:grpSp>
            <p:nvGrpSpPr>
              <p:cNvPr id="207" name="Group 430"/>
              <p:cNvGrpSpPr/>
              <p:nvPr/>
            </p:nvGrpSpPr>
            <p:grpSpPr>
              <a:xfrm>
                <a:off x="8572500" y="4152627"/>
                <a:ext cx="487680" cy="1265162"/>
                <a:chOff x="8572500" y="3489960"/>
                <a:chExt cx="487680" cy="1148715"/>
              </a:xfrm>
              <a:grpFill/>
            </p:grpSpPr>
            <p:sp>
              <p:nvSpPr>
                <p:cNvPr id="446" name="Rounded Rectangle 445"/>
                <p:cNvSpPr/>
                <p:nvPr/>
              </p:nvSpPr>
              <p:spPr bwMode="auto">
                <a:xfrm>
                  <a:off x="8572500" y="3489960"/>
                  <a:ext cx="205740" cy="1148715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noFill/>
                  <a:round/>
                  <a:headEnd/>
                  <a:tailEnd type="triangl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 w="38100" h="25400"/>
                </a:sp3d>
                <a:ex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7" name="Rounded Rectangle 446"/>
                <p:cNvSpPr/>
                <p:nvPr/>
              </p:nvSpPr>
              <p:spPr bwMode="auto">
                <a:xfrm>
                  <a:off x="8854440" y="3489960"/>
                  <a:ext cx="205740" cy="1148715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noFill/>
                  <a:round/>
                  <a:headEnd/>
                  <a:tailEnd type="triangl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 w="38100" h="25400"/>
                </a:sp3d>
                <a:ex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8" name="Group 431"/>
              <p:cNvGrpSpPr/>
              <p:nvPr/>
            </p:nvGrpSpPr>
            <p:grpSpPr>
              <a:xfrm>
                <a:off x="9004329" y="3403761"/>
                <a:ext cx="976673" cy="889830"/>
                <a:chOff x="9004329" y="2649654"/>
                <a:chExt cx="976673" cy="889830"/>
              </a:xfrm>
              <a:grpFill/>
            </p:grpSpPr>
            <p:grpSp>
              <p:nvGrpSpPr>
                <p:cNvPr id="209" name="Group 439"/>
                <p:cNvGrpSpPr/>
                <p:nvPr/>
              </p:nvGrpSpPr>
              <p:grpSpPr>
                <a:xfrm rot="2700000">
                  <a:off x="9047668" y="3008465"/>
                  <a:ext cx="487680" cy="574358"/>
                  <a:chOff x="8572500" y="2721286"/>
                  <a:chExt cx="487680" cy="574358"/>
                </a:xfrm>
                <a:grpFill/>
              </p:grpSpPr>
              <p:sp>
                <p:nvSpPr>
                  <p:cNvPr id="444" name="Rounded Rectangle 443"/>
                  <p:cNvSpPr/>
                  <p:nvPr/>
                </p:nvSpPr>
                <p:spPr bwMode="auto">
                  <a:xfrm>
                    <a:off x="8572500" y="2721286"/>
                    <a:ext cx="205740" cy="57435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9525">
                    <a:noFill/>
                    <a:round/>
                    <a:headEnd/>
                    <a:tailEnd type="triangl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 w="38100" h="25400"/>
                  </a:sp3d>
                  <a:ex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45" name="Rounded Rectangle 444"/>
                  <p:cNvSpPr/>
                  <p:nvPr/>
                </p:nvSpPr>
                <p:spPr bwMode="auto">
                  <a:xfrm>
                    <a:off x="8854440" y="2721286"/>
                    <a:ext cx="205740" cy="57435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9525">
                    <a:noFill/>
                    <a:round/>
                    <a:headEnd/>
                    <a:tailEnd type="triangl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 w="38100" h="25400"/>
                  </a:sp3d>
                  <a:ex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10" name="Group 440"/>
                <p:cNvGrpSpPr/>
                <p:nvPr/>
              </p:nvGrpSpPr>
              <p:grpSpPr>
                <a:xfrm rot="2700000">
                  <a:off x="9449983" y="2606315"/>
                  <a:ext cx="487680" cy="574358"/>
                  <a:chOff x="8588664" y="2802106"/>
                  <a:chExt cx="487680" cy="574358"/>
                </a:xfrm>
                <a:grpFill/>
              </p:grpSpPr>
              <p:sp>
                <p:nvSpPr>
                  <p:cNvPr id="442" name="Rounded Rectangle 441"/>
                  <p:cNvSpPr/>
                  <p:nvPr/>
                </p:nvSpPr>
                <p:spPr bwMode="auto">
                  <a:xfrm>
                    <a:off x="8588664" y="2802106"/>
                    <a:ext cx="205740" cy="57435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9525">
                    <a:noFill/>
                    <a:round/>
                    <a:headEnd/>
                    <a:tailEnd type="triangl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 w="38100" h="25400"/>
                  </a:sp3d>
                  <a:ex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43" name="Rounded Rectangle 442"/>
                  <p:cNvSpPr/>
                  <p:nvPr/>
                </p:nvSpPr>
                <p:spPr bwMode="auto">
                  <a:xfrm>
                    <a:off x="8870604" y="2802106"/>
                    <a:ext cx="205740" cy="57435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9525">
                    <a:noFill/>
                    <a:round/>
                    <a:headEnd/>
                    <a:tailEnd type="triangl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 w="38100" h="25400"/>
                  </a:sp3d>
                  <a:ex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1" name="Group 432"/>
              <p:cNvGrpSpPr/>
              <p:nvPr/>
            </p:nvGrpSpPr>
            <p:grpSpPr>
              <a:xfrm rot="16200000">
                <a:off x="7664407" y="3384711"/>
                <a:ext cx="984293" cy="897450"/>
                <a:chOff x="9004329" y="2642034"/>
                <a:chExt cx="984293" cy="897450"/>
              </a:xfrm>
              <a:grpFill/>
            </p:grpSpPr>
            <p:grpSp>
              <p:nvGrpSpPr>
                <p:cNvPr id="212" name="Group 433"/>
                <p:cNvGrpSpPr/>
                <p:nvPr/>
              </p:nvGrpSpPr>
              <p:grpSpPr>
                <a:xfrm rot="2700000">
                  <a:off x="9047668" y="3008465"/>
                  <a:ext cx="487680" cy="574358"/>
                  <a:chOff x="8572500" y="2721286"/>
                  <a:chExt cx="487680" cy="574358"/>
                </a:xfrm>
                <a:grpFill/>
              </p:grpSpPr>
              <p:sp>
                <p:nvSpPr>
                  <p:cNvPr id="438" name="Rounded Rectangle 437"/>
                  <p:cNvSpPr/>
                  <p:nvPr/>
                </p:nvSpPr>
                <p:spPr bwMode="auto">
                  <a:xfrm>
                    <a:off x="8572500" y="2721286"/>
                    <a:ext cx="205740" cy="57435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9525">
                    <a:noFill/>
                    <a:round/>
                    <a:headEnd/>
                    <a:tailEnd type="triangl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 w="38100" h="25400"/>
                  </a:sp3d>
                  <a:ex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39" name="Rounded Rectangle 438"/>
                  <p:cNvSpPr/>
                  <p:nvPr/>
                </p:nvSpPr>
                <p:spPr bwMode="auto">
                  <a:xfrm>
                    <a:off x="8854440" y="2721286"/>
                    <a:ext cx="205740" cy="57435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9525">
                    <a:noFill/>
                    <a:round/>
                    <a:headEnd/>
                    <a:tailEnd type="triangl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 w="38100" h="25400"/>
                  </a:sp3d>
                  <a:ex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13" name="Group 434"/>
                <p:cNvGrpSpPr/>
                <p:nvPr/>
              </p:nvGrpSpPr>
              <p:grpSpPr>
                <a:xfrm rot="2700000">
                  <a:off x="9457603" y="2598695"/>
                  <a:ext cx="487680" cy="574358"/>
                  <a:chOff x="8588664" y="2791330"/>
                  <a:chExt cx="487680" cy="574358"/>
                </a:xfrm>
                <a:grpFill/>
              </p:grpSpPr>
              <p:sp>
                <p:nvSpPr>
                  <p:cNvPr id="436" name="Rounded Rectangle 435"/>
                  <p:cNvSpPr/>
                  <p:nvPr/>
                </p:nvSpPr>
                <p:spPr bwMode="auto">
                  <a:xfrm>
                    <a:off x="8588664" y="2791330"/>
                    <a:ext cx="205740" cy="57435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9525">
                    <a:noFill/>
                    <a:round/>
                    <a:headEnd/>
                    <a:tailEnd type="triangl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 w="38100" h="25400"/>
                  </a:sp3d>
                  <a:ex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37" name="Rounded Rectangle 436"/>
                  <p:cNvSpPr/>
                  <p:nvPr/>
                </p:nvSpPr>
                <p:spPr bwMode="auto">
                  <a:xfrm>
                    <a:off x="8870604" y="2791330"/>
                    <a:ext cx="205740" cy="57435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9525">
                    <a:noFill/>
                    <a:round/>
                    <a:headEnd/>
                    <a:tailEnd type="triangl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 w="38100" h="25400"/>
                  </a:sp3d>
                  <a:ex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429" name="TextBox 428"/>
            <p:cNvSpPr txBox="1"/>
            <p:nvPr/>
          </p:nvSpPr>
          <p:spPr>
            <a:xfrm>
              <a:off x="784860" y="3391871"/>
              <a:ext cx="381000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T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1240190" y="3442800"/>
              <a:ext cx="49935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FFFFFF"/>
                  </a:solidFill>
                </a:rPr>
                <a:t>CD52</a:t>
              </a:r>
              <a:endParaRPr lang="en-US" sz="9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53" name="TextBox 452"/>
          <p:cNvSpPr txBox="1"/>
          <p:nvPr/>
        </p:nvSpPr>
        <p:spPr>
          <a:xfrm>
            <a:off x="389956" y="1935218"/>
            <a:ext cx="683818" cy="20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5000"/>
              </a:lnSpc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Monocytes</a:t>
            </a:r>
            <a:endParaRPr lang="en-US" dirty="0"/>
          </a:p>
        </p:txBody>
      </p:sp>
      <p:sp>
        <p:nvSpPr>
          <p:cNvPr id="454" name="TextBox 453"/>
          <p:cNvSpPr txBox="1"/>
          <p:nvPr/>
        </p:nvSpPr>
        <p:spPr>
          <a:xfrm>
            <a:off x="1071302" y="2246084"/>
            <a:ext cx="919080" cy="20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5000"/>
              </a:lnSpc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Macrophages</a:t>
            </a:r>
          </a:p>
        </p:txBody>
      </p:sp>
      <p:sp>
        <p:nvSpPr>
          <p:cNvPr id="455" name="TextBox 454"/>
          <p:cNvSpPr txBox="1"/>
          <p:nvPr/>
        </p:nvSpPr>
        <p:spPr>
          <a:xfrm>
            <a:off x="2184568" y="2780224"/>
            <a:ext cx="730081" cy="20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5000"/>
              </a:lnSpc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Neutrophils</a:t>
            </a:r>
          </a:p>
        </p:txBody>
      </p:sp>
      <p:sp>
        <p:nvSpPr>
          <p:cNvPr id="456" name="TextBox 455"/>
          <p:cNvSpPr txBox="1"/>
          <p:nvPr/>
        </p:nvSpPr>
        <p:spPr>
          <a:xfrm>
            <a:off x="2023288" y="3689148"/>
            <a:ext cx="958038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5000"/>
              </a:lnSpc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Lymphocyte precursor</a:t>
            </a:r>
          </a:p>
        </p:txBody>
      </p:sp>
      <p:sp>
        <p:nvSpPr>
          <p:cNvPr id="100363" name="TextBox 100362"/>
          <p:cNvSpPr txBox="1"/>
          <p:nvPr/>
        </p:nvSpPr>
        <p:spPr>
          <a:xfrm>
            <a:off x="179512" y="3847194"/>
            <a:ext cx="2838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66BC29">
                    <a:lumMod val="75000"/>
                  </a:srgbClr>
                </a:solidFill>
              </a:rPr>
              <a:t>Στοχεύει τα </a:t>
            </a:r>
            <a:r>
              <a:rPr lang="en-US" sz="1400" b="1" dirty="0" smtClean="0">
                <a:solidFill>
                  <a:srgbClr val="66BC29">
                    <a:lumMod val="75000"/>
                  </a:srgbClr>
                </a:solidFill>
              </a:rPr>
              <a:t>T </a:t>
            </a:r>
            <a:r>
              <a:rPr lang="el-GR" sz="1400" b="1" dirty="0" smtClean="0">
                <a:solidFill>
                  <a:srgbClr val="66BC29">
                    <a:lumMod val="75000"/>
                  </a:srgbClr>
                </a:solidFill>
              </a:rPr>
              <a:t>και</a:t>
            </a:r>
            <a:r>
              <a:rPr lang="en-US" sz="1400" b="1" dirty="0" smtClean="0">
                <a:solidFill>
                  <a:srgbClr val="66BC29">
                    <a:lumMod val="75000"/>
                  </a:srgbClr>
                </a:solidFill>
              </a:rPr>
              <a:t> B </a:t>
            </a:r>
            <a:r>
              <a:rPr lang="el-GR" sz="1400" b="1" dirty="0" smtClean="0">
                <a:solidFill>
                  <a:srgbClr val="66BC29">
                    <a:lumMod val="75000"/>
                  </a:srgbClr>
                </a:solidFill>
              </a:rPr>
              <a:t>κύτταρα που φέρονται ως υπεύθυνα </a:t>
            </a:r>
          </a:p>
          <a:p>
            <a:pPr algn="ctr"/>
            <a:r>
              <a:rPr lang="el-GR" sz="1400" b="1" dirty="0" smtClean="0">
                <a:solidFill>
                  <a:srgbClr val="66BC29">
                    <a:lumMod val="75000"/>
                  </a:srgbClr>
                </a:solidFill>
              </a:rPr>
              <a:t>για την φλεγμονώδη διεργασία στην ΠΣ </a:t>
            </a:r>
            <a:r>
              <a:rPr lang="en-US" sz="1400" b="1" baseline="30000" dirty="0" smtClean="0">
                <a:solidFill>
                  <a:srgbClr val="66BC29">
                    <a:lumMod val="75000"/>
                  </a:srgbClr>
                </a:solidFill>
              </a:rPr>
              <a:t>1    </a:t>
            </a:r>
            <a:endParaRPr lang="en-US" sz="1400" b="1" baseline="30000" dirty="0">
              <a:solidFill>
                <a:srgbClr val="66BC29">
                  <a:lumMod val="75000"/>
                </a:srgbClr>
              </a:solidFill>
            </a:endParaRPr>
          </a:p>
        </p:txBody>
      </p:sp>
      <p:grpSp>
        <p:nvGrpSpPr>
          <p:cNvPr id="214" name="Group 227"/>
          <p:cNvGrpSpPr/>
          <p:nvPr/>
        </p:nvGrpSpPr>
        <p:grpSpPr>
          <a:xfrm rot="19552751">
            <a:off x="6526262" y="2618345"/>
            <a:ext cx="424066" cy="421590"/>
            <a:chOff x="12556959" y="1357806"/>
            <a:chExt cx="1113699" cy="1107195"/>
          </a:xfrm>
        </p:grpSpPr>
        <p:sp>
          <p:nvSpPr>
            <p:cNvPr id="230" name="Freeform 229"/>
            <p:cNvSpPr/>
            <p:nvPr/>
          </p:nvSpPr>
          <p:spPr bwMode="auto">
            <a:xfrm rot="2684944">
              <a:off x="12556959" y="1387189"/>
              <a:ext cx="1113699" cy="1077812"/>
            </a:xfrm>
            <a:custGeom>
              <a:avLst/>
              <a:gdLst>
                <a:gd name="connsiteX0" fmla="*/ 548640 w 1691640"/>
                <a:gd name="connsiteY0" fmla="*/ 38100 h 1493520"/>
                <a:gd name="connsiteX1" fmla="*/ 0 w 1691640"/>
                <a:gd name="connsiteY1" fmla="*/ 647700 h 1493520"/>
                <a:gd name="connsiteX2" fmla="*/ 327660 w 1691640"/>
                <a:gd name="connsiteY2" fmla="*/ 1371600 h 1493520"/>
                <a:gd name="connsiteX3" fmla="*/ 1242060 w 1691640"/>
                <a:gd name="connsiteY3" fmla="*/ 1493520 h 1493520"/>
                <a:gd name="connsiteX4" fmla="*/ 1691640 w 1691640"/>
                <a:gd name="connsiteY4" fmla="*/ 883920 h 1493520"/>
                <a:gd name="connsiteX5" fmla="*/ 1554480 w 1691640"/>
                <a:gd name="connsiteY5" fmla="*/ 190500 h 1493520"/>
                <a:gd name="connsiteX6" fmla="*/ 853440 w 1691640"/>
                <a:gd name="connsiteY6" fmla="*/ 0 h 1493520"/>
                <a:gd name="connsiteX7" fmla="*/ 548640 w 1691640"/>
                <a:gd name="connsiteY7" fmla="*/ 38100 h 1493520"/>
                <a:gd name="connsiteX0" fmla="*/ 548640 w 1691640"/>
                <a:gd name="connsiteY0" fmla="*/ 69084 h 1524504"/>
                <a:gd name="connsiteX1" fmla="*/ 0 w 1691640"/>
                <a:gd name="connsiteY1" fmla="*/ 678684 h 1524504"/>
                <a:gd name="connsiteX2" fmla="*/ 327660 w 1691640"/>
                <a:gd name="connsiteY2" fmla="*/ 1402584 h 1524504"/>
                <a:gd name="connsiteX3" fmla="*/ 1242060 w 1691640"/>
                <a:gd name="connsiteY3" fmla="*/ 1524504 h 1524504"/>
                <a:gd name="connsiteX4" fmla="*/ 1691640 w 1691640"/>
                <a:gd name="connsiteY4" fmla="*/ 914904 h 1524504"/>
                <a:gd name="connsiteX5" fmla="*/ 1554480 w 1691640"/>
                <a:gd name="connsiteY5" fmla="*/ 221484 h 1524504"/>
                <a:gd name="connsiteX6" fmla="*/ 853440 w 1691640"/>
                <a:gd name="connsiteY6" fmla="*/ 30984 h 1524504"/>
                <a:gd name="connsiteX7" fmla="*/ 548640 w 1691640"/>
                <a:gd name="connsiteY7" fmla="*/ 69084 h 1524504"/>
                <a:gd name="connsiteX0" fmla="*/ 548640 w 1691640"/>
                <a:gd name="connsiteY0" fmla="*/ 69084 h 1524504"/>
                <a:gd name="connsiteX1" fmla="*/ 0 w 1691640"/>
                <a:gd name="connsiteY1" fmla="*/ 678684 h 1524504"/>
                <a:gd name="connsiteX2" fmla="*/ 327660 w 1691640"/>
                <a:gd name="connsiteY2" fmla="*/ 1402584 h 1524504"/>
                <a:gd name="connsiteX3" fmla="*/ 1242060 w 1691640"/>
                <a:gd name="connsiteY3" fmla="*/ 1524504 h 1524504"/>
                <a:gd name="connsiteX4" fmla="*/ 1691640 w 1691640"/>
                <a:gd name="connsiteY4" fmla="*/ 914904 h 1524504"/>
                <a:gd name="connsiteX5" fmla="*/ 1554480 w 1691640"/>
                <a:gd name="connsiteY5" fmla="*/ 221484 h 1524504"/>
                <a:gd name="connsiteX6" fmla="*/ 853440 w 1691640"/>
                <a:gd name="connsiteY6" fmla="*/ 30984 h 1524504"/>
                <a:gd name="connsiteX7" fmla="*/ 548640 w 1691640"/>
                <a:gd name="connsiteY7" fmla="*/ 69084 h 1524504"/>
                <a:gd name="connsiteX0" fmla="*/ 563706 w 1706706"/>
                <a:gd name="connsiteY0" fmla="*/ 69084 h 1524504"/>
                <a:gd name="connsiteX1" fmla="*/ 15066 w 1706706"/>
                <a:gd name="connsiteY1" fmla="*/ 678684 h 1524504"/>
                <a:gd name="connsiteX2" fmla="*/ 342726 w 1706706"/>
                <a:gd name="connsiteY2" fmla="*/ 1402584 h 1524504"/>
                <a:gd name="connsiteX3" fmla="*/ 1257126 w 1706706"/>
                <a:gd name="connsiteY3" fmla="*/ 1524504 h 1524504"/>
                <a:gd name="connsiteX4" fmla="*/ 1706706 w 1706706"/>
                <a:gd name="connsiteY4" fmla="*/ 914904 h 1524504"/>
                <a:gd name="connsiteX5" fmla="*/ 1569546 w 1706706"/>
                <a:gd name="connsiteY5" fmla="*/ 221484 h 1524504"/>
                <a:gd name="connsiteX6" fmla="*/ 868506 w 1706706"/>
                <a:gd name="connsiteY6" fmla="*/ 30984 h 1524504"/>
                <a:gd name="connsiteX7" fmla="*/ 563706 w 1706706"/>
                <a:gd name="connsiteY7" fmla="*/ 69084 h 1524504"/>
                <a:gd name="connsiteX0" fmla="*/ 563706 w 1706706"/>
                <a:gd name="connsiteY0" fmla="*/ 69084 h 1586623"/>
                <a:gd name="connsiteX1" fmla="*/ 15066 w 1706706"/>
                <a:gd name="connsiteY1" fmla="*/ 678684 h 1586623"/>
                <a:gd name="connsiteX2" fmla="*/ 342726 w 1706706"/>
                <a:gd name="connsiteY2" fmla="*/ 1402584 h 1586623"/>
                <a:gd name="connsiteX3" fmla="*/ 1257126 w 1706706"/>
                <a:gd name="connsiteY3" fmla="*/ 1524504 h 1586623"/>
                <a:gd name="connsiteX4" fmla="*/ 1706706 w 1706706"/>
                <a:gd name="connsiteY4" fmla="*/ 914904 h 1586623"/>
                <a:gd name="connsiteX5" fmla="*/ 1569546 w 1706706"/>
                <a:gd name="connsiteY5" fmla="*/ 221484 h 1586623"/>
                <a:gd name="connsiteX6" fmla="*/ 868506 w 1706706"/>
                <a:gd name="connsiteY6" fmla="*/ 30984 h 1586623"/>
                <a:gd name="connsiteX7" fmla="*/ 563706 w 1706706"/>
                <a:gd name="connsiteY7" fmla="*/ 69084 h 1586623"/>
                <a:gd name="connsiteX0" fmla="*/ 563706 w 1706706"/>
                <a:gd name="connsiteY0" fmla="*/ 69084 h 1614690"/>
                <a:gd name="connsiteX1" fmla="*/ 15066 w 1706706"/>
                <a:gd name="connsiteY1" fmla="*/ 678684 h 1614690"/>
                <a:gd name="connsiteX2" fmla="*/ 342726 w 1706706"/>
                <a:gd name="connsiteY2" fmla="*/ 1402584 h 1614690"/>
                <a:gd name="connsiteX3" fmla="*/ 1257126 w 1706706"/>
                <a:gd name="connsiteY3" fmla="*/ 1524504 h 1614690"/>
                <a:gd name="connsiteX4" fmla="*/ 1706706 w 1706706"/>
                <a:gd name="connsiteY4" fmla="*/ 914904 h 1614690"/>
                <a:gd name="connsiteX5" fmla="*/ 1569546 w 1706706"/>
                <a:gd name="connsiteY5" fmla="*/ 221484 h 1614690"/>
                <a:gd name="connsiteX6" fmla="*/ 868506 w 1706706"/>
                <a:gd name="connsiteY6" fmla="*/ 30984 h 1614690"/>
                <a:gd name="connsiteX7" fmla="*/ 563706 w 1706706"/>
                <a:gd name="connsiteY7" fmla="*/ 69084 h 1614690"/>
                <a:gd name="connsiteX0" fmla="*/ 563706 w 1769574"/>
                <a:gd name="connsiteY0" fmla="*/ 69084 h 1614690"/>
                <a:gd name="connsiteX1" fmla="*/ 15066 w 1769574"/>
                <a:gd name="connsiteY1" fmla="*/ 678684 h 1614690"/>
                <a:gd name="connsiteX2" fmla="*/ 342726 w 1769574"/>
                <a:gd name="connsiteY2" fmla="*/ 1402584 h 1614690"/>
                <a:gd name="connsiteX3" fmla="*/ 1257126 w 1769574"/>
                <a:gd name="connsiteY3" fmla="*/ 1524504 h 1614690"/>
                <a:gd name="connsiteX4" fmla="*/ 1706706 w 1769574"/>
                <a:gd name="connsiteY4" fmla="*/ 914904 h 1614690"/>
                <a:gd name="connsiteX5" fmla="*/ 1569546 w 1769574"/>
                <a:gd name="connsiteY5" fmla="*/ 221484 h 1614690"/>
                <a:gd name="connsiteX6" fmla="*/ 868506 w 1769574"/>
                <a:gd name="connsiteY6" fmla="*/ 30984 h 1614690"/>
                <a:gd name="connsiteX7" fmla="*/ 563706 w 1769574"/>
                <a:gd name="connsiteY7" fmla="*/ 69084 h 1614690"/>
                <a:gd name="connsiteX0" fmla="*/ 563706 w 1726917"/>
                <a:gd name="connsiteY0" fmla="*/ 69084 h 1614690"/>
                <a:gd name="connsiteX1" fmla="*/ 15066 w 1726917"/>
                <a:gd name="connsiteY1" fmla="*/ 678684 h 1614690"/>
                <a:gd name="connsiteX2" fmla="*/ 342726 w 1726917"/>
                <a:gd name="connsiteY2" fmla="*/ 1402584 h 1614690"/>
                <a:gd name="connsiteX3" fmla="*/ 1257126 w 1726917"/>
                <a:gd name="connsiteY3" fmla="*/ 1524504 h 1614690"/>
                <a:gd name="connsiteX4" fmla="*/ 1706706 w 1726917"/>
                <a:gd name="connsiteY4" fmla="*/ 914904 h 1614690"/>
                <a:gd name="connsiteX5" fmla="*/ 1569546 w 1726917"/>
                <a:gd name="connsiteY5" fmla="*/ 221484 h 1614690"/>
                <a:gd name="connsiteX6" fmla="*/ 868506 w 1726917"/>
                <a:gd name="connsiteY6" fmla="*/ 30984 h 1614690"/>
                <a:gd name="connsiteX7" fmla="*/ 563706 w 1726917"/>
                <a:gd name="connsiteY7" fmla="*/ 69084 h 1614690"/>
                <a:gd name="connsiteX0" fmla="*/ 567152 w 1730363"/>
                <a:gd name="connsiteY0" fmla="*/ 28167 h 1573773"/>
                <a:gd name="connsiteX1" fmla="*/ 18512 w 1730363"/>
                <a:gd name="connsiteY1" fmla="*/ 637767 h 1573773"/>
                <a:gd name="connsiteX2" fmla="*/ 346172 w 1730363"/>
                <a:gd name="connsiteY2" fmla="*/ 1361667 h 1573773"/>
                <a:gd name="connsiteX3" fmla="*/ 1260572 w 1730363"/>
                <a:gd name="connsiteY3" fmla="*/ 1483587 h 1573773"/>
                <a:gd name="connsiteX4" fmla="*/ 1710152 w 1730363"/>
                <a:gd name="connsiteY4" fmla="*/ 873987 h 1573773"/>
                <a:gd name="connsiteX5" fmla="*/ 1572992 w 1730363"/>
                <a:gd name="connsiteY5" fmla="*/ 180567 h 1573773"/>
                <a:gd name="connsiteX6" fmla="*/ 567152 w 1730363"/>
                <a:gd name="connsiteY6" fmla="*/ 28167 h 1573773"/>
                <a:gd name="connsiteX0" fmla="*/ 567152 w 1730363"/>
                <a:gd name="connsiteY0" fmla="*/ 28167 h 1573773"/>
                <a:gd name="connsiteX1" fmla="*/ 18512 w 1730363"/>
                <a:gd name="connsiteY1" fmla="*/ 637767 h 1573773"/>
                <a:gd name="connsiteX2" fmla="*/ 346172 w 1730363"/>
                <a:gd name="connsiteY2" fmla="*/ 1361667 h 1573773"/>
                <a:gd name="connsiteX3" fmla="*/ 1260572 w 1730363"/>
                <a:gd name="connsiteY3" fmla="*/ 1483587 h 1573773"/>
                <a:gd name="connsiteX4" fmla="*/ 1710152 w 1730363"/>
                <a:gd name="connsiteY4" fmla="*/ 873987 h 1573773"/>
                <a:gd name="connsiteX5" fmla="*/ 1572992 w 1730363"/>
                <a:gd name="connsiteY5" fmla="*/ 180567 h 1573773"/>
                <a:gd name="connsiteX6" fmla="*/ 567152 w 1730363"/>
                <a:gd name="connsiteY6" fmla="*/ 28167 h 1573773"/>
                <a:gd name="connsiteX0" fmla="*/ 552057 w 1715268"/>
                <a:gd name="connsiteY0" fmla="*/ 28167 h 1573773"/>
                <a:gd name="connsiteX1" fmla="*/ 3417 w 1715268"/>
                <a:gd name="connsiteY1" fmla="*/ 637767 h 1573773"/>
                <a:gd name="connsiteX2" fmla="*/ 331077 w 1715268"/>
                <a:gd name="connsiteY2" fmla="*/ 1361667 h 1573773"/>
                <a:gd name="connsiteX3" fmla="*/ 1245477 w 1715268"/>
                <a:gd name="connsiteY3" fmla="*/ 1483587 h 1573773"/>
                <a:gd name="connsiteX4" fmla="*/ 1695057 w 1715268"/>
                <a:gd name="connsiteY4" fmla="*/ 873987 h 1573773"/>
                <a:gd name="connsiteX5" fmla="*/ 1557897 w 1715268"/>
                <a:gd name="connsiteY5" fmla="*/ 180567 h 1573773"/>
                <a:gd name="connsiteX6" fmla="*/ 552057 w 1715268"/>
                <a:gd name="connsiteY6" fmla="*/ 28167 h 1573773"/>
                <a:gd name="connsiteX0" fmla="*/ 552057 w 1715268"/>
                <a:gd name="connsiteY0" fmla="*/ 28167 h 1573773"/>
                <a:gd name="connsiteX1" fmla="*/ 3417 w 1715268"/>
                <a:gd name="connsiteY1" fmla="*/ 637767 h 1573773"/>
                <a:gd name="connsiteX2" fmla="*/ 331077 w 1715268"/>
                <a:gd name="connsiteY2" fmla="*/ 1361667 h 1573773"/>
                <a:gd name="connsiteX3" fmla="*/ 1245477 w 1715268"/>
                <a:gd name="connsiteY3" fmla="*/ 1483587 h 1573773"/>
                <a:gd name="connsiteX4" fmla="*/ 1695057 w 1715268"/>
                <a:gd name="connsiteY4" fmla="*/ 873987 h 1573773"/>
                <a:gd name="connsiteX5" fmla="*/ 1557897 w 1715268"/>
                <a:gd name="connsiteY5" fmla="*/ 180567 h 1573773"/>
                <a:gd name="connsiteX6" fmla="*/ 552057 w 1715268"/>
                <a:gd name="connsiteY6" fmla="*/ 28167 h 1573773"/>
                <a:gd name="connsiteX0" fmla="*/ 552057 w 1715268"/>
                <a:gd name="connsiteY0" fmla="*/ 28167 h 1560249"/>
                <a:gd name="connsiteX1" fmla="*/ 3417 w 1715268"/>
                <a:gd name="connsiteY1" fmla="*/ 637767 h 1560249"/>
                <a:gd name="connsiteX2" fmla="*/ 331077 w 1715268"/>
                <a:gd name="connsiteY2" fmla="*/ 1361667 h 1560249"/>
                <a:gd name="connsiteX3" fmla="*/ 1245477 w 1715268"/>
                <a:gd name="connsiteY3" fmla="*/ 1483587 h 1560249"/>
                <a:gd name="connsiteX4" fmla="*/ 1695057 w 1715268"/>
                <a:gd name="connsiteY4" fmla="*/ 873987 h 1560249"/>
                <a:gd name="connsiteX5" fmla="*/ 1557897 w 1715268"/>
                <a:gd name="connsiteY5" fmla="*/ 180567 h 1560249"/>
                <a:gd name="connsiteX6" fmla="*/ 552057 w 1715268"/>
                <a:gd name="connsiteY6" fmla="*/ 28167 h 1560249"/>
                <a:gd name="connsiteX0" fmla="*/ 552057 w 1715268"/>
                <a:gd name="connsiteY0" fmla="*/ 28167 h 1560249"/>
                <a:gd name="connsiteX1" fmla="*/ 3417 w 1715268"/>
                <a:gd name="connsiteY1" fmla="*/ 637767 h 1560249"/>
                <a:gd name="connsiteX2" fmla="*/ 331077 w 1715268"/>
                <a:gd name="connsiteY2" fmla="*/ 1361667 h 1560249"/>
                <a:gd name="connsiteX3" fmla="*/ 1245477 w 1715268"/>
                <a:gd name="connsiteY3" fmla="*/ 1483587 h 1560249"/>
                <a:gd name="connsiteX4" fmla="*/ 1695057 w 1715268"/>
                <a:gd name="connsiteY4" fmla="*/ 873987 h 1560249"/>
                <a:gd name="connsiteX5" fmla="*/ 1557897 w 1715268"/>
                <a:gd name="connsiteY5" fmla="*/ 180567 h 1560249"/>
                <a:gd name="connsiteX6" fmla="*/ 552057 w 1715268"/>
                <a:gd name="connsiteY6" fmla="*/ 28167 h 1560249"/>
                <a:gd name="connsiteX0" fmla="*/ 552057 w 1724199"/>
                <a:gd name="connsiteY0" fmla="*/ 40227 h 1572309"/>
                <a:gd name="connsiteX1" fmla="*/ 3417 w 1724199"/>
                <a:gd name="connsiteY1" fmla="*/ 649827 h 1572309"/>
                <a:gd name="connsiteX2" fmla="*/ 331077 w 1724199"/>
                <a:gd name="connsiteY2" fmla="*/ 1373727 h 1572309"/>
                <a:gd name="connsiteX3" fmla="*/ 1245477 w 1724199"/>
                <a:gd name="connsiteY3" fmla="*/ 1495647 h 1572309"/>
                <a:gd name="connsiteX4" fmla="*/ 1695057 w 1724199"/>
                <a:gd name="connsiteY4" fmla="*/ 886047 h 1572309"/>
                <a:gd name="connsiteX5" fmla="*/ 1557897 w 1724199"/>
                <a:gd name="connsiteY5" fmla="*/ 192627 h 1572309"/>
                <a:gd name="connsiteX6" fmla="*/ 552057 w 1724199"/>
                <a:gd name="connsiteY6" fmla="*/ 40227 h 1572309"/>
                <a:gd name="connsiteX0" fmla="*/ 621314 w 1727297"/>
                <a:gd name="connsiteY0" fmla="*/ 17078 h 1676888"/>
                <a:gd name="connsiteX1" fmla="*/ 8124 w 1727297"/>
                <a:gd name="connsiteY1" fmla="*/ 754406 h 1676888"/>
                <a:gd name="connsiteX2" fmla="*/ 335784 w 1727297"/>
                <a:gd name="connsiteY2" fmla="*/ 1478306 h 1676888"/>
                <a:gd name="connsiteX3" fmla="*/ 1250184 w 1727297"/>
                <a:gd name="connsiteY3" fmla="*/ 1600226 h 1676888"/>
                <a:gd name="connsiteX4" fmla="*/ 1699764 w 1727297"/>
                <a:gd name="connsiteY4" fmla="*/ 990626 h 1676888"/>
                <a:gd name="connsiteX5" fmla="*/ 1562604 w 1727297"/>
                <a:gd name="connsiteY5" fmla="*/ 297206 h 1676888"/>
                <a:gd name="connsiteX6" fmla="*/ 621314 w 1727297"/>
                <a:gd name="connsiteY6" fmla="*/ 17078 h 1676888"/>
                <a:gd name="connsiteX0" fmla="*/ 621314 w 1727297"/>
                <a:gd name="connsiteY0" fmla="*/ 35940 h 1695750"/>
                <a:gd name="connsiteX1" fmla="*/ 8124 w 1727297"/>
                <a:gd name="connsiteY1" fmla="*/ 773268 h 1695750"/>
                <a:gd name="connsiteX2" fmla="*/ 335784 w 1727297"/>
                <a:gd name="connsiteY2" fmla="*/ 1497168 h 1695750"/>
                <a:gd name="connsiteX3" fmla="*/ 1250184 w 1727297"/>
                <a:gd name="connsiteY3" fmla="*/ 1619088 h 1695750"/>
                <a:gd name="connsiteX4" fmla="*/ 1699764 w 1727297"/>
                <a:gd name="connsiteY4" fmla="*/ 1009488 h 1695750"/>
                <a:gd name="connsiteX5" fmla="*/ 1562604 w 1727297"/>
                <a:gd name="connsiteY5" fmla="*/ 316068 h 1695750"/>
                <a:gd name="connsiteX6" fmla="*/ 621314 w 1727297"/>
                <a:gd name="connsiteY6" fmla="*/ 35940 h 1695750"/>
                <a:gd name="connsiteX0" fmla="*/ 621314 w 1727297"/>
                <a:gd name="connsiteY0" fmla="*/ 35940 h 1666304"/>
                <a:gd name="connsiteX1" fmla="*/ 8124 w 1727297"/>
                <a:gd name="connsiteY1" fmla="*/ 773268 h 1666304"/>
                <a:gd name="connsiteX2" fmla="*/ 335784 w 1727297"/>
                <a:gd name="connsiteY2" fmla="*/ 1497168 h 1666304"/>
                <a:gd name="connsiteX3" fmla="*/ 1250184 w 1727297"/>
                <a:gd name="connsiteY3" fmla="*/ 1619088 h 1666304"/>
                <a:gd name="connsiteX4" fmla="*/ 1699764 w 1727297"/>
                <a:gd name="connsiteY4" fmla="*/ 1009488 h 1666304"/>
                <a:gd name="connsiteX5" fmla="*/ 1562604 w 1727297"/>
                <a:gd name="connsiteY5" fmla="*/ 316068 h 1666304"/>
                <a:gd name="connsiteX6" fmla="*/ 621314 w 1727297"/>
                <a:gd name="connsiteY6" fmla="*/ 35940 h 1666304"/>
                <a:gd name="connsiteX0" fmla="*/ 620790 w 1726773"/>
                <a:gd name="connsiteY0" fmla="*/ 35940 h 1671530"/>
                <a:gd name="connsiteX1" fmla="*/ 7600 w 1726773"/>
                <a:gd name="connsiteY1" fmla="*/ 773268 h 1671530"/>
                <a:gd name="connsiteX2" fmla="*/ 335260 w 1726773"/>
                <a:gd name="connsiteY2" fmla="*/ 1497168 h 1671530"/>
                <a:gd name="connsiteX3" fmla="*/ 1155433 w 1726773"/>
                <a:gd name="connsiteY3" fmla="*/ 1625541 h 1671530"/>
                <a:gd name="connsiteX4" fmla="*/ 1699240 w 1726773"/>
                <a:gd name="connsiteY4" fmla="*/ 1009488 h 1671530"/>
                <a:gd name="connsiteX5" fmla="*/ 1562080 w 1726773"/>
                <a:gd name="connsiteY5" fmla="*/ 316068 h 1671530"/>
                <a:gd name="connsiteX6" fmla="*/ 620790 w 1726773"/>
                <a:gd name="connsiteY6" fmla="*/ 35940 h 167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6773" h="1671530">
                  <a:moveTo>
                    <a:pt x="620790" y="35940"/>
                  </a:moveTo>
                  <a:cubicBezTo>
                    <a:pt x="201503" y="164776"/>
                    <a:pt x="55188" y="529730"/>
                    <a:pt x="7600" y="773268"/>
                  </a:cubicBezTo>
                  <a:cubicBezTo>
                    <a:pt x="-39988" y="1016806"/>
                    <a:pt x="143955" y="1355123"/>
                    <a:pt x="335260" y="1497168"/>
                  </a:cubicBezTo>
                  <a:cubicBezTo>
                    <a:pt x="526565" y="1639213"/>
                    <a:pt x="781769" y="1731822"/>
                    <a:pt x="1155433" y="1625541"/>
                  </a:cubicBezTo>
                  <a:cubicBezTo>
                    <a:pt x="1529097" y="1519260"/>
                    <a:pt x="1647170" y="1226658"/>
                    <a:pt x="1699240" y="1009488"/>
                  </a:cubicBezTo>
                  <a:cubicBezTo>
                    <a:pt x="1751310" y="792318"/>
                    <a:pt x="1741822" y="478326"/>
                    <a:pt x="1562080" y="316068"/>
                  </a:cubicBezTo>
                  <a:cubicBezTo>
                    <a:pt x="1382338" y="153810"/>
                    <a:pt x="1040077" y="-92896"/>
                    <a:pt x="620790" y="3594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 type="triangle" w="med" len="med"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04800" h="171450"/>
            </a:sp3d>
            <a:ex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215" name="Group 18438"/>
            <p:cNvGrpSpPr>
              <a:grpSpLocks/>
            </p:cNvGrpSpPr>
            <p:nvPr/>
          </p:nvGrpSpPr>
          <p:grpSpPr bwMode="auto">
            <a:xfrm rot="2684944">
              <a:off x="12718573" y="1605190"/>
              <a:ext cx="662524" cy="679351"/>
              <a:chOff x="4565008" y="3532172"/>
              <a:chExt cx="594361" cy="609602"/>
            </a:xfrm>
          </p:grpSpPr>
          <p:sp>
            <p:nvSpPr>
              <p:cNvPr id="253" name="Oval 252"/>
              <p:cNvSpPr/>
              <p:nvPr/>
            </p:nvSpPr>
            <p:spPr bwMode="auto">
              <a:xfrm rot="956724">
                <a:off x="4565008" y="3532174"/>
                <a:ext cx="594360" cy="6096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 type="triangle" w="med" len="med"/>
              </a:ln>
              <a:effectLst>
                <a:innerShdw blurRad="381000">
                  <a:schemeClr val="bg1"/>
                </a:innerShdw>
              </a:effectLst>
              <a:ex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Oval 253"/>
              <p:cNvSpPr/>
              <p:nvPr/>
            </p:nvSpPr>
            <p:spPr bwMode="auto">
              <a:xfrm rot="956724">
                <a:off x="4565009" y="3532172"/>
                <a:ext cx="594360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round/>
                <a:headEnd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209550"/>
              </a:sp3d>
              <a:ex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52" name="Freeform 251"/>
            <p:cNvSpPr/>
            <p:nvPr/>
          </p:nvSpPr>
          <p:spPr bwMode="auto">
            <a:xfrm rot="2684944">
              <a:off x="12681119" y="1357806"/>
              <a:ext cx="403937" cy="968670"/>
            </a:xfrm>
            <a:custGeom>
              <a:avLst/>
              <a:gdLst>
                <a:gd name="connsiteX0" fmla="*/ 0 w 601980"/>
                <a:gd name="connsiteY0" fmla="*/ 335280 h 510540"/>
                <a:gd name="connsiteX1" fmla="*/ 213360 w 601980"/>
                <a:gd name="connsiteY1" fmla="*/ 30480 h 510540"/>
                <a:gd name="connsiteX2" fmla="*/ 601980 w 601980"/>
                <a:gd name="connsiteY2" fmla="*/ 0 h 510540"/>
                <a:gd name="connsiteX3" fmla="*/ 586740 w 601980"/>
                <a:gd name="connsiteY3" fmla="*/ 213360 h 510540"/>
                <a:gd name="connsiteX4" fmla="*/ 350520 w 601980"/>
                <a:gd name="connsiteY4" fmla="*/ 274320 h 510540"/>
                <a:gd name="connsiteX5" fmla="*/ 53340 w 601980"/>
                <a:gd name="connsiteY5" fmla="*/ 510540 h 510540"/>
                <a:gd name="connsiteX6" fmla="*/ 0 w 601980"/>
                <a:gd name="connsiteY6" fmla="*/ 335280 h 510540"/>
                <a:gd name="connsiteX0" fmla="*/ 0 w 635591"/>
                <a:gd name="connsiteY0" fmla="*/ 335280 h 510540"/>
                <a:gd name="connsiteX1" fmla="*/ 213360 w 635591"/>
                <a:gd name="connsiteY1" fmla="*/ 30480 h 510540"/>
                <a:gd name="connsiteX2" fmla="*/ 601980 w 635591"/>
                <a:gd name="connsiteY2" fmla="*/ 0 h 510540"/>
                <a:gd name="connsiteX3" fmla="*/ 586740 w 635591"/>
                <a:gd name="connsiteY3" fmla="*/ 213360 h 510540"/>
                <a:gd name="connsiteX4" fmla="*/ 350520 w 635591"/>
                <a:gd name="connsiteY4" fmla="*/ 274320 h 510540"/>
                <a:gd name="connsiteX5" fmla="*/ 53340 w 635591"/>
                <a:gd name="connsiteY5" fmla="*/ 510540 h 510540"/>
                <a:gd name="connsiteX6" fmla="*/ 0 w 635591"/>
                <a:gd name="connsiteY6" fmla="*/ 335280 h 510540"/>
                <a:gd name="connsiteX0" fmla="*/ 0 w 635591"/>
                <a:gd name="connsiteY0" fmla="*/ 335280 h 510540"/>
                <a:gd name="connsiteX1" fmla="*/ 213360 w 635591"/>
                <a:gd name="connsiteY1" fmla="*/ 30480 h 510540"/>
                <a:gd name="connsiteX2" fmla="*/ 601980 w 635591"/>
                <a:gd name="connsiteY2" fmla="*/ 0 h 510540"/>
                <a:gd name="connsiteX3" fmla="*/ 586740 w 635591"/>
                <a:gd name="connsiteY3" fmla="*/ 213360 h 510540"/>
                <a:gd name="connsiteX4" fmla="*/ 350520 w 635591"/>
                <a:gd name="connsiteY4" fmla="*/ 274320 h 510540"/>
                <a:gd name="connsiteX5" fmla="*/ 53340 w 635591"/>
                <a:gd name="connsiteY5" fmla="*/ 510540 h 510540"/>
                <a:gd name="connsiteX6" fmla="*/ 0 w 635591"/>
                <a:gd name="connsiteY6" fmla="*/ 335280 h 510540"/>
                <a:gd name="connsiteX0" fmla="*/ 21394 w 656985"/>
                <a:gd name="connsiteY0" fmla="*/ 335280 h 530520"/>
                <a:gd name="connsiteX1" fmla="*/ 234754 w 656985"/>
                <a:gd name="connsiteY1" fmla="*/ 30480 h 530520"/>
                <a:gd name="connsiteX2" fmla="*/ 623374 w 656985"/>
                <a:gd name="connsiteY2" fmla="*/ 0 h 530520"/>
                <a:gd name="connsiteX3" fmla="*/ 608134 w 656985"/>
                <a:gd name="connsiteY3" fmla="*/ 213360 h 530520"/>
                <a:gd name="connsiteX4" fmla="*/ 371914 w 656985"/>
                <a:gd name="connsiteY4" fmla="*/ 274320 h 530520"/>
                <a:gd name="connsiteX5" fmla="*/ 74734 w 656985"/>
                <a:gd name="connsiteY5" fmla="*/ 510540 h 530520"/>
                <a:gd name="connsiteX6" fmla="*/ 21394 w 656985"/>
                <a:gd name="connsiteY6" fmla="*/ 335280 h 530520"/>
                <a:gd name="connsiteX0" fmla="*/ 11308 w 646899"/>
                <a:gd name="connsiteY0" fmla="*/ 335280 h 511222"/>
                <a:gd name="connsiteX1" fmla="*/ 224668 w 646899"/>
                <a:gd name="connsiteY1" fmla="*/ 30480 h 511222"/>
                <a:gd name="connsiteX2" fmla="*/ 613288 w 646899"/>
                <a:gd name="connsiteY2" fmla="*/ 0 h 511222"/>
                <a:gd name="connsiteX3" fmla="*/ 598048 w 646899"/>
                <a:gd name="connsiteY3" fmla="*/ 213360 h 511222"/>
                <a:gd name="connsiteX4" fmla="*/ 361828 w 646899"/>
                <a:gd name="connsiteY4" fmla="*/ 274320 h 511222"/>
                <a:gd name="connsiteX5" fmla="*/ 64648 w 646899"/>
                <a:gd name="connsiteY5" fmla="*/ 510540 h 511222"/>
                <a:gd name="connsiteX6" fmla="*/ 11308 w 646899"/>
                <a:gd name="connsiteY6" fmla="*/ 335280 h 511222"/>
                <a:gd name="connsiteX0" fmla="*/ 11308 w 646899"/>
                <a:gd name="connsiteY0" fmla="*/ 335280 h 511222"/>
                <a:gd name="connsiteX1" fmla="*/ 224668 w 646899"/>
                <a:gd name="connsiteY1" fmla="*/ 30480 h 511222"/>
                <a:gd name="connsiteX2" fmla="*/ 613288 w 646899"/>
                <a:gd name="connsiteY2" fmla="*/ 0 h 511222"/>
                <a:gd name="connsiteX3" fmla="*/ 598048 w 646899"/>
                <a:gd name="connsiteY3" fmla="*/ 213360 h 511222"/>
                <a:gd name="connsiteX4" fmla="*/ 361828 w 646899"/>
                <a:gd name="connsiteY4" fmla="*/ 274320 h 511222"/>
                <a:gd name="connsiteX5" fmla="*/ 64648 w 646899"/>
                <a:gd name="connsiteY5" fmla="*/ 510540 h 511222"/>
                <a:gd name="connsiteX6" fmla="*/ 11308 w 646899"/>
                <a:gd name="connsiteY6" fmla="*/ 335280 h 511222"/>
                <a:gd name="connsiteX0" fmla="*/ 11308 w 676517"/>
                <a:gd name="connsiteY0" fmla="*/ 335698 h 511640"/>
                <a:gd name="connsiteX1" fmla="*/ 224668 w 676517"/>
                <a:gd name="connsiteY1" fmla="*/ 30898 h 511640"/>
                <a:gd name="connsiteX2" fmla="*/ 613288 w 676517"/>
                <a:gd name="connsiteY2" fmla="*/ 418 h 511640"/>
                <a:gd name="connsiteX3" fmla="*/ 598048 w 676517"/>
                <a:gd name="connsiteY3" fmla="*/ 213778 h 511640"/>
                <a:gd name="connsiteX4" fmla="*/ 361828 w 676517"/>
                <a:gd name="connsiteY4" fmla="*/ 274738 h 511640"/>
                <a:gd name="connsiteX5" fmla="*/ 64648 w 676517"/>
                <a:gd name="connsiteY5" fmla="*/ 510958 h 511640"/>
                <a:gd name="connsiteX6" fmla="*/ 11308 w 676517"/>
                <a:gd name="connsiteY6" fmla="*/ 335698 h 511640"/>
                <a:gd name="connsiteX0" fmla="*/ 11308 w 646899"/>
                <a:gd name="connsiteY0" fmla="*/ 335280 h 511222"/>
                <a:gd name="connsiteX1" fmla="*/ 224668 w 646899"/>
                <a:gd name="connsiteY1" fmla="*/ 30480 h 511222"/>
                <a:gd name="connsiteX2" fmla="*/ 613288 w 646899"/>
                <a:gd name="connsiteY2" fmla="*/ 0 h 511222"/>
                <a:gd name="connsiteX3" fmla="*/ 598048 w 646899"/>
                <a:gd name="connsiteY3" fmla="*/ 213360 h 511222"/>
                <a:gd name="connsiteX4" fmla="*/ 361828 w 646899"/>
                <a:gd name="connsiteY4" fmla="*/ 274320 h 511222"/>
                <a:gd name="connsiteX5" fmla="*/ 64648 w 646899"/>
                <a:gd name="connsiteY5" fmla="*/ 510540 h 511222"/>
                <a:gd name="connsiteX6" fmla="*/ 11308 w 646899"/>
                <a:gd name="connsiteY6" fmla="*/ 335280 h 511222"/>
                <a:gd name="connsiteX0" fmla="*/ 11308 w 676517"/>
                <a:gd name="connsiteY0" fmla="*/ 335698 h 511640"/>
                <a:gd name="connsiteX1" fmla="*/ 224668 w 676517"/>
                <a:gd name="connsiteY1" fmla="*/ 30898 h 511640"/>
                <a:gd name="connsiteX2" fmla="*/ 613288 w 676517"/>
                <a:gd name="connsiteY2" fmla="*/ 418 h 511640"/>
                <a:gd name="connsiteX3" fmla="*/ 598048 w 676517"/>
                <a:gd name="connsiteY3" fmla="*/ 213778 h 511640"/>
                <a:gd name="connsiteX4" fmla="*/ 361828 w 676517"/>
                <a:gd name="connsiteY4" fmla="*/ 274738 h 511640"/>
                <a:gd name="connsiteX5" fmla="*/ 64648 w 676517"/>
                <a:gd name="connsiteY5" fmla="*/ 510958 h 511640"/>
                <a:gd name="connsiteX6" fmla="*/ 11308 w 676517"/>
                <a:gd name="connsiteY6" fmla="*/ 335698 h 511640"/>
                <a:gd name="connsiteX0" fmla="*/ 11308 w 700571"/>
                <a:gd name="connsiteY0" fmla="*/ 363799 h 539741"/>
                <a:gd name="connsiteX1" fmla="*/ 224668 w 700571"/>
                <a:gd name="connsiteY1" fmla="*/ 58999 h 539741"/>
                <a:gd name="connsiteX2" fmla="*/ 613288 w 700571"/>
                <a:gd name="connsiteY2" fmla="*/ 28519 h 539741"/>
                <a:gd name="connsiteX3" fmla="*/ 598048 w 700571"/>
                <a:gd name="connsiteY3" fmla="*/ 241879 h 539741"/>
                <a:gd name="connsiteX4" fmla="*/ 361828 w 700571"/>
                <a:gd name="connsiteY4" fmla="*/ 302839 h 539741"/>
                <a:gd name="connsiteX5" fmla="*/ 64648 w 700571"/>
                <a:gd name="connsiteY5" fmla="*/ 539059 h 539741"/>
                <a:gd name="connsiteX6" fmla="*/ 11308 w 700571"/>
                <a:gd name="connsiteY6" fmla="*/ 363799 h 539741"/>
                <a:gd name="connsiteX0" fmla="*/ 11308 w 700571"/>
                <a:gd name="connsiteY0" fmla="*/ 365854 h 541796"/>
                <a:gd name="connsiteX1" fmla="*/ 224668 w 700571"/>
                <a:gd name="connsiteY1" fmla="*/ 61054 h 541796"/>
                <a:gd name="connsiteX2" fmla="*/ 613288 w 700571"/>
                <a:gd name="connsiteY2" fmla="*/ 30574 h 541796"/>
                <a:gd name="connsiteX3" fmla="*/ 598048 w 700571"/>
                <a:gd name="connsiteY3" fmla="*/ 243934 h 541796"/>
                <a:gd name="connsiteX4" fmla="*/ 361828 w 700571"/>
                <a:gd name="connsiteY4" fmla="*/ 304894 h 541796"/>
                <a:gd name="connsiteX5" fmla="*/ 64648 w 700571"/>
                <a:gd name="connsiteY5" fmla="*/ 541114 h 541796"/>
                <a:gd name="connsiteX6" fmla="*/ 11308 w 700571"/>
                <a:gd name="connsiteY6" fmla="*/ 365854 h 541796"/>
                <a:gd name="connsiteX0" fmla="*/ 11308 w 690785"/>
                <a:gd name="connsiteY0" fmla="*/ 340777 h 516719"/>
                <a:gd name="connsiteX1" fmla="*/ 224668 w 690785"/>
                <a:gd name="connsiteY1" fmla="*/ 35977 h 516719"/>
                <a:gd name="connsiteX2" fmla="*/ 613288 w 690785"/>
                <a:gd name="connsiteY2" fmla="*/ 5497 h 516719"/>
                <a:gd name="connsiteX3" fmla="*/ 670467 w 690785"/>
                <a:gd name="connsiteY3" fmla="*/ 137635 h 516719"/>
                <a:gd name="connsiteX4" fmla="*/ 361828 w 690785"/>
                <a:gd name="connsiteY4" fmla="*/ 279817 h 516719"/>
                <a:gd name="connsiteX5" fmla="*/ 64648 w 690785"/>
                <a:gd name="connsiteY5" fmla="*/ 516037 h 516719"/>
                <a:gd name="connsiteX6" fmla="*/ 11308 w 690785"/>
                <a:gd name="connsiteY6" fmla="*/ 340777 h 516719"/>
                <a:gd name="connsiteX0" fmla="*/ 11308 w 690785"/>
                <a:gd name="connsiteY0" fmla="*/ 340777 h 517693"/>
                <a:gd name="connsiteX1" fmla="*/ 224668 w 690785"/>
                <a:gd name="connsiteY1" fmla="*/ 35977 h 517693"/>
                <a:gd name="connsiteX2" fmla="*/ 613288 w 690785"/>
                <a:gd name="connsiteY2" fmla="*/ 5497 h 517693"/>
                <a:gd name="connsiteX3" fmla="*/ 670467 w 690785"/>
                <a:gd name="connsiteY3" fmla="*/ 137635 h 517693"/>
                <a:gd name="connsiteX4" fmla="*/ 361828 w 690785"/>
                <a:gd name="connsiteY4" fmla="*/ 241140 h 517693"/>
                <a:gd name="connsiteX5" fmla="*/ 64648 w 690785"/>
                <a:gd name="connsiteY5" fmla="*/ 516037 h 517693"/>
                <a:gd name="connsiteX6" fmla="*/ 11308 w 690785"/>
                <a:gd name="connsiteY6" fmla="*/ 340777 h 517693"/>
                <a:gd name="connsiteX0" fmla="*/ 89 w 679566"/>
                <a:gd name="connsiteY0" fmla="*/ 340777 h 490977"/>
                <a:gd name="connsiteX1" fmla="*/ 213449 w 679566"/>
                <a:gd name="connsiteY1" fmla="*/ 35977 h 490977"/>
                <a:gd name="connsiteX2" fmla="*/ 602069 w 679566"/>
                <a:gd name="connsiteY2" fmla="*/ 5497 h 490977"/>
                <a:gd name="connsiteX3" fmla="*/ 659248 w 679566"/>
                <a:gd name="connsiteY3" fmla="*/ 137635 h 490977"/>
                <a:gd name="connsiteX4" fmla="*/ 350609 w 679566"/>
                <a:gd name="connsiteY4" fmla="*/ 241140 h 490977"/>
                <a:gd name="connsiteX5" fmla="*/ 189214 w 679566"/>
                <a:gd name="connsiteY5" fmla="*/ 488963 h 490977"/>
                <a:gd name="connsiteX6" fmla="*/ 89 w 679566"/>
                <a:gd name="connsiteY6" fmla="*/ 340777 h 490977"/>
                <a:gd name="connsiteX0" fmla="*/ 93 w 670518"/>
                <a:gd name="connsiteY0" fmla="*/ 243047 h 491794"/>
                <a:gd name="connsiteX1" fmla="*/ 204401 w 670518"/>
                <a:gd name="connsiteY1" fmla="*/ 38808 h 491794"/>
                <a:gd name="connsiteX2" fmla="*/ 593021 w 670518"/>
                <a:gd name="connsiteY2" fmla="*/ 8328 h 491794"/>
                <a:gd name="connsiteX3" fmla="*/ 650200 w 670518"/>
                <a:gd name="connsiteY3" fmla="*/ 140466 h 491794"/>
                <a:gd name="connsiteX4" fmla="*/ 341561 w 670518"/>
                <a:gd name="connsiteY4" fmla="*/ 243971 h 491794"/>
                <a:gd name="connsiteX5" fmla="*/ 180166 w 670518"/>
                <a:gd name="connsiteY5" fmla="*/ 491794 h 491794"/>
                <a:gd name="connsiteX6" fmla="*/ 93 w 670518"/>
                <a:gd name="connsiteY6" fmla="*/ 243047 h 49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518" h="491794">
                  <a:moveTo>
                    <a:pt x="93" y="243047"/>
                  </a:moveTo>
                  <a:cubicBezTo>
                    <a:pt x="4132" y="167549"/>
                    <a:pt x="105580" y="77928"/>
                    <a:pt x="204401" y="38808"/>
                  </a:cubicBezTo>
                  <a:cubicBezTo>
                    <a:pt x="303222" y="-312"/>
                    <a:pt x="518721" y="-8615"/>
                    <a:pt x="593021" y="8328"/>
                  </a:cubicBezTo>
                  <a:cubicBezTo>
                    <a:pt x="667321" y="25271"/>
                    <a:pt x="692110" y="101192"/>
                    <a:pt x="650200" y="140466"/>
                  </a:cubicBezTo>
                  <a:cubicBezTo>
                    <a:pt x="608290" y="179740"/>
                    <a:pt x="419900" y="185416"/>
                    <a:pt x="341561" y="243971"/>
                  </a:cubicBezTo>
                  <a:cubicBezTo>
                    <a:pt x="263222" y="302526"/>
                    <a:pt x="237077" y="491948"/>
                    <a:pt x="180166" y="491794"/>
                  </a:cubicBezTo>
                  <a:cubicBezTo>
                    <a:pt x="123255" y="491640"/>
                    <a:pt x="-3946" y="318545"/>
                    <a:pt x="93" y="243047"/>
                  </a:cubicBez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softEdge rad="101600"/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56" name="TextBox 255"/>
          <p:cNvSpPr txBox="1"/>
          <p:nvPr/>
        </p:nvSpPr>
        <p:spPr>
          <a:xfrm>
            <a:off x="5198805" y="3562217"/>
            <a:ext cx="740908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800" dirty="0" smtClean="0">
                <a:solidFill>
                  <a:srgbClr val="000000"/>
                </a:solidFill>
              </a:rPr>
              <a:t>Lymphocyte</a:t>
            </a:r>
            <a:endParaRPr lang="en-US" sz="800" dirty="0">
              <a:solidFill>
                <a:srgbClr val="000000"/>
              </a:solidFill>
            </a:endParaRPr>
          </a:p>
          <a:p>
            <a:pPr algn="ctr">
              <a:lnSpc>
                <a:spcPct val="95000"/>
              </a:lnSpc>
            </a:pPr>
            <a:r>
              <a:rPr lang="en-US" sz="800" dirty="0">
                <a:solidFill>
                  <a:srgbClr val="000000"/>
                </a:solidFill>
              </a:rPr>
              <a:t>precursor</a:t>
            </a:r>
          </a:p>
        </p:txBody>
      </p:sp>
      <p:grpSp>
        <p:nvGrpSpPr>
          <p:cNvPr id="220" name="Group 283"/>
          <p:cNvGrpSpPr/>
          <p:nvPr/>
        </p:nvGrpSpPr>
        <p:grpSpPr>
          <a:xfrm>
            <a:off x="4773903" y="3511604"/>
            <a:ext cx="426516" cy="416452"/>
            <a:chOff x="14416343" y="1146599"/>
            <a:chExt cx="1024800" cy="1000620"/>
          </a:xfrm>
        </p:grpSpPr>
        <p:sp>
          <p:nvSpPr>
            <p:cNvPr id="285" name="Freeform 284"/>
            <p:cNvSpPr/>
            <p:nvPr/>
          </p:nvSpPr>
          <p:spPr bwMode="auto">
            <a:xfrm>
              <a:off x="14416343" y="1146599"/>
              <a:ext cx="1024800" cy="1000620"/>
            </a:xfrm>
            <a:custGeom>
              <a:avLst/>
              <a:gdLst>
                <a:gd name="connsiteX0" fmla="*/ 548640 w 1691640"/>
                <a:gd name="connsiteY0" fmla="*/ 38100 h 1493520"/>
                <a:gd name="connsiteX1" fmla="*/ 0 w 1691640"/>
                <a:gd name="connsiteY1" fmla="*/ 647700 h 1493520"/>
                <a:gd name="connsiteX2" fmla="*/ 327660 w 1691640"/>
                <a:gd name="connsiteY2" fmla="*/ 1371600 h 1493520"/>
                <a:gd name="connsiteX3" fmla="*/ 1242060 w 1691640"/>
                <a:gd name="connsiteY3" fmla="*/ 1493520 h 1493520"/>
                <a:gd name="connsiteX4" fmla="*/ 1691640 w 1691640"/>
                <a:gd name="connsiteY4" fmla="*/ 883920 h 1493520"/>
                <a:gd name="connsiteX5" fmla="*/ 1554480 w 1691640"/>
                <a:gd name="connsiteY5" fmla="*/ 190500 h 1493520"/>
                <a:gd name="connsiteX6" fmla="*/ 853440 w 1691640"/>
                <a:gd name="connsiteY6" fmla="*/ 0 h 1493520"/>
                <a:gd name="connsiteX7" fmla="*/ 548640 w 1691640"/>
                <a:gd name="connsiteY7" fmla="*/ 38100 h 1493520"/>
                <a:gd name="connsiteX0" fmla="*/ 548640 w 1691640"/>
                <a:gd name="connsiteY0" fmla="*/ 69084 h 1524504"/>
                <a:gd name="connsiteX1" fmla="*/ 0 w 1691640"/>
                <a:gd name="connsiteY1" fmla="*/ 678684 h 1524504"/>
                <a:gd name="connsiteX2" fmla="*/ 327660 w 1691640"/>
                <a:gd name="connsiteY2" fmla="*/ 1402584 h 1524504"/>
                <a:gd name="connsiteX3" fmla="*/ 1242060 w 1691640"/>
                <a:gd name="connsiteY3" fmla="*/ 1524504 h 1524504"/>
                <a:gd name="connsiteX4" fmla="*/ 1691640 w 1691640"/>
                <a:gd name="connsiteY4" fmla="*/ 914904 h 1524504"/>
                <a:gd name="connsiteX5" fmla="*/ 1554480 w 1691640"/>
                <a:gd name="connsiteY5" fmla="*/ 221484 h 1524504"/>
                <a:gd name="connsiteX6" fmla="*/ 853440 w 1691640"/>
                <a:gd name="connsiteY6" fmla="*/ 30984 h 1524504"/>
                <a:gd name="connsiteX7" fmla="*/ 548640 w 1691640"/>
                <a:gd name="connsiteY7" fmla="*/ 69084 h 1524504"/>
                <a:gd name="connsiteX0" fmla="*/ 548640 w 1691640"/>
                <a:gd name="connsiteY0" fmla="*/ 69084 h 1524504"/>
                <a:gd name="connsiteX1" fmla="*/ 0 w 1691640"/>
                <a:gd name="connsiteY1" fmla="*/ 678684 h 1524504"/>
                <a:gd name="connsiteX2" fmla="*/ 327660 w 1691640"/>
                <a:gd name="connsiteY2" fmla="*/ 1402584 h 1524504"/>
                <a:gd name="connsiteX3" fmla="*/ 1242060 w 1691640"/>
                <a:gd name="connsiteY3" fmla="*/ 1524504 h 1524504"/>
                <a:gd name="connsiteX4" fmla="*/ 1691640 w 1691640"/>
                <a:gd name="connsiteY4" fmla="*/ 914904 h 1524504"/>
                <a:gd name="connsiteX5" fmla="*/ 1554480 w 1691640"/>
                <a:gd name="connsiteY5" fmla="*/ 221484 h 1524504"/>
                <a:gd name="connsiteX6" fmla="*/ 853440 w 1691640"/>
                <a:gd name="connsiteY6" fmla="*/ 30984 h 1524504"/>
                <a:gd name="connsiteX7" fmla="*/ 548640 w 1691640"/>
                <a:gd name="connsiteY7" fmla="*/ 69084 h 1524504"/>
                <a:gd name="connsiteX0" fmla="*/ 563706 w 1706706"/>
                <a:gd name="connsiteY0" fmla="*/ 69084 h 1524504"/>
                <a:gd name="connsiteX1" fmla="*/ 15066 w 1706706"/>
                <a:gd name="connsiteY1" fmla="*/ 678684 h 1524504"/>
                <a:gd name="connsiteX2" fmla="*/ 342726 w 1706706"/>
                <a:gd name="connsiteY2" fmla="*/ 1402584 h 1524504"/>
                <a:gd name="connsiteX3" fmla="*/ 1257126 w 1706706"/>
                <a:gd name="connsiteY3" fmla="*/ 1524504 h 1524504"/>
                <a:gd name="connsiteX4" fmla="*/ 1706706 w 1706706"/>
                <a:gd name="connsiteY4" fmla="*/ 914904 h 1524504"/>
                <a:gd name="connsiteX5" fmla="*/ 1569546 w 1706706"/>
                <a:gd name="connsiteY5" fmla="*/ 221484 h 1524504"/>
                <a:gd name="connsiteX6" fmla="*/ 868506 w 1706706"/>
                <a:gd name="connsiteY6" fmla="*/ 30984 h 1524504"/>
                <a:gd name="connsiteX7" fmla="*/ 563706 w 1706706"/>
                <a:gd name="connsiteY7" fmla="*/ 69084 h 1524504"/>
                <a:gd name="connsiteX0" fmla="*/ 563706 w 1706706"/>
                <a:gd name="connsiteY0" fmla="*/ 69084 h 1586623"/>
                <a:gd name="connsiteX1" fmla="*/ 15066 w 1706706"/>
                <a:gd name="connsiteY1" fmla="*/ 678684 h 1586623"/>
                <a:gd name="connsiteX2" fmla="*/ 342726 w 1706706"/>
                <a:gd name="connsiteY2" fmla="*/ 1402584 h 1586623"/>
                <a:gd name="connsiteX3" fmla="*/ 1257126 w 1706706"/>
                <a:gd name="connsiteY3" fmla="*/ 1524504 h 1586623"/>
                <a:gd name="connsiteX4" fmla="*/ 1706706 w 1706706"/>
                <a:gd name="connsiteY4" fmla="*/ 914904 h 1586623"/>
                <a:gd name="connsiteX5" fmla="*/ 1569546 w 1706706"/>
                <a:gd name="connsiteY5" fmla="*/ 221484 h 1586623"/>
                <a:gd name="connsiteX6" fmla="*/ 868506 w 1706706"/>
                <a:gd name="connsiteY6" fmla="*/ 30984 h 1586623"/>
                <a:gd name="connsiteX7" fmla="*/ 563706 w 1706706"/>
                <a:gd name="connsiteY7" fmla="*/ 69084 h 1586623"/>
                <a:gd name="connsiteX0" fmla="*/ 563706 w 1706706"/>
                <a:gd name="connsiteY0" fmla="*/ 69084 h 1614690"/>
                <a:gd name="connsiteX1" fmla="*/ 15066 w 1706706"/>
                <a:gd name="connsiteY1" fmla="*/ 678684 h 1614690"/>
                <a:gd name="connsiteX2" fmla="*/ 342726 w 1706706"/>
                <a:gd name="connsiteY2" fmla="*/ 1402584 h 1614690"/>
                <a:gd name="connsiteX3" fmla="*/ 1257126 w 1706706"/>
                <a:gd name="connsiteY3" fmla="*/ 1524504 h 1614690"/>
                <a:gd name="connsiteX4" fmla="*/ 1706706 w 1706706"/>
                <a:gd name="connsiteY4" fmla="*/ 914904 h 1614690"/>
                <a:gd name="connsiteX5" fmla="*/ 1569546 w 1706706"/>
                <a:gd name="connsiteY5" fmla="*/ 221484 h 1614690"/>
                <a:gd name="connsiteX6" fmla="*/ 868506 w 1706706"/>
                <a:gd name="connsiteY6" fmla="*/ 30984 h 1614690"/>
                <a:gd name="connsiteX7" fmla="*/ 563706 w 1706706"/>
                <a:gd name="connsiteY7" fmla="*/ 69084 h 1614690"/>
                <a:gd name="connsiteX0" fmla="*/ 563706 w 1769574"/>
                <a:gd name="connsiteY0" fmla="*/ 69084 h 1614690"/>
                <a:gd name="connsiteX1" fmla="*/ 15066 w 1769574"/>
                <a:gd name="connsiteY1" fmla="*/ 678684 h 1614690"/>
                <a:gd name="connsiteX2" fmla="*/ 342726 w 1769574"/>
                <a:gd name="connsiteY2" fmla="*/ 1402584 h 1614690"/>
                <a:gd name="connsiteX3" fmla="*/ 1257126 w 1769574"/>
                <a:gd name="connsiteY3" fmla="*/ 1524504 h 1614690"/>
                <a:gd name="connsiteX4" fmla="*/ 1706706 w 1769574"/>
                <a:gd name="connsiteY4" fmla="*/ 914904 h 1614690"/>
                <a:gd name="connsiteX5" fmla="*/ 1569546 w 1769574"/>
                <a:gd name="connsiteY5" fmla="*/ 221484 h 1614690"/>
                <a:gd name="connsiteX6" fmla="*/ 868506 w 1769574"/>
                <a:gd name="connsiteY6" fmla="*/ 30984 h 1614690"/>
                <a:gd name="connsiteX7" fmla="*/ 563706 w 1769574"/>
                <a:gd name="connsiteY7" fmla="*/ 69084 h 1614690"/>
                <a:gd name="connsiteX0" fmla="*/ 563706 w 1726917"/>
                <a:gd name="connsiteY0" fmla="*/ 69084 h 1614690"/>
                <a:gd name="connsiteX1" fmla="*/ 15066 w 1726917"/>
                <a:gd name="connsiteY1" fmla="*/ 678684 h 1614690"/>
                <a:gd name="connsiteX2" fmla="*/ 342726 w 1726917"/>
                <a:gd name="connsiteY2" fmla="*/ 1402584 h 1614690"/>
                <a:gd name="connsiteX3" fmla="*/ 1257126 w 1726917"/>
                <a:gd name="connsiteY3" fmla="*/ 1524504 h 1614690"/>
                <a:gd name="connsiteX4" fmla="*/ 1706706 w 1726917"/>
                <a:gd name="connsiteY4" fmla="*/ 914904 h 1614690"/>
                <a:gd name="connsiteX5" fmla="*/ 1569546 w 1726917"/>
                <a:gd name="connsiteY5" fmla="*/ 221484 h 1614690"/>
                <a:gd name="connsiteX6" fmla="*/ 868506 w 1726917"/>
                <a:gd name="connsiteY6" fmla="*/ 30984 h 1614690"/>
                <a:gd name="connsiteX7" fmla="*/ 563706 w 1726917"/>
                <a:gd name="connsiteY7" fmla="*/ 69084 h 1614690"/>
                <a:gd name="connsiteX0" fmla="*/ 567152 w 1730363"/>
                <a:gd name="connsiteY0" fmla="*/ 28167 h 1573773"/>
                <a:gd name="connsiteX1" fmla="*/ 18512 w 1730363"/>
                <a:gd name="connsiteY1" fmla="*/ 637767 h 1573773"/>
                <a:gd name="connsiteX2" fmla="*/ 346172 w 1730363"/>
                <a:gd name="connsiteY2" fmla="*/ 1361667 h 1573773"/>
                <a:gd name="connsiteX3" fmla="*/ 1260572 w 1730363"/>
                <a:gd name="connsiteY3" fmla="*/ 1483587 h 1573773"/>
                <a:gd name="connsiteX4" fmla="*/ 1710152 w 1730363"/>
                <a:gd name="connsiteY4" fmla="*/ 873987 h 1573773"/>
                <a:gd name="connsiteX5" fmla="*/ 1572992 w 1730363"/>
                <a:gd name="connsiteY5" fmla="*/ 180567 h 1573773"/>
                <a:gd name="connsiteX6" fmla="*/ 567152 w 1730363"/>
                <a:gd name="connsiteY6" fmla="*/ 28167 h 1573773"/>
                <a:gd name="connsiteX0" fmla="*/ 567152 w 1730363"/>
                <a:gd name="connsiteY0" fmla="*/ 28167 h 1573773"/>
                <a:gd name="connsiteX1" fmla="*/ 18512 w 1730363"/>
                <a:gd name="connsiteY1" fmla="*/ 637767 h 1573773"/>
                <a:gd name="connsiteX2" fmla="*/ 346172 w 1730363"/>
                <a:gd name="connsiteY2" fmla="*/ 1361667 h 1573773"/>
                <a:gd name="connsiteX3" fmla="*/ 1260572 w 1730363"/>
                <a:gd name="connsiteY3" fmla="*/ 1483587 h 1573773"/>
                <a:gd name="connsiteX4" fmla="*/ 1710152 w 1730363"/>
                <a:gd name="connsiteY4" fmla="*/ 873987 h 1573773"/>
                <a:gd name="connsiteX5" fmla="*/ 1572992 w 1730363"/>
                <a:gd name="connsiteY5" fmla="*/ 180567 h 1573773"/>
                <a:gd name="connsiteX6" fmla="*/ 567152 w 1730363"/>
                <a:gd name="connsiteY6" fmla="*/ 28167 h 1573773"/>
                <a:gd name="connsiteX0" fmla="*/ 552057 w 1715268"/>
                <a:gd name="connsiteY0" fmla="*/ 28167 h 1573773"/>
                <a:gd name="connsiteX1" fmla="*/ 3417 w 1715268"/>
                <a:gd name="connsiteY1" fmla="*/ 637767 h 1573773"/>
                <a:gd name="connsiteX2" fmla="*/ 331077 w 1715268"/>
                <a:gd name="connsiteY2" fmla="*/ 1361667 h 1573773"/>
                <a:gd name="connsiteX3" fmla="*/ 1245477 w 1715268"/>
                <a:gd name="connsiteY3" fmla="*/ 1483587 h 1573773"/>
                <a:gd name="connsiteX4" fmla="*/ 1695057 w 1715268"/>
                <a:gd name="connsiteY4" fmla="*/ 873987 h 1573773"/>
                <a:gd name="connsiteX5" fmla="*/ 1557897 w 1715268"/>
                <a:gd name="connsiteY5" fmla="*/ 180567 h 1573773"/>
                <a:gd name="connsiteX6" fmla="*/ 552057 w 1715268"/>
                <a:gd name="connsiteY6" fmla="*/ 28167 h 1573773"/>
                <a:gd name="connsiteX0" fmla="*/ 552057 w 1715268"/>
                <a:gd name="connsiteY0" fmla="*/ 28167 h 1573773"/>
                <a:gd name="connsiteX1" fmla="*/ 3417 w 1715268"/>
                <a:gd name="connsiteY1" fmla="*/ 637767 h 1573773"/>
                <a:gd name="connsiteX2" fmla="*/ 331077 w 1715268"/>
                <a:gd name="connsiteY2" fmla="*/ 1361667 h 1573773"/>
                <a:gd name="connsiteX3" fmla="*/ 1245477 w 1715268"/>
                <a:gd name="connsiteY3" fmla="*/ 1483587 h 1573773"/>
                <a:gd name="connsiteX4" fmla="*/ 1695057 w 1715268"/>
                <a:gd name="connsiteY4" fmla="*/ 873987 h 1573773"/>
                <a:gd name="connsiteX5" fmla="*/ 1557897 w 1715268"/>
                <a:gd name="connsiteY5" fmla="*/ 180567 h 1573773"/>
                <a:gd name="connsiteX6" fmla="*/ 552057 w 1715268"/>
                <a:gd name="connsiteY6" fmla="*/ 28167 h 1573773"/>
                <a:gd name="connsiteX0" fmla="*/ 552057 w 1715268"/>
                <a:gd name="connsiteY0" fmla="*/ 28167 h 1560249"/>
                <a:gd name="connsiteX1" fmla="*/ 3417 w 1715268"/>
                <a:gd name="connsiteY1" fmla="*/ 637767 h 1560249"/>
                <a:gd name="connsiteX2" fmla="*/ 331077 w 1715268"/>
                <a:gd name="connsiteY2" fmla="*/ 1361667 h 1560249"/>
                <a:gd name="connsiteX3" fmla="*/ 1245477 w 1715268"/>
                <a:gd name="connsiteY3" fmla="*/ 1483587 h 1560249"/>
                <a:gd name="connsiteX4" fmla="*/ 1695057 w 1715268"/>
                <a:gd name="connsiteY4" fmla="*/ 873987 h 1560249"/>
                <a:gd name="connsiteX5" fmla="*/ 1557897 w 1715268"/>
                <a:gd name="connsiteY5" fmla="*/ 180567 h 1560249"/>
                <a:gd name="connsiteX6" fmla="*/ 552057 w 1715268"/>
                <a:gd name="connsiteY6" fmla="*/ 28167 h 1560249"/>
                <a:gd name="connsiteX0" fmla="*/ 552057 w 1715268"/>
                <a:gd name="connsiteY0" fmla="*/ 28167 h 1560249"/>
                <a:gd name="connsiteX1" fmla="*/ 3417 w 1715268"/>
                <a:gd name="connsiteY1" fmla="*/ 637767 h 1560249"/>
                <a:gd name="connsiteX2" fmla="*/ 331077 w 1715268"/>
                <a:gd name="connsiteY2" fmla="*/ 1361667 h 1560249"/>
                <a:gd name="connsiteX3" fmla="*/ 1245477 w 1715268"/>
                <a:gd name="connsiteY3" fmla="*/ 1483587 h 1560249"/>
                <a:gd name="connsiteX4" fmla="*/ 1695057 w 1715268"/>
                <a:gd name="connsiteY4" fmla="*/ 873987 h 1560249"/>
                <a:gd name="connsiteX5" fmla="*/ 1557897 w 1715268"/>
                <a:gd name="connsiteY5" fmla="*/ 180567 h 1560249"/>
                <a:gd name="connsiteX6" fmla="*/ 552057 w 1715268"/>
                <a:gd name="connsiteY6" fmla="*/ 28167 h 1560249"/>
                <a:gd name="connsiteX0" fmla="*/ 552057 w 1724199"/>
                <a:gd name="connsiteY0" fmla="*/ 40227 h 1572309"/>
                <a:gd name="connsiteX1" fmla="*/ 3417 w 1724199"/>
                <a:gd name="connsiteY1" fmla="*/ 649827 h 1572309"/>
                <a:gd name="connsiteX2" fmla="*/ 331077 w 1724199"/>
                <a:gd name="connsiteY2" fmla="*/ 1373727 h 1572309"/>
                <a:gd name="connsiteX3" fmla="*/ 1245477 w 1724199"/>
                <a:gd name="connsiteY3" fmla="*/ 1495647 h 1572309"/>
                <a:gd name="connsiteX4" fmla="*/ 1695057 w 1724199"/>
                <a:gd name="connsiteY4" fmla="*/ 886047 h 1572309"/>
                <a:gd name="connsiteX5" fmla="*/ 1557897 w 1724199"/>
                <a:gd name="connsiteY5" fmla="*/ 192627 h 1572309"/>
                <a:gd name="connsiteX6" fmla="*/ 552057 w 1724199"/>
                <a:gd name="connsiteY6" fmla="*/ 40227 h 1572309"/>
                <a:gd name="connsiteX0" fmla="*/ 714636 w 1728550"/>
                <a:gd name="connsiteY0" fmla="*/ 19072 h 1645671"/>
                <a:gd name="connsiteX1" fmla="*/ 12405 w 1728550"/>
                <a:gd name="connsiteY1" fmla="*/ 723189 h 1645671"/>
                <a:gd name="connsiteX2" fmla="*/ 340065 w 1728550"/>
                <a:gd name="connsiteY2" fmla="*/ 1447089 h 1645671"/>
                <a:gd name="connsiteX3" fmla="*/ 1254465 w 1728550"/>
                <a:gd name="connsiteY3" fmla="*/ 1569009 h 1645671"/>
                <a:gd name="connsiteX4" fmla="*/ 1704045 w 1728550"/>
                <a:gd name="connsiteY4" fmla="*/ 959409 h 1645671"/>
                <a:gd name="connsiteX5" fmla="*/ 1566885 w 1728550"/>
                <a:gd name="connsiteY5" fmla="*/ 265989 h 1645671"/>
                <a:gd name="connsiteX6" fmla="*/ 714636 w 1728550"/>
                <a:gd name="connsiteY6" fmla="*/ 19072 h 1645671"/>
                <a:gd name="connsiteX0" fmla="*/ 593897 w 1607810"/>
                <a:gd name="connsiteY0" fmla="*/ 10482 h 1642595"/>
                <a:gd name="connsiteX1" fmla="*/ 21627 w 1607810"/>
                <a:gd name="connsiteY1" fmla="*/ 561009 h 1642595"/>
                <a:gd name="connsiteX2" fmla="*/ 219326 w 1607810"/>
                <a:gd name="connsiteY2" fmla="*/ 1438499 h 1642595"/>
                <a:gd name="connsiteX3" fmla="*/ 1133726 w 1607810"/>
                <a:gd name="connsiteY3" fmla="*/ 1560419 h 1642595"/>
                <a:gd name="connsiteX4" fmla="*/ 1583306 w 1607810"/>
                <a:gd name="connsiteY4" fmla="*/ 950819 h 1642595"/>
                <a:gd name="connsiteX5" fmla="*/ 1446146 w 1607810"/>
                <a:gd name="connsiteY5" fmla="*/ 257399 h 1642595"/>
                <a:gd name="connsiteX6" fmla="*/ 593897 w 1607810"/>
                <a:gd name="connsiteY6" fmla="*/ 10482 h 1642595"/>
                <a:gd name="connsiteX0" fmla="*/ 593897 w 1596940"/>
                <a:gd name="connsiteY0" fmla="*/ 21033 h 1653146"/>
                <a:gd name="connsiteX1" fmla="*/ 21627 w 1596940"/>
                <a:gd name="connsiteY1" fmla="*/ 571560 h 1653146"/>
                <a:gd name="connsiteX2" fmla="*/ 219326 w 1596940"/>
                <a:gd name="connsiteY2" fmla="*/ 1449050 h 1653146"/>
                <a:gd name="connsiteX3" fmla="*/ 1133726 w 1596940"/>
                <a:gd name="connsiteY3" fmla="*/ 1570970 h 1653146"/>
                <a:gd name="connsiteX4" fmla="*/ 1583306 w 1596940"/>
                <a:gd name="connsiteY4" fmla="*/ 961370 h 1653146"/>
                <a:gd name="connsiteX5" fmla="*/ 1398888 w 1596940"/>
                <a:gd name="connsiteY5" fmla="*/ 197062 h 1653146"/>
                <a:gd name="connsiteX6" fmla="*/ 593897 w 1596940"/>
                <a:gd name="connsiteY6" fmla="*/ 21033 h 1653146"/>
                <a:gd name="connsiteX0" fmla="*/ 593897 w 1596938"/>
                <a:gd name="connsiteY0" fmla="*/ 21033 h 1632143"/>
                <a:gd name="connsiteX1" fmla="*/ 21627 w 1596938"/>
                <a:gd name="connsiteY1" fmla="*/ 571560 h 1632143"/>
                <a:gd name="connsiteX2" fmla="*/ 219326 w 1596938"/>
                <a:gd name="connsiteY2" fmla="*/ 1449050 h 1632143"/>
                <a:gd name="connsiteX3" fmla="*/ 1133726 w 1596938"/>
                <a:gd name="connsiteY3" fmla="*/ 1570970 h 1632143"/>
                <a:gd name="connsiteX4" fmla="*/ 1583306 w 1596938"/>
                <a:gd name="connsiteY4" fmla="*/ 961370 h 1632143"/>
                <a:gd name="connsiteX5" fmla="*/ 1398888 w 1596938"/>
                <a:gd name="connsiteY5" fmla="*/ 197062 h 1632143"/>
                <a:gd name="connsiteX6" fmla="*/ 593897 w 1596938"/>
                <a:gd name="connsiteY6" fmla="*/ 21033 h 1632143"/>
                <a:gd name="connsiteX0" fmla="*/ 593897 w 1591162"/>
                <a:gd name="connsiteY0" fmla="*/ 15770 h 1626880"/>
                <a:gd name="connsiteX1" fmla="*/ 21627 w 1591162"/>
                <a:gd name="connsiteY1" fmla="*/ 566297 h 1626880"/>
                <a:gd name="connsiteX2" fmla="*/ 219326 w 1591162"/>
                <a:gd name="connsiteY2" fmla="*/ 1443787 h 1626880"/>
                <a:gd name="connsiteX3" fmla="*/ 1133726 w 1591162"/>
                <a:gd name="connsiteY3" fmla="*/ 1565707 h 1626880"/>
                <a:gd name="connsiteX4" fmla="*/ 1583306 w 1591162"/>
                <a:gd name="connsiteY4" fmla="*/ 956107 h 1626880"/>
                <a:gd name="connsiteX5" fmla="*/ 1313268 w 1591162"/>
                <a:gd name="connsiteY5" fmla="*/ 221597 h 1626880"/>
                <a:gd name="connsiteX6" fmla="*/ 593897 w 1591162"/>
                <a:gd name="connsiteY6" fmla="*/ 15770 h 1626880"/>
                <a:gd name="connsiteX0" fmla="*/ 548171 w 1588533"/>
                <a:gd name="connsiteY0" fmla="*/ 22055 h 1573570"/>
                <a:gd name="connsiteX1" fmla="*/ 18713 w 1588533"/>
                <a:gd name="connsiteY1" fmla="*/ 512987 h 1573570"/>
                <a:gd name="connsiteX2" fmla="*/ 216412 w 1588533"/>
                <a:gd name="connsiteY2" fmla="*/ 1390477 h 1573570"/>
                <a:gd name="connsiteX3" fmla="*/ 1130812 w 1588533"/>
                <a:gd name="connsiteY3" fmla="*/ 1512397 h 1573570"/>
                <a:gd name="connsiteX4" fmla="*/ 1580392 w 1588533"/>
                <a:gd name="connsiteY4" fmla="*/ 902797 h 1573570"/>
                <a:gd name="connsiteX5" fmla="*/ 1310354 w 1588533"/>
                <a:gd name="connsiteY5" fmla="*/ 168287 h 1573570"/>
                <a:gd name="connsiteX6" fmla="*/ 548171 w 1588533"/>
                <a:gd name="connsiteY6" fmla="*/ 22055 h 1573570"/>
                <a:gd name="connsiteX0" fmla="*/ 559853 w 1600215"/>
                <a:gd name="connsiteY0" fmla="*/ 22051 h 1580753"/>
                <a:gd name="connsiteX1" fmla="*/ 30395 w 1600215"/>
                <a:gd name="connsiteY1" fmla="*/ 512983 h 1580753"/>
                <a:gd name="connsiteX2" fmla="*/ 228094 w 1600215"/>
                <a:gd name="connsiteY2" fmla="*/ 1390473 h 1580753"/>
                <a:gd name="connsiteX3" fmla="*/ 1142494 w 1600215"/>
                <a:gd name="connsiteY3" fmla="*/ 1512393 h 1580753"/>
                <a:gd name="connsiteX4" fmla="*/ 1592074 w 1600215"/>
                <a:gd name="connsiteY4" fmla="*/ 902793 h 1580753"/>
                <a:gd name="connsiteX5" fmla="*/ 1322036 w 1600215"/>
                <a:gd name="connsiteY5" fmla="*/ 168283 h 1580753"/>
                <a:gd name="connsiteX6" fmla="*/ 559853 w 1600215"/>
                <a:gd name="connsiteY6" fmla="*/ 22051 h 1580753"/>
                <a:gd name="connsiteX0" fmla="*/ 570011 w 1610373"/>
                <a:gd name="connsiteY0" fmla="*/ 22051 h 1555707"/>
                <a:gd name="connsiteX1" fmla="*/ 40553 w 1610373"/>
                <a:gd name="connsiteY1" fmla="*/ 512983 h 1555707"/>
                <a:gd name="connsiteX2" fmla="*/ 209712 w 1610373"/>
                <a:gd name="connsiteY2" fmla="*/ 1375576 h 1555707"/>
                <a:gd name="connsiteX3" fmla="*/ 1152652 w 1610373"/>
                <a:gd name="connsiteY3" fmla="*/ 1512393 h 1555707"/>
                <a:gd name="connsiteX4" fmla="*/ 1602232 w 1610373"/>
                <a:gd name="connsiteY4" fmla="*/ 902793 h 1555707"/>
                <a:gd name="connsiteX5" fmla="*/ 1332194 w 1610373"/>
                <a:gd name="connsiteY5" fmla="*/ 168283 h 1555707"/>
                <a:gd name="connsiteX6" fmla="*/ 570011 w 1610373"/>
                <a:gd name="connsiteY6" fmla="*/ 22051 h 1555707"/>
                <a:gd name="connsiteX0" fmla="*/ 554643 w 1595005"/>
                <a:gd name="connsiteY0" fmla="*/ 22051 h 1599429"/>
                <a:gd name="connsiteX1" fmla="*/ 25185 w 1595005"/>
                <a:gd name="connsiteY1" fmla="*/ 512983 h 1599429"/>
                <a:gd name="connsiteX2" fmla="*/ 194344 w 1595005"/>
                <a:gd name="connsiteY2" fmla="*/ 1375576 h 1599429"/>
                <a:gd name="connsiteX3" fmla="*/ 1137283 w 1595005"/>
                <a:gd name="connsiteY3" fmla="*/ 1571986 h 1599429"/>
                <a:gd name="connsiteX4" fmla="*/ 1586864 w 1595005"/>
                <a:gd name="connsiteY4" fmla="*/ 902793 h 1599429"/>
                <a:gd name="connsiteX5" fmla="*/ 1316826 w 1595005"/>
                <a:gd name="connsiteY5" fmla="*/ 168283 h 1599429"/>
                <a:gd name="connsiteX6" fmla="*/ 554643 w 1595005"/>
                <a:gd name="connsiteY6" fmla="*/ 22051 h 1599429"/>
                <a:gd name="connsiteX0" fmla="*/ 554643 w 1595005"/>
                <a:gd name="connsiteY0" fmla="*/ 22051 h 1631111"/>
                <a:gd name="connsiteX1" fmla="*/ 25185 w 1595005"/>
                <a:gd name="connsiteY1" fmla="*/ 512983 h 1631111"/>
                <a:gd name="connsiteX2" fmla="*/ 194344 w 1595005"/>
                <a:gd name="connsiteY2" fmla="*/ 1375576 h 1631111"/>
                <a:gd name="connsiteX3" fmla="*/ 1137283 w 1595005"/>
                <a:gd name="connsiteY3" fmla="*/ 1571986 h 1631111"/>
                <a:gd name="connsiteX4" fmla="*/ 1586864 w 1595005"/>
                <a:gd name="connsiteY4" fmla="*/ 902793 h 1631111"/>
                <a:gd name="connsiteX5" fmla="*/ 1316826 w 1595005"/>
                <a:gd name="connsiteY5" fmla="*/ 168283 h 1631111"/>
                <a:gd name="connsiteX6" fmla="*/ 554643 w 1595005"/>
                <a:gd name="connsiteY6" fmla="*/ 22051 h 1631111"/>
                <a:gd name="connsiteX0" fmla="*/ 557137 w 1597499"/>
                <a:gd name="connsiteY0" fmla="*/ 22051 h 1582169"/>
                <a:gd name="connsiteX1" fmla="*/ 27679 w 1597499"/>
                <a:gd name="connsiteY1" fmla="*/ 512983 h 1582169"/>
                <a:gd name="connsiteX2" fmla="*/ 196838 w 1597499"/>
                <a:gd name="connsiteY2" fmla="*/ 1375576 h 1582169"/>
                <a:gd name="connsiteX3" fmla="*/ 1225399 w 1597499"/>
                <a:gd name="connsiteY3" fmla="*/ 1512392 h 1582169"/>
                <a:gd name="connsiteX4" fmla="*/ 1589358 w 1597499"/>
                <a:gd name="connsiteY4" fmla="*/ 902793 h 1582169"/>
                <a:gd name="connsiteX5" fmla="*/ 1319320 w 1597499"/>
                <a:gd name="connsiteY5" fmla="*/ 168283 h 1582169"/>
                <a:gd name="connsiteX6" fmla="*/ 557137 w 1597499"/>
                <a:gd name="connsiteY6" fmla="*/ 22051 h 1582169"/>
                <a:gd name="connsiteX0" fmla="*/ 557137 w 1597499"/>
                <a:gd name="connsiteY0" fmla="*/ 22051 h 1628483"/>
                <a:gd name="connsiteX1" fmla="*/ 27679 w 1597499"/>
                <a:gd name="connsiteY1" fmla="*/ 512983 h 1628483"/>
                <a:gd name="connsiteX2" fmla="*/ 196838 w 1597499"/>
                <a:gd name="connsiteY2" fmla="*/ 1375576 h 1628483"/>
                <a:gd name="connsiteX3" fmla="*/ 1225399 w 1597499"/>
                <a:gd name="connsiteY3" fmla="*/ 1512392 h 1628483"/>
                <a:gd name="connsiteX4" fmla="*/ 1589358 w 1597499"/>
                <a:gd name="connsiteY4" fmla="*/ 902793 h 1628483"/>
                <a:gd name="connsiteX5" fmla="*/ 1319320 w 1597499"/>
                <a:gd name="connsiteY5" fmla="*/ 168283 h 1628483"/>
                <a:gd name="connsiteX6" fmla="*/ 557137 w 1597499"/>
                <a:gd name="connsiteY6" fmla="*/ 22051 h 162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7499" h="1628483">
                  <a:moveTo>
                    <a:pt x="557137" y="22051"/>
                  </a:moveTo>
                  <a:cubicBezTo>
                    <a:pt x="341864" y="79501"/>
                    <a:pt x="87729" y="287396"/>
                    <a:pt x="27679" y="512983"/>
                  </a:cubicBezTo>
                  <a:cubicBezTo>
                    <a:pt x="-32371" y="738570"/>
                    <a:pt x="-2782" y="1209008"/>
                    <a:pt x="196838" y="1375576"/>
                  </a:cubicBezTo>
                  <a:cubicBezTo>
                    <a:pt x="396458" y="1542144"/>
                    <a:pt x="879150" y="1769973"/>
                    <a:pt x="1225399" y="1512392"/>
                  </a:cubicBezTo>
                  <a:cubicBezTo>
                    <a:pt x="1571648" y="1254811"/>
                    <a:pt x="1545164" y="1131778"/>
                    <a:pt x="1589358" y="902793"/>
                  </a:cubicBezTo>
                  <a:cubicBezTo>
                    <a:pt x="1633552" y="673808"/>
                    <a:pt x="1491357" y="315073"/>
                    <a:pt x="1319320" y="168283"/>
                  </a:cubicBezTo>
                  <a:cubicBezTo>
                    <a:pt x="1147283" y="21493"/>
                    <a:pt x="772410" y="-35399"/>
                    <a:pt x="557137" y="22051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 w="9525">
              <a:noFill/>
              <a:round/>
              <a:headEnd/>
              <a:tailEnd type="triangle" w="med" len="med"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04800" h="171450"/>
            </a:sp3d>
            <a:ex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221" name="Group 285"/>
            <p:cNvGrpSpPr/>
            <p:nvPr/>
          </p:nvGrpSpPr>
          <p:grpSpPr>
            <a:xfrm>
              <a:off x="14542366" y="1238017"/>
              <a:ext cx="742765" cy="842217"/>
              <a:chOff x="10228679" y="3845762"/>
              <a:chExt cx="854286" cy="968671"/>
            </a:xfrm>
          </p:grpSpPr>
          <p:sp>
            <p:nvSpPr>
              <p:cNvPr id="287" name="Oval 13"/>
              <p:cNvSpPr/>
              <p:nvPr/>
            </p:nvSpPr>
            <p:spPr bwMode="auto">
              <a:xfrm rot="956724">
                <a:off x="10236196" y="3867801"/>
                <a:ext cx="846769" cy="830569"/>
              </a:xfrm>
              <a:custGeom>
                <a:avLst/>
                <a:gdLst>
                  <a:gd name="connsiteX0" fmla="*/ 0 w 833450"/>
                  <a:gd name="connsiteY0" fmla="*/ 427411 h 854821"/>
                  <a:gd name="connsiteX1" fmla="*/ 416725 w 833450"/>
                  <a:gd name="connsiteY1" fmla="*/ 0 h 854821"/>
                  <a:gd name="connsiteX2" fmla="*/ 833450 w 833450"/>
                  <a:gd name="connsiteY2" fmla="*/ 427411 h 854821"/>
                  <a:gd name="connsiteX3" fmla="*/ 416725 w 833450"/>
                  <a:gd name="connsiteY3" fmla="*/ 854822 h 854821"/>
                  <a:gd name="connsiteX4" fmla="*/ 0 w 833450"/>
                  <a:gd name="connsiteY4" fmla="*/ 427411 h 854821"/>
                  <a:gd name="connsiteX0" fmla="*/ 0 w 877411"/>
                  <a:gd name="connsiteY0" fmla="*/ 427428 h 854855"/>
                  <a:gd name="connsiteX1" fmla="*/ 416725 w 877411"/>
                  <a:gd name="connsiteY1" fmla="*/ 17 h 854855"/>
                  <a:gd name="connsiteX2" fmla="*/ 877411 w 877411"/>
                  <a:gd name="connsiteY2" fmla="*/ 414867 h 854855"/>
                  <a:gd name="connsiteX3" fmla="*/ 416725 w 877411"/>
                  <a:gd name="connsiteY3" fmla="*/ 854839 h 854855"/>
                  <a:gd name="connsiteX4" fmla="*/ 0 w 877411"/>
                  <a:gd name="connsiteY4" fmla="*/ 427428 h 854855"/>
                  <a:gd name="connsiteX0" fmla="*/ 0 w 877411"/>
                  <a:gd name="connsiteY0" fmla="*/ 433686 h 861113"/>
                  <a:gd name="connsiteX1" fmla="*/ 416725 w 877411"/>
                  <a:gd name="connsiteY1" fmla="*/ 6275 h 861113"/>
                  <a:gd name="connsiteX2" fmla="*/ 877411 w 877411"/>
                  <a:gd name="connsiteY2" fmla="*/ 421125 h 861113"/>
                  <a:gd name="connsiteX3" fmla="*/ 416725 w 877411"/>
                  <a:gd name="connsiteY3" fmla="*/ 861097 h 861113"/>
                  <a:gd name="connsiteX4" fmla="*/ 0 w 877411"/>
                  <a:gd name="connsiteY4" fmla="*/ 433686 h 861113"/>
                  <a:gd name="connsiteX0" fmla="*/ 0 w 877411"/>
                  <a:gd name="connsiteY0" fmla="*/ 433686 h 861738"/>
                  <a:gd name="connsiteX1" fmla="*/ 416725 w 877411"/>
                  <a:gd name="connsiteY1" fmla="*/ 6275 h 861738"/>
                  <a:gd name="connsiteX2" fmla="*/ 877411 w 877411"/>
                  <a:gd name="connsiteY2" fmla="*/ 421125 h 861738"/>
                  <a:gd name="connsiteX3" fmla="*/ 416725 w 877411"/>
                  <a:gd name="connsiteY3" fmla="*/ 861097 h 861738"/>
                  <a:gd name="connsiteX4" fmla="*/ 0 w 877411"/>
                  <a:gd name="connsiteY4" fmla="*/ 433686 h 86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411" h="861738">
                    <a:moveTo>
                      <a:pt x="0" y="433686"/>
                    </a:moveTo>
                    <a:cubicBezTo>
                      <a:pt x="0" y="197633"/>
                      <a:pt x="196175" y="53376"/>
                      <a:pt x="416725" y="6275"/>
                    </a:cubicBezTo>
                    <a:cubicBezTo>
                      <a:pt x="637275" y="-40826"/>
                      <a:pt x="877411" y="185072"/>
                      <a:pt x="877411" y="421125"/>
                    </a:cubicBezTo>
                    <a:cubicBezTo>
                      <a:pt x="877411" y="657178"/>
                      <a:pt x="630995" y="847490"/>
                      <a:pt x="416725" y="861097"/>
                    </a:cubicBezTo>
                    <a:cubicBezTo>
                      <a:pt x="202455" y="874704"/>
                      <a:pt x="0" y="669739"/>
                      <a:pt x="0" y="433686"/>
                    </a:cubicBezTo>
                    <a:close/>
                  </a:path>
                </a:pathLst>
              </a:custGeom>
              <a:solidFill>
                <a:schemeClr val="accent5">
                  <a:lumMod val="25000"/>
                  <a:alpha val="61961"/>
                </a:schemeClr>
              </a:solidFill>
              <a:ln w="9525">
                <a:noFill/>
                <a:round/>
                <a:headEnd/>
                <a:tailEnd type="triangl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25400"/>
                <a:contourClr>
                  <a:schemeClr val="bg1"/>
                </a:contourClr>
              </a:sp3d>
              <a:ex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287"/>
              <p:cNvSpPr/>
              <p:nvPr/>
            </p:nvSpPr>
            <p:spPr bwMode="auto">
              <a:xfrm rot="1043594">
                <a:off x="10228679" y="3845762"/>
                <a:ext cx="403937" cy="968671"/>
              </a:xfrm>
              <a:custGeom>
                <a:avLst/>
                <a:gdLst>
                  <a:gd name="connsiteX0" fmla="*/ 0 w 601980"/>
                  <a:gd name="connsiteY0" fmla="*/ 335280 h 510540"/>
                  <a:gd name="connsiteX1" fmla="*/ 213360 w 601980"/>
                  <a:gd name="connsiteY1" fmla="*/ 30480 h 510540"/>
                  <a:gd name="connsiteX2" fmla="*/ 601980 w 601980"/>
                  <a:gd name="connsiteY2" fmla="*/ 0 h 510540"/>
                  <a:gd name="connsiteX3" fmla="*/ 586740 w 601980"/>
                  <a:gd name="connsiteY3" fmla="*/ 213360 h 510540"/>
                  <a:gd name="connsiteX4" fmla="*/ 350520 w 601980"/>
                  <a:gd name="connsiteY4" fmla="*/ 274320 h 510540"/>
                  <a:gd name="connsiteX5" fmla="*/ 53340 w 601980"/>
                  <a:gd name="connsiteY5" fmla="*/ 510540 h 510540"/>
                  <a:gd name="connsiteX6" fmla="*/ 0 w 601980"/>
                  <a:gd name="connsiteY6" fmla="*/ 335280 h 510540"/>
                  <a:gd name="connsiteX0" fmla="*/ 0 w 635591"/>
                  <a:gd name="connsiteY0" fmla="*/ 335280 h 510540"/>
                  <a:gd name="connsiteX1" fmla="*/ 213360 w 635591"/>
                  <a:gd name="connsiteY1" fmla="*/ 30480 h 510540"/>
                  <a:gd name="connsiteX2" fmla="*/ 601980 w 635591"/>
                  <a:gd name="connsiteY2" fmla="*/ 0 h 510540"/>
                  <a:gd name="connsiteX3" fmla="*/ 586740 w 635591"/>
                  <a:gd name="connsiteY3" fmla="*/ 213360 h 510540"/>
                  <a:gd name="connsiteX4" fmla="*/ 350520 w 635591"/>
                  <a:gd name="connsiteY4" fmla="*/ 274320 h 510540"/>
                  <a:gd name="connsiteX5" fmla="*/ 53340 w 635591"/>
                  <a:gd name="connsiteY5" fmla="*/ 510540 h 510540"/>
                  <a:gd name="connsiteX6" fmla="*/ 0 w 635591"/>
                  <a:gd name="connsiteY6" fmla="*/ 335280 h 510540"/>
                  <a:gd name="connsiteX0" fmla="*/ 0 w 635591"/>
                  <a:gd name="connsiteY0" fmla="*/ 335280 h 510540"/>
                  <a:gd name="connsiteX1" fmla="*/ 213360 w 635591"/>
                  <a:gd name="connsiteY1" fmla="*/ 30480 h 510540"/>
                  <a:gd name="connsiteX2" fmla="*/ 601980 w 635591"/>
                  <a:gd name="connsiteY2" fmla="*/ 0 h 510540"/>
                  <a:gd name="connsiteX3" fmla="*/ 586740 w 635591"/>
                  <a:gd name="connsiteY3" fmla="*/ 213360 h 510540"/>
                  <a:gd name="connsiteX4" fmla="*/ 350520 w 635591"/>
                  <a:gd name="connsiteY4" fmla="*/ 274320 h 510540"/>
                  <a:gd name="connsiteX5" fmla="*/ 53340 w 635591"/>
                  <a:gd name="connsiteY5" fmla="*/ 510540 h 510540"/>
                  <a:gd name="connsiteX6" fmla="*/ 0 w 635591"/>
                  <a:gd name="connsiteY6" fmla="*/ 335280 h 510540"/>
                  <a:gd name="connsiteX0" fmla="*/ 21394 w 656985"/>
                  <a:gd name="connsiteY0" fmla="*/ 335280 h 530520"/>
                  <a:gd name="connsiteX1" fmla="*/ 234754 w 656985"/>
                  <a:gd name="connsiteY1" fmla="*/ 30480 h 530520"/>
                  <a:gd name="connsiteX2" fmla="*/ 623374 w 656985"/>
                  <a:gd name="connsiteY2" fmla="*/ 0 h 530520"/>
                  <a:gd name="connsiteX3" fmla="*/ 608134 w 656985"/>
                  <a:gd name="connsiteY3" fmla="*/ 213360 h 530520"/>
                  <a:gd name="connsiteX4" fmla="*/ 371914 w 656985"/>
                  <a:gd name="connsiteY4" fmla="*/ 274320 h 530520"/>
                  <a:gd name="connsiteX5" fmla="*/ 74734 w 656985"/>
                  <a:gd name="connsiteY5" fmla="*/ 510540 h 530520"/>
                  <a:gd name="connsiteX6" fmla="*/ 21394 w 656985"/>
                  <a:gd name="connsiteY6" fmla="*/ 335280 h 530520"/>
                  <a:gd name="connsiteX0" fmla="*/ 11308 w 646899"/>
                  <a:gd name="connsiteY0" fmla="*/ 335280 h 511222"/>
                  <a:gd name="connsiteX1" fmla="*/ 224668 w 646899"/>
                  <a:gd name="connsiteY1" fmla="*/ 30480 h 511222"/>
                  <a:gd name="connsiteX2" fmla="*/ 613288 w 646899"/>
                  <a:gd name="connsiteY2" fmla="*/ 0 h 511222"/>
                  <a:gd name="connsiteX3" fmla="*/ 598048 w 646899"/>
                  <a:gd name="connsiteY3" fmla="*/ 213360 h 511222"/>
                  <a:gd name="connsiteX4" fmla="*/ 361828 w 646899"/>
                  <a:gd name="connsiteY4" fmla="*/ 274320 h 511222"/>
                  <a:gd name="connsiteX5" fmla="*/ 64648 w 646899"/>
                  <a:gd name="connsiteY5" fmla="*/ 510540 h 511222"/>
                  <a:gd name="connsiteX6" fmla="*/ 11308 w 646899"/>
                  <a:gd name="connsiteY6" fmla="*/ 335280 h 511222"/>
                  <a:gd name="connsiteX0" fmla="*/ 11308 w 646899"/>
                  <a:gd name="connsiteY0" fmla="*/ 335280 h 511222"/>
                  <a:gd name="connsiteX1" fmla="*/ 224668 w 646899"/>
                  <a:gd name="connsiteY1" fmla="*/ 30480 h 511222"/>
                  <a:gd name="connsiteX2" fmla="*/ 613288 w 646899"/>
                  <a:gd name="connsiteY2" fmla="*/ 0 h 511222"/>
                  <a:gd name="connsiteX3" fmla="*/ 598048 w 646899"/>
                  <a:gd name="connsiteY3" fmla="*/ 213360 h 511222"/>
                  <a:gd name="connsiteX4" fmla="*/ 361828 w 646899"/>
                  <a:gd name="connsiteY4" fmla="*/ 274320 h 511222"/>
                  <a:gd name="connsiteX5" fmla="*/ 64648 w 646899"/>
                  <a:gd name="connsiteY5" fmla="*/ 510540 h 511222"/>
                  <a:gd name="connsiteX6" fmla="*/ 11308 w 646899"/>
                  <a:gd name="connsiteY6" fmla="*/ 335280 h 511222"/>
                  <a:gd name="connsiteX0" fmla="*/ 11308 w 676517"/>
                  <a:gd name="connsiteY0" fmla="*/ 335698 h 511640"/>
                  <a:gd name="connsiteX1" fmla="*/ 224668 w 676517"/>
                  <a:gd name="connsiteY1" fmla="*/ 30898 h 511640"/>
                  <a:gd name="connsiteX2" fmla="*/ 613288 w 676517"/>
                  <a:gd name="connsiteY2" fmla="*/ 418 h 511640"/>
                  <a:gd name="connsiteX3" fmla="*/ 598048 w 676517"/>
                  <a:gd name="connsiteY3" fmla="*/ 213778 h 511640"/>
                  <a:gd name="connsiteX4" fmla="*/ 361828 w 676517"/>
                  <a:gd name="connsiteY4" fmla="*/ 274738 h 511640"/>
                  <a:gd name="connsiteX5" fmla="*/ 64648 w 676517"/>
                  <a:gd name="connsiteY5" fmla="*/ 510958 h 511640"/>
                  <a:gd name="connsiteX6" fmla="*/ 11308 w 676517"/>
                  <a:gd name="connsiteY6" fmla="*/ 335698 h 511640"/>
                  <a:gd name="connsiteX0" fmla="*/ 11308 w 646899"/>
                  <a:gd name="connsiteY0" fmla="*/ 335280 h 511222"/>
                  <a:gd name="connsiteX1" fmla="*/ 224668 w 646899"/>
                  <a:gd name="connsiteY1" fmla="*/ 30480 h 511222"/>
                  <a:gd name="connsiteX2" fmla="*/ 613288 w 646899"/>
                  <a:gd name="connsiteY2" fmla="*/ 0 h 511222"/>
                  <a:gd name="connsiteX3" fmla="*/ 598048 w 646899"/>
                  <a:gd name="connsiteY3" fmla="*/ 213360 h 511222"/>
                  <a:gd name="connsiteX4" fmla="*/ 361828 w 646899"/>
                  <a:gd name="connsiteY4" fmla="*/ 274320 h 511222"/>
                  <a:gd name="connsiteX5" fmla="*/ 64648 w 646899"/>
                  <a:gd name="connsiteY5" fmla="*/ 510540 h 511222"/>
                  <a:gd name="connsiteX6" fmla="*/ 11308 w 646899"/>
                  <a:gd name="connsiteY6" fmla="*/ 335280 h 511222"/>
                  <a:gd name="connsiteX0" fmla="*/ 11308 w 676517"/>
                  <a:gd name="connsiteY0" fmla="*/ 335698 h 511640"/>
                  <a:gd name="connsiteX1" fmla="*/ 224668 w 676517"/>
                  <a:gd name="connsiteY1" fmla="*/ 30898 h 511640"/>
                  <a:gd name="connsiteX2" fmla="*/ 613288 w 676517"/>
                  <a:gd name="connsiteY2" fmla="*/ 418 h 511640"/>
                  <a:gd name="connsiteX3" fmla="*/ 598048 w 676517"/>
                  <a:gd name="connsiteY3" fmla="*/ 213778 h 511640"/>
                  <a:gd name="connsiteX4" fmla="*/ 361828 w 676517"/>
                  <a:gd name="connsiteY4" fmla="*/ 274738 h 511640"/>
                  <a:gd name="connsiteX5" fmla="*/ 64648 w 676517"/>
                  <a:gd name="connsiteY5" fmla="*/ 510958 h 511640"/>
                  <a:gd name="connsiteX6" fmla="*/ 11308 w 676517"/>
                  <a:gd name="connsiteY6" fmla="*/ 335698 h 511640"/>
                  <a:gd name="connsiteX0" fmla="*/ 11308 w 700571"/>
                  <a:gd name="connsiteY0" fmla="*/ 363799 h 539741"/>
                  <a:gd name="connsiteX1" fmla="*/ 224668 w 700571"/>
                  <a:gd name="connsiteY1" fmla="*/ 58999 h 539741"/>
                  <a:gd name="connsiteX2" fmla="*/ 613288 w 700571"/>
                  <a:gd name="connsiteY2" fmla="*/ 28519 h 539741"/>
                  <a:gd name="connsiteX3" fmla="*/ 598048 w 700571"/>
                  <a:gd name="connsiteY3" fmla="*/ 241879 h 539741"/>
                  <a:gd name="connsiteX4" fmla="*/ 361828 w 700571"/>
                  <a:gd name="connsiteY4" fmla="*/ 302839 h 539741"/>
                  <a:gd name="connsiteX5" fmla="*/ 64648 w 700571"/>
                  <a:gd name="connsiteY5" fmla="*/ 539059 h 539741"/>
                  <a:gd name="connsiteX6" fmla="*/ 11308 w 700571"/>
                  <a:gd name="connsiteY6" fmla="*/ 363799 h 539741"/>
                  <a:gd name="connsiteX0" fmla="*/ 11308 w 700571"/>
                  <a:gd name="connsiteY0" fmla="*/ 365854 h 541796"/>
                  <a:gd name="connsiteX1" fmla="*/ 224668 w 700571"/>
                  <a:gd name="connsiteY1" fmla="*/ 61054 h 541796"/>
                  <a:gd name="connsiteX2" fmla="*/ 613288 w 700571"/>
                  <a:gd name="connsiteY2" fmla="*/ 30574 h 541796"/>
                  <a:gd name="connsiteX3" fmla="*/ 598048 w 700571"/>
                  <a:gd name="connsiteY3" fmla="*/ 243934 h 541796"/>
                  <a:gd name="connsiteX4" fmla="*/ 361828 w 700571"/>
                  <a:gd name="connsiteY4" fmla="*/ 304894 h 541796"/>
                  <a:gd name="connsiteX5" fmla="*/ 64648 w 700571"/>
                  <a:gd name="connsiteY5" fmla="*/ 541114 h 541796"/>
                  <a:gd name="connsiteX6" fmla="*/ 11308 w 700571"/>
                  <a:gd name="connsiteY6" fmla="*/ 365854 h 541796"/>
                  <a:gd name="connsiteX0" fmla="*/ 11308 w 690785"/>
                  <a:gd name="connsiteY0" fmla="*/ 340777 h 516719"/>
                  <a:gd name="connsiteX1" fmla="*/ 224668 w 690785"/>
                  <a:gd name="connsiteY1" fmla="*/ 35977 h 516719"/>
                  <a:gd name="connsiteX2" fmla="*/ 613288 w 690785"/>
                  <a:gd name="connsiteY2" fmla="*/ 5497 h 516719"/>
                  <a:gd name="connsiteX3" fmla="*/ 670467 w 690785"/>
                  <a:gd name="connsiteY3" fmla="*/ 137635 h 516719"/>
                  <a:gd name="connsiteX4" fmla="*/ 361828 w 690785"/>
                  <a:gd name="connsiteY4" fmla="*/ 279817 h 516719"/>
                  <a:gd name="connsiteX5" fmla="*/ 64648 w 690785"/>
                  <a:gd name="connsiteY5" fmla="*/ 516037 h 516719"/>
                  <a:gd name="connsiteX6" fmla="*/ 11308 w 690785"/>
                  <a:gd name="connsiteY6" fmla="*/ 340777 h 516719"/>
                  <a:gd name="connsiteX0" fmla="*/ 11308 w 690785"/>
                  <a:gd name="connsiteY0" fmla="*/ 340777 h 517693"/>
                  <a:gd name="connsiteX1" fmla="*/ 224668 w 690785"/>
                  <a:gd name="connsiteY1" fmla="*/ 35977 h 517693"/>
                  <a:gd name="connsiteX2" fmla="*/ 613288 w 690785"/>
                  <a:gd name="connsiteY2" fmla="*/ 5497 h 517693"/>
                  <a:gd name="connsiteX3" fmla="*/ 670467 w 690785"/>
                  <a:gd name="connsiteY3" fmla="*/ 137635 h 517693"/>
                  <a:gd name="connsiteX4" fmla="*/ 361828 w 690785"/>
                  <a:gd name="connsiteY4" fmla="*/ 241140 h 517693"/>
                  <a:gd name="connsiteX5" fmla="*/ 64648 w 690785"/>
                  <a:gd name="connsiteY5" fmla="*/ 516037 h 517693"/>
                  <a:gd name="connsiteX6" fmla="*/ 11308 w 690785"/>
                  <a:gd name="connsiteY6" fmla="*/ 340777 h 517693"/>
                  <a:gd name="connsiteX0" fmla="*/ 89 w 679566"/>
                  <a:gd name="connsiteY0" fmla="*/ 340777 h 490977"/>
                  <a:gd name="connsiteX1" fmla="*/ 213449 w 679566"/>
                  <a:gd name="connsiteY1" fmla="*/ 35977 h 490977"/>
                  <a:gd name="connsiteX2" fmla="*/ 602069 w 679566"/>
                  <a:gd name="connsiteY2" fmla="*/ 5497 h 490977"/>
                  <a:gd name="connsiteX3" fmla="*/ 659248 w 679566"/>
                  <a:gd name="connsiteY3" fmla="*/ 137635 h 490977"/>
                  <a:gd name="connsiteX4" fmla="*/ 350609 w 679566"/>
                  <a:gd name="connsiteY4" fmla="*/ 241140 h 490977"/>
                  <a:gd name="connsiteX5" fmla="*/ 189214 w 679566"/>
                  <a:gd name="connsiteY5" fmla="*/ 488963 h 490977"/>
                  <a:gd name="connsiteX6" fmla="*/ 89 w 679566"/>
                  <a:gd name="connsiteY6" fmla="*/ 340777 h 490977"/>
                  <a:gd name="connsiteX0" fmla="*/ 93 w 670518"/>
                  <a:gd name="connsiteY0" fmla="*/ 243047 h 491794"/>
                  <a:gd name="connsiteX1" fmla="*/ 204401 w 670518"/>
                  <a:gd name="connsiteY1" fmla="*/ 38808 h 491794"/>
                  <a:gd name="connsiteX2" fmla="*/ 593021 w 670518"/>
                  <a:gd name="connsiteY2" fmla="*/ 8328 h 491794"/>
                  <a:gd name="connsiteX3" fmla="*/ 650200 w 670518"/>
                  <a:gd name="connsiteY3" fmla="*/ 140466 h 491794"/>
                  <a:gd name="connsiteX4" fmla="*/ 341561 w 670518"/>
                  <a:gd name="connsiteY4" fmla="*/ 243971 h 491794"/>
                  <a:gd name="connsiteX5" fmla="*/ 180166 w 670518"/>
                  <a:gd name="connsiteY5" fmla="*/ 491794 h 491794"/>
                  <a:gd name="connsiteX6" fmla="*/ 93 w 670518"/>
                  <a:gd name="connsiteY6" fmla="*/ 243047 h 491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0518" h="491794">
                    <a:moveTo>
                      <a:pt x="93" y="243047"/>
                    </a:moveTo>
                    <a:cubicBezTo>
                      <a:pt x="4132" y="167549"/>
                      <a:pt x="105580" y="77928"/>
                      <a:pt x="204401" y="38808"/>
                    </a:cubicBezTo>
                    <a:cubicBezTo>
                      <a:pt x="303222" y="-312"/>
                      <a:pt x="518721" y="-8615"/>
                      <a:pt x="593021" y="8328"/>
                    </a:cubicBezTo>
                    <a:cubicBezTo>
                      <a:pt x="667321" y="25271"/>
                      <a:pt x="692110" y="101192"/>
                      <a:pt x="650200" y="140466"/>
                    </a:cubicBezTo>
                    <a:cubicBezTo>
                      <a:pt x="608290" y="179740"/>
                      <a:pt x="419900" y="185416"/>
                      <a:pt x="341561" y="243971"/>
                    </a:cubicBezTo>
                    <a:cubicBezTo>
                      <a:pt x="263222" y="302526"/>
                      <a:pt x="237077" y="491948"/>
                      <a:pt x="180166" y="491794"/>
                    </a:cubicBezTo>
                    <a:cubicBezTo>
                      <a:pt x="123255" y="491640"/>
                      <a:pt x="-3946" y="318545"/>
                      <a:pt x="93" y="243047"/>
                    </a:cubicBezTo>
                    <a:close/>
                  </a:path>
                </a:pathLst>
              </a:custGeom>
              <a:solidFill>
                <a:schemeClr val="bg1">
                  <a:alpha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softEdge rad="101600"/>
              </a:effectLst>
              <a:ex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95" name="TextBox 294"/>
          <p:cNvSpPr txBox="1"/>
          <p:nvPr/>
        </p:nvSpPr>
        <p:spPr>
          <a:xfrm>
            <a:off x="7148123" y="2598846"/>
            <a:ext cx="740908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800" dirty="0" smtClean="0">
                <a:solidFill>
                  <a:srgbClr val="000000"/>
                </a:solidFill>
              </a:rPr>
              <a:t>Lymphocyte</a:t>
            </a:r>
            <a:endParaRPr lang="en-US" sz="800" dirty="0">
              <a:solidFill>
                <a:srgbClr val="000000"/>
              </a:solidFill>
            </a:endParaRPr>
          </a:p>
          <a:p>
            <a:pPr algn="ctr">
              <a:lnSpc>
                <a:spcPct val="95000"/>
              </a:lnSpc>
            </a:pPr>
            <a:r>
              <a:rPr lang="en-US" sz="800" dirty="0">
                <a:solidFill>
                  <a:srgbClr val="000000"/>
                </a:solidFill>
              </a:rPr>
              <a:t>precursor</a:t>
            </a:r>
          </a:p>
        </p:txBody>
      </p:sp>
      <p:sp>
        <p:nvSpPr>
          <p:cNvPr id="296" name="TextBox 295"/>
          <p:cNvSpPr txBox="1"/>
          <p:nvPr/>
        </p:nvSpPr>
        <p:spPr>
          <a:xfrm>
            <a:off x="7703933" y="1718964"/>
            <a:ext cx="607860" cy="209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800" dirty="0" smtClean="0">
                <a:solidFill>
                  <a:srgbClr val="000000"/>
                </a:solidFill>
              </a:rPr>
              <a:t>Stem cell</a:t>
            </a:r>
            <a:endParaRPr lang="en-US" sz="800" dirty="0">
              <a:solidFill>
                <a:srgbClr val="000000"/>
              </a:solidFill>
            </a:endParaRPr>
          </a:p>
        </p:txBody>
      </p:sp>
      <p:grpSp>
        <p:nvGrpSpPr>
          <p:cNvPr id="11264" name="Group 296"/>
          <p:cNvGrpSpPr/>
          <p:nvPr/>
        </p:nvGrpSpPr>
        <p:grpSpPr>
          <a:xfrm>
            <a:off x="2326392" y="3271766"/>
            <a:ext cx="426516" cy="416452"/>
            <a:chOff x="14416343" y="1146599"/>
            <a:chExt cx="1024800" cy="1000620"/>
          </a:xfrm>
        </p:grpSpPr>
        <p:sp>
          <p:nvSpPr>
            <p:cNvPr id="298" name="Freeform 297"/>
            <p:cNvSpPr/>
            <p:nvPr/>
          </p:nvSpPr>
          <p:spPr bwMode="auto">
            <a:xfrm>
              <a:off x="14416343" y="1146599"/>
              <a:ext cx="1024800" cy="1000620"/>
            </a:xfrm>
            <a:custGeom>
              <a:avLst/>
              <a:gdLst>
                <a:gd name="connsiteX0" fmla="*/ 548640 w 1691640"/>
                <a:gd name="connsiteY0" fmla="*/ 38100 h 1493520"/>
                <a:gd name="connsiteX1" fmla="*/ 0 w 1691640"/>
                <a:gd name="connsiteY1" fmla="*/ 647700 h 1493520"/>
                <a:gd name="connsiteX2" fmla="*/ 327660 w 1691640"/>
                <a:gd name="connsiteY2" fmla="*/ 1371600 h 1493520"/>
                <a:gd name="connsiteX3" fmla="*/ 1242060 w 1691640"/>
                <a:gd name="connsiteY3" fmla="*/ 1493520 h 1493520"/>
                <a:gd name="connsiteX4" fmla="*/ 1691640 w 1691640"/>
                <a:gd name="connsiteY4" fmla="*/ 883920 h 1493520"/>
                <a:gd name="connsiteX5" fmla="*/ 1554480 w 1691640"/>
                <a:gd name="connsiteY5" fmla="*/ 190500 h 1493520"/>
                <a:gd name="connsiteX6" fmla="*/ 853440 w 1691640"/>
                <a:gd name="connsiteY6" fmla="*/ 0 h 1493520"/>
                <a:gd name="connsiteX7" fmla="*/ 548640 w 1691640"/>
                <a:gd name="connsiteY7" fmla="*/ 38100 h 1493520"/>
                <a:gd name="connsiteX0" fmla="*/ 548640 w 1691640"/>
                <a:gd name="connsiteY0" fmla="*/ 69084 h 1524504"/>
                <a:gd name="connsiteX1" fmla="*/ 0 w 1691640"/>
                <a:gd name="connsiteY1" fmla="*/ 678684 h 1524504"/>
                <a:gd name="connsiteX2" fmla="*/ 327660 w 1691640"/>
                <a:gd name="connsiteY2" fmla="*/ 1402584 h 1524504"/>
                <a:gd name="connsiteX3" fmla="*/ 1242060 w 1691640"/>
                <a:gd name="connsiteY3" fmla="*/ 1524504 h 1524504"/>
                <a:gd name="connsiteX4" fmla="*/ 1691640 w 1691640"/>
                <a:gd name="connsiteY4" fmla="*/ 914904 h 1524504"/>
                <a:gd name="connsiteX5" fmla="*/ 1554480 w 1691640"/>
                <a:gd name="connsiteY5" fmla="*/ 221484 h 1524504"/>
                <a:gd name="connsiteX6" fmla="*/ 853440 w 1691640"/>
                <a:gd name="connsiteY6" fmla="*/ 30984 h 1524504"/>
                <a:gd name="connsiteX7" fmla="*/ 548640 w 1691640"/>
                <a:gd name="connsiteY7" fmla="*/ 69084 h 1524504"/>
                <a:gd name="connsiteX0" fmla="*/ 548640 w 1691640"/>
                <a:gd name="connsiteY0" fmla="*/ 69084 h 1524504"/>
                <a:gd name="connsiteX1" fmla="*/ 0 w 1691640"/>
                <a:gd name="connsiteY1" fmla="*/ 678684 h 1524504"/>
                <a:gd name="connsiteX2" fmla="*/ 327660 w 1691640"/>
                <a:gd name="connsiteY2" fmla="*/ 1402584 h 1524504"/>
                <a:gd name="connsiteX3" fmla="*/ 1242060 w 1691640"/>
                <a:gd name="connsiteY3" fmla="*/ 1524504 h 1524504"/>
                <a:gd name="connsiteX4" fmla="*/ 1691640 w 1691640"/>
                <a:gd name="connsiteY4" fmla="*/ 914904 h 1524504"/>
                <a:gd name="connsiteX5" fmla="*/ 1554480 w 1691640"/>
                <a:gd name="connsiteY5" fmla="*/ 221484 h 1524504"/>
                <a:gd name="connsiteX6" fmla="*/ 853440 w 1691640"/>
                <a:gd name="connsiteY6" fmla="*/ 30984 h 1524504"/>
                <a:gd name="connsiteX7" fmla="*/ 548640 w 1691640"/>
                <a:gd name="connsiteY7" fmla="*/ 69084 h 1524504"/>
                <a:gd name="connsiteX0" fmla="*/ 563706 w 1706706"/>
                <a:gd name="connsiteY0" fmla="*/ 69084 h 1524504"/>
                <a:gd name="connsiteX1" fmla="*/ 15066 w 1706706"/>
                <a:gd name="connsiteY1" fmla="*/ 678684 h 1524504"/>
                <a:gd name="connsiteX2" fmla="*/ 342726 w 1706706"/>
                <a:gd name="connsiteY2" fmla="*/ 1402584 h 1524504"/>
                <a:gd name="connsiteX3" fmla="*/ 1257126 w 1706706"/>
                <a:gd name="connsiteY3" fmla="*/ 1524504 h 1524504"/>
                <a:gd name="connsiteX4" fmla="*/ 1706706 w 1706706"/>
                <a:gd name="connsiteY4" fmla="*/ 914904 h 1524504"/>
                <a:gd name="connsiteX5" fmla="*/ 1569546 w 1706706"/>
                <a:gd name="connsiteY5" fmla="*/ 221484 h 1524504"/>
                <a:gd name="connsiteX6" fmla="*/ 868506 w 1706706"/>
                <a:gd name="connsiteY6" fmla="*/ 30984 h 1524504"/>
                <a:gd name="connsiteX7" fmla="*/ 563706 w 1706706"/>
                <a:gd name="connsiteY7" fmla="*/ 69084 h 1524504"/>
                <a:gd name="connsiteX0" fmla="*/ 563706 w 1706706"/>
                <a:gd name="connsiteY0" fmla="*/ 69084 h 1586623"/>
                <a:gd name="connsiteX1" fmla="*/ 15066 w 1706706"/>
                <a:gd name="connsiteY1" fmla="*/ 678684 h 1586623"/>
                <a:gd name="connsiteX2" fmla="*/ 342726 w 1706706"/>
                <a:gd name="connsiteY2" fmla="*/ 1402584 h 1586623"/>
                <a:gd name="connsiteX3" fmla="*/ 1257126 w 1706706"/>
                <a:gd name="connsiteY3" fmla="*/ 1524504 h 1586623"/>
                <a:gd name="connsiteX4" fmla="*/ 1706706 w 1706706"/>
                <a:gd name="connsiteY4" fmla="*/ 914904 h 1586623"/>
                <a:gd name="connsiteX5" fmla="*/ 1569546 w 1706706"/>
                <a:gd name="connsiteY5" fmla="*/ 221484 h 1586623"/>
                <a:gd name="connsiteX6" fmla="*/ 868506 w 1706706"/>
                <a:gd name="connsiteY6" fmla="*/ 30984 h 1586623"/>
                <a:gd name="connsiteX7" fmla="*/ 563706 w 1706706"/>
                <a:gd name="connsiteY7" fmla="*/ 69084 h 1586623"/>
                <a:gd name="connsiteX0" fmla="*/ 563706 w 1706706"/>
                <a:gd name="connsiteY0" fmla="*/ 69084 h 1614690"/>
                <a:gd name="connsiteX1" fmla="*/ 15066 w 1706706"/>
                <a:gd name="connsiteY1" fmla="*/ 678684 h 1614690"/>
                <a:gd name="connsiteX2" fmla="*/ 342726 w 1706706"/>
                <a:gd name="connsiteY2" fmla="*/ 1402584 h 1614690"/>
                <a:gd name="connsiteX3" fmla="*/ 1257126 w 1706706"/>
                <a:gd name="connsiteY3" fmla="*/ 1524504 h 1614690"/>
                <a:gd name="connsiteX4" fmla="*/ 1706706 w 1706706"/>
                <a:gd name="connsiteY4" fmla="*/ 914904 h 1614690"/>
                <a:gd name="connsiteX5" fmla="*/ 1569546 w 1706706"/>
                <a:gd name="connsiteY5" fmla="*/ 221484 h 1614690"/>
                <a:gd name="connsiteX6" fmla="*/ 868506 w 1706706"/>
                <a:gd name="connsiteY6" fmla="*/ 30984 h 1614690"/>
                <a:gd name="connsiteX7" fmla="*/ 563706 w 1706706"/>
                <a:gd name="connsiteY7" fmla="*/ 69084 h 1614690"/>
                <a:gd name="connsiteX0" fmla="*/ 563706 w 1769574"/>
                <a:gd name="connsiteY0" fmla="*/ 69084 h 1614690"/>
                <a:gd name="connsiteX1" fmla="*/ 15066 w 1769574"/>
                <a:gd name="connsiteY1" fmla="*/ 678684 h 1614690"/>
                <a:gd name="connsiteX2" fmla="*/ 342726 w 1769574"/>
                <a:gd name="connsiteY2" fmla="*/ 1402584 h 1614690"/>
                <a:gd name="connsiteX3" fmla="*/ 1257126 w 1769574"/>
                <a:gd name="connsiteY3" fmla="*/ 1524504 h 1614690"/>
                <a:gd name="connsiteX4" fmla="*/ 1706706 w 1769574"/>
                <a:gd name="connsiteY4" fmla="*/ 914904 h 1614690"/>
                <a:gd name="connsiteX5" fmla="*/ 1569546 w 1769574"/>
                <a:gd name="connsiteY5" fmla="*/ 221484 h 1614690"/>
                <a:gd name="connsiteX6" fmla="*/ 868506 w 1769574"/>
                <a:gd name="connsiteY6" fmla="*/ 30984 h 1614690"/>
                <a:gd name="connsiteX7" fmla="*/ 563706 w 1769574"/>
                <a:gd name="connsiteY7" fmla="*/ 69084 h 1614690"/>
                <a:gd name="connsiteX0" fmla="*/ 563706 w 1726917"/>
                <a:gd name="connsiteY0" fmla="*/ 69084 h 1614690"/>
                <a:gd name="connsiteX1" fmla="*/ 15066 w 1726917"/>
                <a:gd name="connsiteY1" fmla="*/ 678684 h 1614690"/>
                <a:gd name="connsiteX2" fmla="*/ 342726 w 1726917"/>
                <a:gd name="connsiteY2" fmla="*/ 1402584 h 1614690"/>
                <a:gd name="connsiteX3" fmla="*/ 1257126 w 1726917"/>
                <a:gd name="connsiteY3" fmla="*/ 1524504 h 1614690"/>
                <a:gd name="connsiteX4" fmla="*/ 1706706 w 1726917"/>
                <a:gd name="connsiteY4" fmla="*/ 914904 h 1614690"/>
                <a:gd name="connsiteX5" fmla="*/ 1569546 w 1726917"/>
                <a:gd name="connsiteY5" fmla="*/ 221484 h 1614690"/>
                <a:gd name="connsiteX6" fmla="*/ 868506 w 1726917"/>
                <a:gd name="connsiteY6" fmla="*/ 30984 h 1614690"/>
                <a:gd name="connsiteX7" fmla="*/ 563706 w 1726917"/>
                <a:gd name="connsiteY7" fmla="*/ 69084 h 1614690"/>
                <a:gd name="connsiteX0" fmla="*/ 567152 w 1730363"/>
                <a:gd name="connsiteY0" fmla="*/ 28167 h 1573773"/>
                <a:gd name="connsiteX1" fmla="*/ 18512 w 1730363"/>
                <a:gd name="connsiteY1" fmla="*/ 637767 h 1573773"/>
                <a:gd name="connsiteX2" fmla="*/ 346172 w 1730363"/>
                <a:gd name="connsiteY2" fmla="*/ 1361667 h 1573773"/>
                <a:gd name="connsiteX3" fmla="*/ 1260572 w 1730363"/>
                <a:gd name="connsiteY3" fmla="*/ 1483587 h 1573773"/>
                <a:gd name="connsiteX4" fmla="*/ 1710152 w 1730363"/>
                <a:gd name="connsiteY4" fmla="*/ 873987 h 1573773"/>
                <a:gd name="connsiteX5" fmla="*/ 1572992 w 1730363"/>
                <a:gd name="connsiteY5" fmla="*/ 180567 h 1573773"/>
                <a:gd name="connsiteX6" fmla="*/ 567152 w 1730363"/>
                <a:gd name="connsiteY6" fmla="*/ 28167 h 1573773"/>
                <a:gd name="connsiteX0" fmla="*/ 567152 w 1730363"/>
                <a:gd name="connsiteY0" fmla="*/ 28167 h 1573773"/>
                <a:gd name="connsiteX1" fmla="*/ 18512 w 1730363"/>
                <a:gd name="connsiteY1" fmla="*/ 637767 h 1573773"/>
                <a:gd name="connsiteX2" fmla="*/ 346172 w 1730363"/>
                <a:gd name="connsiteY2" fmla="*/ 1361667 h 1573773"/>
                <a:gd name="connsiteX3" fmla="*/ 1260572 w 1730363"/>
                <a:gd name="connsiteY3" fmla="*/ 1483587 h 1573773"/>
                <a:gd name="connsiteX4" fmla="*/ 1710152 w 1730363"/>
                <a:gd name="connsiteY4" fmla="*/ 873987 h 1573773"/>
                <a:gd name="connsiteX5" fmla="*/ 1572992 w 1730363"/>
                <a:gd name="connsiteY5" fmla="*/ 180567 h 1573773"/>
                <a:gd name="connsiteX6" fmla="*/ 567152 w 1730363"/>
                <a:gd name="connsiteY6" fmla="*/ 28167 h 1573773"/>
                <a:gd name="connsiteX0" fmla="*/ 552057 w 1715268"/>
                <a:gd name="connsiteY0" fmla="*/ 28167 h 1573773"/>
                <a:gd name="connsiteX1" fmla="*/ 3417 w 1715268"/>
                <a:gd name="connsiteY1" fmla="*/ 637767 h 1573773"/>
                <a:gd name="connsiteX2" fmla="*/ 331077 w 1715268"/>
                <a:gd name="connsiteY2" fmla="*/ 1361667 h 1573773"/>
                <a:gd name="connsiteX3" fmla="*/ 1245477 w 1715268"/>
                <a:gd name="connsiteY3" fmla="*/ 1483587 h 1573773"/>
                <a:gd name="connsiteX4" fmla="*/ 1695057 w 1715268"/>
                <a:gd name="connsiteY4" fmla="*/ 873987 h 1573773"/>
                <a:gd name="connsiteX5" fmla="*/ 1557897 w 1715268"/>
                <a:gd name="connsiteY5" fmla="*/ 180567 h 1573773"/>
                <a:gd name="connsiteX6" fmla="*/ 552057 w 1715268"/>
                <a:gd name="connsiteY6" fmla="*/ 28167 h 1573773"/>
                <a:gd name="connsiteX0" fmla="*/ 552057 w 1715268"/>
                <a:gd name="connsiteY0" fmla="*/ 28167 h 1573773"/>
                <a:gd name="connsiteX1" fmla="*/ 3417 w 1715268"/>
                <a:gd name="connsiteY1" fmla="*/ 637767 h 1573773"/>
                <a:gd name="connsiteX2" fmla="*/ 331077 w 1715268"/>
                <a:gd name="connsiteY2" fmla="*/ 1361667 h 1573773"/>
                <a:gd name="connsiteX3" fmla="*/ 1245477 w 1715268"/>
                <a:gd name="connsiteY3" fmla="*/ 1483587 h 1573773"/>
                <a:gd name="connsiteX4" fmla="*/ 1695057 w 1715268"/>
                <a:gd name="connsiteY4" fmla="*/ 873987 h 1573773"/>
                <a:gd name="connsiteX5" fmla="*/ 1557897 w 1715268"/>
                <a:gd name="connsiteY5" fmla="*/ 180567 h 1573773"/>
                <a:gd name="connsiteX6" fmla="*/ 552057 w 1715268"/>
                <a:gd name="connsiteY6" fmla="*/ 28167 h 1573773"/>
                <a:gd name="connsiteX0" fmla="*/ 552057 w 1715268"/>
                <a:gd name="connsiteY0" fmla="*/ 28167 h 1560249"/>
                <a:gd name="connsiteX1" fmla="*/ 3417 w 1715268"/>
                <a:gd name="connsiteY1" fmla="*/ 637767 h 1560249"/>
                <a:gd name="connsiteX2" fmla="*/ 331077 w 1715268"/>
                <a:gd name="connsiteY2" fmla="*/ 1361667 h 1560249"/>
                <a:gd name="connsiteX3" fmla="*/ 1245477 w 1715268"/>
                <a:gd name="connsiteY3" fmla="*/ 1483587 h 1560249"/>
                <a:gd name="connsiteX4" fmla="*/ 1695057 w 1715268"/>
                <a:gd name="connsiteY4" fmla="*/ 873987 h 1560249"/>
                <a:gd name="connsiteX5" fmla="*/ 1557897 w 1715268"/>
                <a:gd name="connsiteY5" fmla="*/ 180567 h 1560249"/>
                <a:gd name="connsiteX6" fmla="*/ 552057 w 1715268"/>
                <a:gd name="connsiteY6" fmla="*/ 28167 h 1560249"/>
                <a:gd name="connsiteX0" fmla="*/ 552057 w 1715268"/>
                <a:gd name="connsiteY0" fmla="*/ 28167 h 1560249"/>
                <a:gd name="connsiteX1" fmla="*/ 3417 w 1715268"/>
                <a:gd name="connsiteY1" fmla="*/ 637767 h 1560249"/>
                <a:gd name="connsiteX2" fmla="*/ 331077 w 1715268"/>
                <a:gd name="connsiteY2" fmla="*/ 1361667 h 1560249"/>
                <a:gd name="connsiteX3" fmla="*/ 1245477 w 1715268"/>
                <a:gd name="connsiteY3" fmla="*/ 1483587 h 1560249"/>
                <a:gd name="connsiteX4" fmla="*/ 1695057 w 1715268"/>
                <a:gd name="connsiteY4" fmla="*/ 873987 h 1560249"/>
                <a:gd name="connsiteX5" fmla="*/ 1557897 w 1715268"/>
                <a:gd name="connsiteY5" fmla="*/ 180567 h 1560249"/>
                <a:gd name="connsiteX6" fmla="*/ 552057 w 1715268"/>
                <a:gd name="connsiteY6" fmla="*/ 28167 h 1560249"/>
                <a:gd name="connsiteX0" fmla="*/ 552057 w 1724199"/>
                <a:gd name="connsiteY0" fmla="*/ 40227 h 1572309"/>
                <a:gd name="connsiteX1" fmla="*/ 3417 w 1724199"/>
                <a:gd name="connsiteY1" fmla="*/ 649827 h 1572309"/>
                <a:gd name="connsiteX2" fmla="*/ 331077 w 1724199"/>
                <a:gd name="connsiteY2" fmla="*/ 1373727 h 1572309"/>
                <a:gd name="connsiteX3" fmla="*/ 1245477 w 1724199"/>
                <a:gd name="connsiteY3" fmla="*/ 1495647 h 1572309"/>
                <a:gd name="connsiteX4" fmla="*/ 1695057 w 1724199"/>
                <a:gd name="connsiteY4" fmla="*/ 886047 h 1572309"/>
                <a:gd name="connsiteX5" fmla="*/ 1557897 w 1724199"/>
                <a:gd name="connsiteY5" fmla="*/ 192627 h 1572309"/>
                <a:gd name="connsiteX6" fmla="*/ 552057 w 1724199"/>
                <a:gd name="connsiteY6" fmla="*/ 40227 h 1572309"/>
                <a:gd name="connsiteX0" fmla="*/ 714636 w 1728550"/>
                <a:gd name="connsiteY0" fmla="*/ 19072 h 1645671"/>
                <a:gd name="connsiteX1" fmla="*/ 12405 w 1728550"/>
                <a:gd name="connsiteY1" fmla="*/ 723189 h 1645671"/>
                <a:gd name="connsiteX2" fmla="*/ 340065 w 1728550"/>
                <a:gd name="connsiteY2" fmla="*/ 1447089 h 1645671"/>
                <a:gd name="connsiteX3" fmla="*/ 1254465 w 1728550"/>
                <a:gd name="connsiteY3" fmla="*/ 1569009 h 1645671"/>
                <a:gd name="connsiteX4" fmla="*/ 1704045 w 1728550"/>
                <a:gd name="connsiteY4" fmla="*/ 959409 h 1645671"/>
                <a:gd name="connsiteX5" fmla="*/ 1566885 w 1728550"/>
                <a:gd name="connsiteY5" fmla="*/ 265989 h 1645671"/>
                <a:gd name="connsiteX6" fmla="*/ 714636 w 1728550"/>
                <a:gd name="connsiteY6" fmla="*/ 19072 h 1645671"/>
                <a:gd name="connsiteX0" fmla="*/ 593897 w 1607810"/>
                <a:gd name="connsiteY0" fmla="*/ 10482 h 1642595"/>
                <a:gd name="connsiteX1" fmla="*/ 21627 w 1607810"/>
                <a:gd name="connsiteY1" fmla="*/ 561009 h 1642595"/>
                <a:gd name="connsiteX2" fmla="*/ 219326 w 1607810"/>
                <a:gd name="connsiteY2" fmla="*/ 1438499 h 1642595"/>
                <a:gd name="connsiteX3" fmla="*/ 1133726 w 1607810"/>
                <a:gd name="connsiteY3" fmla="*/ 1560419 h 1642595"/>
                <a:gd name="connsiteX4" fmla="*/ 1583306 w 1607810"/>
                <a:gd name="connsiteY4" fmla="*/ 950819 h 1642595"/>
                <a:gd name="connsiteX5" fmla="*/ 1446146 w 1607810"/>
                <a:gd name="connsiteY5" fmla="*/ 257399 h 1642595"/>
                <a:gd name="connsiteX6" fmla="*/ 593897 w 1607810"/>
                <a:gd name="connsiteY6" fmla="*/ 10482 h 1642595"/>
                <a:gd name="connsiteX0" fmla="*/ 593897 w 1596940"/>
                <a:gd name="connsiteY0" fmla="*/ 21033 h 1653146"/>
                <a:gd name="connsiteX1" fmla="*/ 21627 w 1596940"/>
                <a:gd name="connsiteY1" fmla="*/ 571560 h 1653146"/>
                <a:gd name="connsiteX2" fmla="*/ 219326 w 1596940"/>
                <a:gd name="connsiteY2" fmla="*/ 1449050 h 1653146"/>
                <a:gd name="connsiteX3" fmla="*/ 1133726 w 1596940"/>
                <a:gd name="connsiteY3" fmla="*/ 1570970 h 1653146"/>
                <a:gd name="connsiteX4" fmla="*/ 1583306 w 1596940"/>
                <a:gd name="connsiteY4" fmla="*/ 961370 h 1653146"/>
                <a:gd name="connsiteX5" fmla="*/ 1398888 w 1596940"/>
                <a:gd name="connsiteY5" fmla="*/ 197062 h 1653146"/>
                <a:gd name="connsiteX6" fmla="*/ 593897 w 1596940"/>
                <a:gd name="connsiteY6" fmla="*/ 21033 h 1653146"/>
                <a:gd name="connsiteX0" fmla="*/ 593897 w 1596938"/>
                <a:gd name="connsiteY0" fmla="*/ 21033 h 1632143"/>
                <a:gd name="connsiteX1" fmla="*/ 21627 w 1596938"/>
                <a:gd name="connsiteY1" fmla="*/ 571560 h 1632143"/>
                <a:gd name="connsiteX2" fmla="*/ 219326 w 1596938"/>
                <a:gd name="connsiteY2" fmla="*/ 1449050 h 1632143"/>
                <a:gd name="connsiteX3" fmla="*/ 1133726 w 1596938"/>
                <a:gd name="connsiteY3" fmla="*/ 1570970 h 1632143"/>
                <a:gd name="connsiteX4" fmla="*/ 1583306 w 1596938"/>
                <a:gd name="connsiteY4" fmla="*/ 961370 h 1632143"/>
                <a:gd name="connsiteX5" fmla="*/ 1398888 w 1596938"/>
                <a:gd name="connsiteY5" fmla="*/ 197062 h 1632143"/>
                <a:gd name="connsiteX6" fmla="*/ 593897 w 1596938"/>
                <a:gd name="connsiteY6" fmla="*/ 21033 h 1632143"/>
                <a:gd name="connsiteX0" fmla="*/ 593897 w 1591162"/>
                <a:gd name="connsiteY0" fmla="*/ 15770 h 1626880"/>
                <a:gd name="connsiteX1" fmla="*/ 21627 w 1591162"/>
                <a:gd name="connsiteY1" fmla="*/ 566297 h 1626880"/>
                <a:gd name="connsiteX2" fmla="*/ 219326 w 1591162"/>
                <a:gd name="connsiteY2" fmla="*/ 1443787 h 1626880"/>
                <a:gd name="connsiteX3" fmla="*/ 1133726 w 1591162"/>
                <a:gd name="connsiteY3" fmla="*/ 1565707 h 1626880"/>
                <a:gd name="connsiteX4" fmla="*/ 1583306 w 1591162"/>
                <a:gd name="connsiteY4" fmla="*/ 956107 h 1626880"/>
                <a:gd name="connsiteX5" fmla="*/ 1313268 w 1591162"/>
                <a:gd name="connsiteY5" fmla="*/ 221597 h 1626880"/>
                <a:gd name="connsiteX6" fmla="*/ 593897 w 1591162"/>
                <a:gd name="connsiteY6" fmla="*/ 15770 h 1626880"/>
                <a:gd name="connsiteX0" fmla="*/ 548171 w 1588533"/>
                <a:gd name="connsiteY0" fmla="*/ 22055 h 1573570"/>
                <a:gd name="connsiteX1" fmla="*/ 18713 w 1588533"/>
                <a:gd name="connsiteY1" fmla="*/ 512987 h 1573570"/>
                <a:gd name="connsiteX2" fmla="*/ 216412 w 1588533"/>
                <a:gd name="connsiteY2" fmla="*/ 1390477 h 1573570"/>
                <a:gd name="connsiteX3" fmla="*/ 1130812 w 1588533"/>
                <a:gd name="connsiteY3" fmla="*/ 1512397 h 1573570"/>
                <a:gd name="connsiteX4" fmla="*/ 1580392 w 1588533"/>
                <a:gd name="connsiteY4" fmla="*/ 902797 h 1573570"/>
                <a:gd name="connsiteX5" fmla="*/ 1310354 w 1588533"/>
                <a:gd name="connsiteY5" fmla="*/ 168287 h 1573570"/>
                <a:gd name="connsiteX6" fmla="*/ 548171 w 1588533"/>
                <a:gd name="connsiteY6" fmla="*/ 22055 h 1573570"/>
                <a:gd name="connsiteX0" fmla="*/ 559853 w 1600215"/>
                <a:gd name="connsiteY0" fmla="*/ 22051 h 1580753"/>
                <a:gd name="connsiteX1" fmla="*/ 30395 w 1600215"/>
                <a:gd name="connsiteY1" fmla="*/ 512983 h 1580753"/>
                <a:gd name="connsiteX2" fmla="*/ 228094 w 1600215"/>
                <a:gd name="connsiteY2" fmla="*/ 1390473 h 1580753"/>
                <a:gd name="connsiteX3" fmla="*/ 1142494 w 1600215"/>
                <a:gd name="connsiteY3" fmla="*/ 1512393 h 1580753"/>
                <a:gd name="connsiteX4" fmla="*/ 1592074 w 1600215"/>
                <a:gd name="connsiteY4" fmla="*/ 902793 h 1580753"/>
                <a:gd name="connsiteX5" fmla="*/ 1322036 w 1600215"/>
                <a:gd name="connsiteY5" fmla="*/ 168283 h 1580753"/>
                <a:gd name="connsiteX6" fmla="*/ 559853 w 1600215"/>
                <a:gd name="connsiteY6" fmla="*/ 22051 h 1580753"/>
                <a:gd name="connsiteX0" fmla="*/ 570011 w 1610373"/>
                <a:gd name="connsiteY0" fmla="*/ 22051 h 1555707"/>
                <a:gd name="connsiteX1" fmla="*/ 40553 w 1610373"/>
                <a:gd name="connsiteY1" fmla="*/ 512983 h 1555707"/>
                <a:gd name="connsiteX2" fmla="*/ 209712 w 1610373"/>
                <a:gd name="connsiteY2" fmla="*/ 1375576 h 1555707"/>
                <a:gd name="connsiteX3" fmla="*/ 1152652 w 1610373"/>
                <a:gd name="connsiteY3" fmla="*/ 1512393 h 1555707"/>
                <a:gd name="connsiteX4" fmla="*/ 1602232 w 1610373"/>
                <a:gd name="connsiteY4" fmla="*/ 902793 h 1555707"/>
                <a:gd name="connsiteX5" fmla="*/ 1332194 w 1610373"/>
                <a:gd name="connsiteY5" fmla="*/ 168283 h 1555707"/>
                <a:gd name="connsiteX6" fmla="*/ 570011 w 1610373"/>
                <a:gd name="connsiteY6" fmla="*/ 22051 h 1555707"/>
                <a:gd name="connsiteX0" fmla="*/ 554643 w 1595005"/>
                <a:gd name="connsiteY0" fmla="*/ 22051 h 1599429"/>
                <a:gd name="connsiteX1" fmla="*/ 25185 w 1595005"/>
                <a:gd name="connsiteY1" fmla="*/ 512983 h 1599429"/>
                <a:gd name="connsiteX2" fmla="*/ 194344 w 1595005"/>
                <a:gd name="connsiteY2" fmla="*/ 1375576 h 1599429"/>
                <a:gd name="connsiteX3" fmla="*/ 1137283 w 1595005"/>
                <a:gd name="connsiteY3" fmla="*/ 1571986 h 1599429"/>
                <a:gd name="connsiteX4" fmla="*/ 1586864 w 1595005"/>
                <a:gd name="connsiteY4" fmla="*/ 902793 h 1599429"/>
                <a:gd name="connsiteX5" fmla="*/ 1316826 w 1595005"/>
                <a:gd name="connsiteY5" fmla="*/ 168283 h 1599429"/>
                <a:gd name="connsiteX6" fmla="*/ 554643 w 1595005"/>
                <a:gd name="connsiteY6" fmla="*/ 22051 h 1599429"/>
                <a:gd name="connsiteX0" fmla="*/ 554643 w 1595005"/>
                <a:gd name="connsiteY0" fmla="*/ 22051 h 1631111"/>
                <a:gd name="connsiteX1" fmla="*/ 25185 w 1595005"/>
                <a:gd name="connsiteY1" fmla="*/ 512983 h 1631111"/>
                <a:gd name="connsiteX2" fmla="*/ 194344 w 1595005"/>
                <a:gd name="connsiteY2" fmla="*/ 1375576 h 1631111"/>
                <a:gd name="connsiteX3" fmla="*/ 1137283 w 1595005"/>
                <a:gd name="connsiteY3" fmla="*/ 1571986 h 1631111"/>
                <a:gd name="connsiteX4" fmla="*/ 1586864 w 1595005"/>
                <a:gd name="connsiteY4" fmla="*/ 902793 h 1631111"/>
                <a:gd name="connsiteX5" fmla="*/ 1316826 w 1595005"/>
                <a:gd name="connsiteY5" fmla="*/ 168283 h 1631111"/>
                <a:gd name="connsiteX6" fmla="*/ 554643 w 1595005"/>
                <a:gd name="connsiteY6" fmla="*/ 22051 h 1631111"/>
                <a:gd name="connsiteX0" fmla="*/ 557137 w 1597499"/>
                <a:gd name="connsiteY0" fmla="*/ 22051 h 1582169"/>
                <a:gd name="connsiteX1" fmla="*/ 27679 w 1597499"/>
                <a:gd name="connsiteY1" fmla="*/ 512983 h 1582169"/>
                <a:gd name="connsiteX2" fmla="*/ 196838 w 1597499"/>
                <a:gd name="connsiteY2" fmla="*/ 1375576 h 1582169"/>
                <a:gd name="connsiteX3" fmla="*/ 1225399 w 1597499"/>
                <a:gd name="connsiteY3" fmla="*/ 1512392 h 1582169"/>
                <a:gd name="connsiteX4" fmla="*/ 1589358 w 1597499"/>
                <a:gd name="connsiteY4" fmla="*/ 902793 h 1582169"/>
                <a:gd name="connsiteX5" fmla="*/ 1319320 w 1597499"/>
                <a:gd name="connsiteY5" fmla="*/ 168283 h 1582169"/>
                <a:gd name="connsiteX6" fmla="*/ 557137 w 1597499"/>
                <a:gd name="connsiteY6" fmla="*/ 22051 h 1582169"/>
                <a:gd name="connsiteX0" fmla="*/ 557137 w 1597499"/>
                <a:gd name="connsiteY0" fmla="*/ 22051 h 1628483"/>
                <a:gd name="connsiteX1" fmla="*/ 27679 w 1597499"/>
                <a:gd name="connsiteY1" fmla="*/ 512983 h 1628483"/>
                <a:gd name="connsiteX2" fmla="*/ 196838 w 1597499"/>
                <a:gd name="connsiteY2" fmla="*/ 1375576 h 1628483"/>
                <a:gd name="connsiteX3" fmla="*/ 1225399 w 1597499"/>
                <a:gd name="connsiteY3" fmla="*/ 1512392 h 1628483"/>
                <a:gd name="connsiteX4" fmla="*/ 1589358 w 1597499"/>
                <a:gd name="connsiteY4" fmla="*/ 902793 h 1628483"/>
                <a:gd name="connsiteX5" fmla="*/ 1319320 w 1597499"/>
                <a:gd name="connsiteY5" fmla="*/ 168283 h 1628483"/>
                <a:gd name="connsiteX6" fmla="*/ 557137 w 1597499"/>
                <a:gd name="connsiteY6" fmla="*/ 22051 h 162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7499" h="1628483">
                  <a:moveTo>
                    <a:pt x="557137" y="22051"/>
                  </a:moveTo>
                  <a:cubicBezTo>
                    <a:pt x="341864" y="79501"/>
                    <a:pt x="87729" y="287396"/>
                    <a:pt x="27679" y="512983"/>
                  </a:cubicBezTo>
                  <a:cubicBezTo>
                    <a:pt x="-32371" y="738570"/>
                    <a:pt x="-2782" y="1209008"/>
                    <a:pt x="196838" y="1375576"/>
                  </a:cubicBezTo>
                  <a:cubicBezTo>
                    <a:pt x="396458" y="1542144"/>
                    <a:pt x="879150" y="1769973"/>
                    <a:pt x="1225399" y="1512392"/>
                  </a:cubicBezTo>
                  <a:cubicBezTo>
                    <a:pt x="1571648" y="1254811"/>
                    <a:pt x="1545164" y="1131778"/>
                    <a:pt x="1589358" y="902793"/>
                  </a:cubicBezTo>
                  <a:cubicBezTo>
                    <a:pt x="1633552" y="673808"/>
                    <a:pt x="1491357" y="315073"/>
                    <a:pt x="1319320" y="168283"/>
                  </a:cubicBezTo>
                  <a:cubicBezTo>
                    <a:pt x="1147283" y="21493"/>
                    <a:pt x="772410" y="-35399"/>
                    <a:pt x="557137" y="22051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 w="9525">
              <a:noFill/>
              <a:round/>
              <a:headEnd/>
              <a:tailEnd type="triangle" w="med" len="med"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04800" h="171450"/>
            </a:sp3d>
            <a:ex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1265" name="Group 298"/>
            <p:cNvGrpSpPr/>
            <p:nvPr/>
          </p:nvGrpSpPr>
          <p:grpSpPr>
            <a:xfrm>
              <a:off x="14542366" y="1238017"/>
              <a:ext cx="742765" cy="842217"/>
              <a:chOff x="10228679" y="3845762"/>
              <a:chExt cx="854286" cy="968671"/>
            </a:xfrm>
          </p:grpSpPr>
          <p:sp>
            <p:nvSpPr>
              <p:cNvPr id="300" name="Oval 13"/>
              <p:cNvSpPr/>
              <p:nvPr/>
            </p:nvSpPr>
            <p:spPr bwMode="auto">
              <a:xfrm rot="956724">
                <a:off x="10236196" y="3867801"/>
                <a:ext cx="846769" cy="830569"/>
              </a:xfrm>
              <a:custGeom>
                <a:avLst/>
                <a:gdLst>
                  <a:gd name="connsiteX0" fmla="*/ 0 w 833450"/>
                  <a:gd name="connsiteY0" fmla="*/ 427411 h 854821"/>
                  <a:gd name="connsiteX1" fmla="*/ 416725 w 833450"/>
                  <a:gd name="connsiteY1" fmla="*/ 0 h 854821"/>
                  <a:gd name="connsiteX2" fmla="*/ 833450 w 833450"/>
                  <a:gd name="connsiteY2" fmla="*/ 427411 h 854821"/>
                  <a:gd name="connsiteX3" fmla="*/ 416725 w 833450"/>
                  <a:gd name="connsiteY3" fmla="*/ 854822 h 854821"/>
                  <a:gd name="connsiteX4" fmla="*/ 0 w 833450"/>
                  <a:gd name="connsiteY4" fmla="*/ 427411 h 854821"/>
                  <a:gd name="connsiteX0" fmla="*/ 0 w 877411"/>
                  <a:gd name="connsiteY0" fmla="*/ 427428 h 854855"/>
                  <a:gd name="connsiteX1" fmla="*/ 416725 w 877411"/>
                  <a:gd name="connsiteY1" fmla="*/ 17 h 854855"/>
                  <a:gd name="connsiteX2" fmla="*/ 877411 w 877411"/>
                  <a:gd name="connsiteY2" fmla="*/ 414867 h 854855"/>
                  <a:gd name="connsiteX3" fmla="*/ 416725 w 877411"/>
                  <a:gd name="connsiteY3" fmla="*/ 854839 h 854855"/>
                  <a:gd name="connsiteX4" fmla="*/ 0 w 877411"/>
                  <a:gd name="connsiteY4" fmla="*/ 427428 h 854855"/>
                  <a:gd name="connsiteX0" fmla="*/ 0 w 877411"/>
                  <a:gd name="connsiteY0" fmla="*/ 433686 h 861113"/>
                  <a:gd name="connsiteX1" fmla="*/ 416725 w 877411"/>
                  <a:gd name="connsiteY1" fmla="*/ 6275 h 861113"/>
                  <a:gd name="connsiteX2" fmla="*/ 877411 w 877411"/>
                  <a:gd name="connsiteY2" fmla="*/ 421125 h 861113"/>
                  <a:gd name="connsiteX3" fmla="*/ 416725 w 877411"/>
                  <a:gd name="connsiteY3" fmla="*/ 861097 h 861113"/>
                  <a:gd name="connsiteX4" fmla="*/ 0 w 877411"/>
                  <a:gd name="connsiteY4" fmla="*/ 433686 h 861113"/>
                  <a:gd name="connsiteX0" fmla="*/ 0 w 877411"/>
                  <a:gd name="connsiteY0" fmla="*/ 433686 h 861738"/>
                  <a:gd name="connsiteX1" fmla="*/ 416725 w 877411"/>
                  <a:gd name="connsiteY1" fmla="*/ 6275 h 861738"/>
                  <a:gd name="connsiteX2" fmla="*/ 877411 w 877411"/>
                  <a:gd name="connsiteY2" fmla="*/ 421125 h 861738"/>
                  <a:gd name="connsiteX3" fmla="*/ 416725 w 877411"/>
                  <a:gd name="connsiteY3" fmla="*/ 861097 h 861738"/>
                  <a:gd name="connsiteX4" fmla="*/ 0 w 877411"/>
                  <a:gd name="connsiteY4" fmla="*/ 433686 h 86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411" h="861738">
                    <a:moveTo>
                      <a:pt x="0" y="433686"/>
                    </a:moveTo>
                    <a:cubicBezTo>
                      <a:pt x="0" y="197633"/>
                      <a:pt x="196175" y="53376"/>
                      <a:pt x="416725" y="6275"/>
                    </a:cubicBezTo>
                    <a:cubicBezTo>
                      <a:pt x="637275" y="-40826"/>
                      <a:pt x="877411" y="185072"/>
                      <a:pt x="877411" y="421125"/>
                    </a:cubicBezTo>
                    <a:cubicBezTo>
                      <a:pt x="877411" y="657178"/>
                      <a:pt x="630995" y="847490"/>
                      <a:pt x="416725" y="861097"/>
                    </a:cubicBezTo>
                    <a:cubicBezTo>
                      <a:pt x="202455" y="874704"/>
                      <a:pt x="0" y="669739"/>
                      <a:pt x="0" y="433686"/>
                    </a:cubicBezTo>
                    <a:close/>
                  </a:path>
                </a:pathLst>
              </a:custGeom>
              <a:solidFill>
                <a:schemeClr val="accent5">
                  <a:lumMod val="25000"/>
                  <a:alpha val="61961"/>
                </a:schemeClr>
              </a:solidFill>
              <a:ln w="9525">
                <a:noFill/>
                <a:round/>
                <a:headEnd/>
                <a:tailEnd type="triangl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25400"/>
                <a:contourClr>
                  <a:schemeClr val="bg1"/>
                </a:contourClr>
              </a:sp3d>
              <a:ex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300"/>
              <p:cNvSpPr/>
              <p:nvPr/>
            </p:nvSpPr>
            <p:spPr bwMode="auto">
              <a:xfrm rot="1043594">
                <a:off x="10228679" y="3845762"/>
                <a:ext cx="403937" cy="968671"/>
              </a:xfrm>
              <a:custGeom>
                <a:avLst/>
                <a:gdLst>
                  <a:gd name="connsiteX0" fmla="*/ 0 w 601980"/>
                  <a:gd name="connsiteY0" fmla="*/ 335280 h 510540"/>
                  <a:gd name="connsiteX1" fmla="*/ 213360 w 601980"/>
                  <a:gd name="connsiteY1" fmla="*/ 30480 h 510540"/>
                  <a:gd name="connsiteX2" fmla="*/ 601980 w 601980"/>
                  <a:gd name="connsiteY2" fmla="*/ 0 h 510540"/>
                  <a:gd name="connsiteX3" fmla="*/ 586740 w 601980"/>
                  <a:gd name="connsiteY3" fmla="*/ 213360 h 510540"/>
                  <a:gd name="connsiteX4" fmla="*/ 350520 w 601980"/>
                  <a:gd name="connsiteY4" fmla="*/ 274320 h 510540"/>
                  <a:gd name="connsiteX5" fmla="*/ 53340 w 601980"/>
                  <a:gd name="connsiteY5" fmla="*/ 510540 h 510540"/>
                  <a:gd name="connsiteX6" fmla="*/ 0 w 601980"/>
                  <a:gd name="connsiteY6" fmla="*/ 335280 h 510540"/>
                  <a:gd name="connsiteX0" fmla="*/ 0 w 635591"/>
                  <a:gd name="connsiteY0" fmla="*/ 335280 h 510540"/>
                  <a:gd name="connsiteX1" fmla="*/ 213360 w 635591"/>
                  <a:gd name="connsiteY1" fmla="*/ 30480 h 510540"/>
                  <a:gd name="connsiteX2" fmla="*/ 601980 w 635591"/>
                  <a:gd name="connsiteY2" fmla="*/ 0 h 510540"/>
                  <a:gd name="connsiteX3" fmla="*/ 586740 w 635591"/>
                  <a:gd name="connsiteY3" fmla="*/ 213360 h 510540"/>
                  <a:gd name="connsiteX4" fmla="*/ 350520 w 635591"/>
                  <a:gd name="connsiteY4" fmla="*/ 274320 h 510540"/>
                  <a:gd name="connsiteX5" fmla="*/ 53340 w 635591"/>
                  <a:gd name="connsiteY5" fmla="*/ 510540 h 510540"/>
                  <a:gd name="connsiteX6" fmla="*/ 0 w 635591"/>
                  <a:gd name="connsiteY6" fmla="*/ 335280 h 510540"/>
                  <a:gd name="connsiteX0" fmla="*/ 0 w 635591"/>
                  <a:gd name="connsiteY0" fmla="*/ 335280 h 510540"/>
                  <a:gd name="connsiteX1" fmla="*/ 213360 w 635591"/>
                  <a:gd name="connsiteY1" fmla="*/ 30480 h 510540"/>
                  <a:gd name="connsiteX2" fmla="*/ 601980 w 635591"/>
                  <a:gd name="connsiteY2" fmla="*/ 0 h 510540"/>
                  <a:gd name="connsiteX3" fmla="*/ 586740 w 635591"/>
                  <a:gd name="connsiteY3" fmla="*/ 213360 h 510540"/>
                  <a:gd name="connsiteX4" fmla="*/ 350520 w 635591"/>
                  <a:gd name="connsiteY4" fmla="*/ 274320 h 510540"/>
                  <a:gd name="connsiteX5" fmla="*/ 53340 w 635591"/>
                  <a:gd name="connsiteY5" fmla="*/ 510540 h 510540"/>
                  <a:gd name="connsiteX6" fmla="*/ 0 w 635591"/>
                  <a:gd name="connsiteY6" fmla="*/ 335280 h 510540"/>
                  <a:gd name="connsiteX0" fmla="*/ 21394 w 656985"/>
                  <a:gd name="connsiteY0" fmla="*/ 335280 h 530520"/>
                  <a:gd name="connsiteX1" fmla="*/ 234754 w 656985"/>
                  <a:gd name="connsiteY1" fmla="*/ 30480 h 530520"/>
                  <a:gd name="connsiteX2" fmla="*/ 623374 w 656985"/>
                  <a:gd name="connsiteY2" fmla="*/ 0 h 530520"/>
                  <a:gd name="connsiteX3" fmla="*/ 608134 w 656985"/>
                  <a:gd name="connsiteY3" fmla="*/ 213360 h 530520"/>
                  <a:gd name="connsiteX4" fmla="*/ 371914 w 656985"/>
                  <a:gd name="connsiteY4" fmla="*/ 274320 h 530520"/>
                  <a:gd name="connsiteX5" fmla="*/ 74734 w 656985"/>
                  <a:gd name="connsiteY5" fmla="*/ 510540 h 530520"/>
                  <a:gd name="connsiteX6" fmla="*/ 21394 w 656985"/>
                  <a:gd name="connsiteY6" fmla="*/ 335280 h 530520"/>
                  <a:gd name="connsiteX0" fmla="*/ 11308 w 646899"/>
                  <a:gd name="connsiteY0" fmla="*/ 335280 h 511222"/>
                  <a:gd name="connsiteX1" fmla="*/ 224668 w 646899"/>
                  <a:gd name="connsiteY1" fmla="*/ 30480 h 511222"/>
                  <a:gd name="connsiteX2" fmla="*/ 613288 w 646899"/>
                  <a:gd name="connsiteY2" fmla="*/ 0 h 511222"/>
                  <a:gd name="connsiteX3" fmla="*/ 598048 w 646899"/>
                  <a:gd name="connsiteY3" fmla="*/ 213360 h 511222"/>
                  <a:gd name="connsiteX4" fmla="*/ 361828 w 646899"/>
                  <a:gd name="connsiteY4" fmla="*/ 274320 h 511222"/>
                  <a:gd name="connsiteX5" fmla="*/ 64648 w 646899"/>
                  <a:gd name="connsiteY5" fmla="*/ 510540 h 511222"/>
                  <a:gd name="connsiteX6" fmla="*/ 11308 w 646899"/>
                  <a:gd name="connsiteY6" fmla="*/ 335280 h 511222"/>
                  <a:gd name="connsiteX0" fmla="*/ 11308 w 646899"/>
                  <a:gd name="connsiteY0" fmla="*/ 335280 h 511222"/>
                  <a:gd name="connsiteX1" fmla="*/ 224668 w 646899"/>
                  <a:gd name="connsiteY1" fmla="*/ 30480 h 511222"/>
                  <a:gd name="connsiteX2" fmla="*/ 613288 w 646899"/>
                  <a:gd name="connsiteY2" fmla="*/ 0 h 511222"/>
                  <a:gd name="connsiteX3" fmla="*/ 598048 w 646899"/>
                  <a:gd name="connsiteY3" fmla="*/ 213360 h 511222"/>
                  <a:gd name="connsiteX4" fmla="*/ 361828 w 646899"/>
                  <a:gd name="connsiteY4" fmla="*/ 274320 h 511222"/>
                  <a:gd name="connsiteX5" fmla="*/ 64648 w 646899"/>
                  <a:gd name="connsiteY5" fmla="*/ 510540 h 511222"/>
                  <a:gd name="connsiteX6" fmla="*/ 11308 w 646899"/>
                  <a:gd name="connsiteY6" fmla="*/ 335280 h 511222"/>
                  <a:gd name="connsiteX0" fmla="*/ 11308 w 676517"/>
                  <a:gd name="connsiteY0" fmla="*/ 335698 h 511640"/>
                  <a:gd name="connsiteX1" fmla="*/ 224668 w 676517"/>
                  <a:gd name="connsiteY1" fmla="*/ 30898 h 511640"/>
                  <a:gd name="connsiteX2" fmla="*/ 613288 w 676517"/>
                  <a:gd name="connsiteY2" fmla="*/ 418 h 511640"/>
                  <a:gd name="connsiteX3" fmla="*/ 598048 w 676517"/>
                  <a:gd name="connsiteY3" fmla="*/ 213778 h 511640"/>
                  <a:gd name="connsiteX4" fmla="*/ 361828 w 676517"/>
                  <a:gd name="connsiteY4" fmla="*/ 274738 h 511640"/>
                  <a:gd name="connsiteX5" fmla="*/ 64648 w 676517"/>
                  <a:gd name="connsiteY5" fmla="*/ 510958 h 511640"/>
                  <a:gd name="connsiteX6" fmla="*/ 11308 w 676517"/>
                  <a:gd name="connsiteY6" fmla="*/ 335698 h 511640"/>
                  <a:gd name="connsiteX0" fmla="*/ 11308 w 646899"/>
                  <a:gd name="connsiteY0" fmla="*/ 335280 h 511222"/>
                  <a:gd name="connsiteX1" fmla="*/ 224668 w 646899"/>
                  <a:gd name="connsiteY1" fmla="*/ 30480 h 511222"/>
                  <a:gd name="connsiteX2" fmla="*/ 613288 w 646899"/>
                  <a:gd name="connsiteY2" fmla="*/ 0 h 511222"/>
                  <a:gd name="connsiteX3" fmla="*/ 598048 w 646899"/>
                  <a:gd name="connsiteY3" fmla="*/ 213360 h 511222"/>
                  <a:gd name="connsiteX4" fmla="*/ 361828 w 646899"/>
                  <a:gd name="connsiteY4" fmla="*/ 274320 h 511222"/>
                  <a:gd name="connsiteX5" fmla="*/ 64648 w 646899"/>
                  <a:gd name="connsiteY5" fmla="*/ 510540 h 511222"/>
                  <a:gd name="connsiteX6" fmla="*/ 11308 w 646899"/>
                  <a:gd name="connsiteY6" fmla="*/ 335280 h 511222"/>
                  <a:gd name="connsiteX0" fmla="*/ 11308 w 676517"/>
                  <a:gd name="connsiteY0" fmla="*/ 335698 h 511640"/>
                  <a:gd name="connsiteX1" fmla="*/ 224668 w 676517"/>
                  <a:gd name="connsiteY1" fmla="*/ 30898 h 511640"/>
                  <a:gd name="connsiteX2" fmla="*/ 613288 w 676517"/>
                  <a:gd name="connsiteY2" fmla="*/ 418 h 511640"/>
                  <a:gd name="connsiteX3" fmla="*/ 598048 w 676517"/>
                  <a:gd name="connsiteY3" fmla="*/ 213778 h 511640"/>
                  <a:gd name="connsiteX4" fmla="*/ 361828 w 676517"/>
                  <a:gd name="connsiteY4" fmla="*/ 274738 h 511640"/>
                  <a:gd name="connsiteX5" fmla="*/ 64648 w 676517"/>
                  <a:gd name="connsiteY5" fmla="*/ 510958 h 511640"/>
                  <a:gd name="connsiteX6" fmla="*/ 11308 w 676517"/>
                  <a:gd name="connsiteY6" fmla="*/ 335698 h 511640"/>
                  <a:gd name="connsiteX0" fmla="*/ 11308 w 700571"/>
                  <a:gd name="connsiteY0" fmla="*/ 363799 h 539741"/>
                  <a:gd name="connsiteX1" fmla="*/ 224668 w 700571"/>
                  <a:gd name="connsiteY1" fmla="*/ 58999 h 539741"/>
                  <a:gd name="connsiteX2" fmla="*/ 613288 w 700571"/>
                  <a:gd name="connsiteY2" fmla="*/ 28519 h 539741"/>
                  <a:gd name="connsiteX3" fmla="*/ 598048 w 700571"/>
                  <a:gd name="connsiteY3" fmla="*/ 241879 h 539741"/>
                  <a:gd name="connsiteX4" fmla="*/ 361828 w 700571"/>
                  <a:gd name="connsiteY4" fmla="*/ 302839 h 539741"/>
                  <a:gd name="connsiteX5" fmla="*/ 64648 w 700571"/>
                  <a:gd name="connsiteY5" fmla="*/ 539059 h 539741"/>
                  <a:gd name="connsiteX6" fmla="*/ 11308 w 700571"/>
                  <a:gd name="connsiteY6" fmla="*/ 363799 h 539741"/>
                  <a:gd name="connsiteX0" fmla="*/ 11308 w 700571"/>
                  <a:gd name="connsiteY0" fmla="*/ 365854 h 541796"/>
                  <a:gd name="connsiteX1" fmla="*/ 224668 w 700571"/>
                  <a:gd name="connsiteY1" fmla="*/ 61054 h 541796"/>
                  <a:gd name="connsiteX2" fmla="*/ 613288 w 700571"/>
                  <a:gd name="connsiteY2" fmla="*/ 30574 h 541796"/>
                  <a:gd name="connsiteX3" fmla="*/ 598048 w 700571"/>
                  <a:gd name="connsiteY3" fmla="*/ 243934 h 541796"/>
                  <a:gd name="connsiteX4" fmla="*/ 361828 w 700571"/>
                  <a:gd name="connsiteY4" fmla="*/ 304894 h 541796"/>
                  <a:gd name="connsiteX5" fmla="*/ 64648 w 700571"/>
                  <a:gd name="connsiteY5" fmla="*/ 541114 h 541796"/>
                  <a:gd name="connsiteX6" fmla="*/ 11308 w 700571"/>
                  <a:gd name="connsiteY6" fmla="*/ 365854 h 541796"/>
                  <a:gd name="connsiteX0" fmla="*/ 11308 w 690785"/>
                  <a:gd name="connsiteY0" fmla="*/ 340777 h 516719"/>
                  <a:gd name="connsiteX1" fmla="*/ 224668 w 690785"/>
                  <a:gd name="connsiteY1" fmla="*/ 35977 h 516719"/>
                  <a:gd name="connsiteX2" fmla="*/ 613288 w 690785"/>
                  <a:gd name="connsiteY2" fmla="*/ 5497 h 516719"/>
                  <a:gd name="connsiteX3" fmla="*/ 670467 w 690785"/>
                  <a:gd name="connsiteY3" fmla="*/ 137635 h 516719"/>
                  <a:gd name="connsiteX4" fmla="*/ 361828 w 690785"/>
                  <a:gd name="connsiteY4" fmla="*/ 279817 h 516719"/>
                  <a:gd name="connsiteX5" fmla="*/ 64648 w 690785"/>
                  <a:gd name="connsiteY5" fmla="*/ 516037 h 516719"/>
                  <a:gd name="connsiteX6" fmla="*/ 11308 w 690785"/>
                  <a:gd name="connsiteY6" fmla="*/ 340777 h 516719"/>
                  <a:gd name="connsiteX0" fmla="*/ 11308 w 690785"/>
                  <a:gd name="connsiteY0" fmla="*/ 340777 h 517693"/>
                  <a:gd name="connsiteX1" fmla="*/ 224668 w 690785"/>
                  <a:gd name="connsiteY1" fmla="*/ 35977 h 517693"/>
                  <a:gd name="connsiteX2" fmla="*/ 613288 w 690785"/>
                  <a:gd name="connsiteY2" fmla="*/ 5497 h 517693"/>
                  <a:gd name="connsiteX3" fmla="*/ 670467 w 690785"/>
                  <a:gd name="connsiteY3" fmla="*/ 137635 h 517693"/>
                  <a:gd name="connsiteX4" fmla="*/ 361828 w 690785"/>
                  <a:gd name="connsiteY4" fmla="*/ 241140 h 517693"/>
                  <a:gd name="connsiteX5" fmla="*/ 64648 w 690785"/>
                  <a:gd name="connsiteY5" fmla="*/ 516037 h 517693"/>
                  <a:gd name="connsiteX6" fmla="*/ 11308 w 690785"/>
                  <a:gd name="connsiteY6" fmla="*/ 340777 h 517693"/>
                  <a:gd name="connsiteX0" fmla="*/ 89 w 679566"/>
                  <a:gd name="connsiteY0" fmla="*/ 340777 h 490977"/>
                  <a:gd name="connsiteX1" fmla="*/ 213449 w 679566"/>
                  <a:gd name="connsiteY1" fmla="*/ 35977 h 490977"/>
                  <a:gd name="connsiteX2" fmla="*/ 602069 w 679566"/>
                  <a:gd name="connsiteY2" fmla="*/ 5497 h 490977"/>
                  <a:gd name="connsiteX3" fmla="*/ 659248 w 679566"/>
                  <a:gd name="connsiteY3" fmla="*/ 137635 h 490977"/>
                  <a:gd name="connsiteX4" fmla="*/ 350609 w 679566"/>
                  <a:gd name="connsiteY4" fmla="*/ 241140 h 490977"/>
                  <a:gd name="connsiteX5" fmla="*/ 189214 w 679566"/>
                  <a:gd name="connsiteY5" fmla="*/ 488963 h 490977"/>
                  <a:gd name="connsiteX6" fmla="*/ 89 w 679566"/>
                  <a:gd name="connsiteY6" fmla="*/ 340777 h 490977"/>
                  <a:gd name="connsiteX0" fmla="*/ 93 w 670518"/>
                  <a:gd name="connsiteY0" fmla="*/ 243047 h 491794"/>
                  <a:gd name="connsiteX1" fmla="*/ 204401 w 670518"/>
                  <a:gd name="connsiteY1" fmla="*/ 38808 h 491794"/>
                  <a:gd name="connsiteX2" fmla="*/ 593021 w 670518"/>
                  <a:gd name="connsiteY2" fmla="*/ 8328 h 491794"/>
                  <a:gd name="connsiteX3" fmla="*/ 650200 w 670518"/>
                  <a:gd name="connsiteY3" fmla="*/ 140466 h 491794"/>
                  <a:gd name="connsiteX4" fmla="*/ 341561 w 670518"/>
                  <a:gd name="connsiteY4" fmla="*/ 243971 h 491794"/>
                  <a:gd name="connsiteX5" fmla="*/ 180166 w 670518"/>
                  <a:gd name="connsiteY5" fmla="*/ 491794 h 491794"/>
                  <a:gd name="connsiteX6" fmla="*/ 93 w 670518"/>
                  <a:gd name="connsiteY6" fmla="*/ 243047 h 491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0518" h="491794">
                    <a:moveTo>
                      <a:pt x="93" y="243047"/>
                    </a:moveTo>
                    <a:cubicBezTo>
                      <a:pt x="4132" y="167549"/>
                      <a:pt x="105580" y="77928"/>
                      <a:pt x="204401" y="38808"/>
                    </a:cubicBezTo>
                    <a:cubicBezTo>
                      <a:pt x="303222" y="-312"/>
                      <a:pt x="518721" y="-8615"/>
                      <a:pt x="593021" y="8328"/>
                    </a:cubicBezTo>
                    <a:cubicBezTo>
                      <a:pt x="667321" y="25271"/>
                      <a:pt x="692110" y="101192"/>
                      <a:pt x="650200" y="140466"/>
                    </a:cubicBezTo>
                    <a:cubicBezTo>
                      <a:pt x="608290" y="179740"/>
                      <a:pt x="419900" y="185416"/>
                      <a:pt x="341561" y="243971"/>
                    </a:cubicBezTo>
                    <a:cubicBezTo>
                      <a:pt x="263222" y="302526"/>
                      <a:pt x="237077" y="491948"/>
                      <a:pt x="180166" y="491794"/>
                    </a:cubicBezTo>
                    <a:cubicBezTo>
                      <a:pt x="123255" y="491640"/>
                      <a:pt x="-3946" y="318545"/>
                      <a:pt x="93" y="243047"/>
                    </a:cubicBezTo>
                    <a:close/>
                  </a:path>
                </a:pathLst>
              </a:custGeom>
              <a:solidFill>
                <a:schemeClr val="bg1">
                  <a:alpha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softEdge rad="101600"/>
              </a:effectLst>
              <a:ex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2033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Alemtuzumab</a:t>
            </a:r>
            <a:r>
              <a:rPr lang="en-US" sz="2400" b="1" dirty="0" smtClean="0"/>
              <a:t> Phase 3 Clinical Trials: </a:t>
            </a:r>
            <a:br>
              <a:rPr lang="en-US" sz="2400" b="1" dirty="0" smtClean="0"/>
            </a:br>
            <a:r>
              <a:rPr lang="el-GR" sz="2400" b="1" dirty="0" smtClean="0"/>
              <a:t>Περίληψη αποτελεσματικότητας</a:t>
            </a:r>
            <a:endParaRPr lang="en-US" sz="2400" b="1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8729150"/>
              </p:ext>
            </p:extLst>
          </p:nvPr>
        </p:nvGraphicFramePr>
        <p:xfrm>
          <a:off x="367838" y="1330325"/>
          <a:ext cx="8453161" cy="4434062"/>
        </p:xfrm>
        <a:graphic>
          <a:graphicData uri="http://schemas.openxmlformats.org/drawingml/2006/table">
            <a:tbl>
              <a:tblPr/>
              <a:tblGrid>
                <a:gridCol w="1575262"/>
                <a:gridCol w="2340000"/>
                <a:gridCol w="1080000"/>
                <a:gridCol w="2343150"/>
                <a:gridCol w="1114749"/>
              </a:tblGrid>
              <a:tr h="593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1443" marR="91443" marT="45704" marB="4570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CA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CARE-MS I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(N=581)</a:t>
                      </a:r>
                    </a:p>
                  </a:txBody>
                  <a:tcPr marL="91443" marR="91443" marT="45704" marB="4570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C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CARE-MS II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(N=840)</a:t>
                      </a:r>
                    </a:p>
                  </a:txBody>
                  <a:tcPr marL="91443" marR="91443" marT="45704" marB="45704"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C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Annualised relapse rate at 2 years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1,2</a:t>
                      </a:r>
                    </a:p>
                  </a:txBody>
                  <a:tcPr marL="91443" marR="91443" marT="45704" marB="4570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↓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55%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vs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SC IFNβ-1a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/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0.18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alem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vs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0.39 SC IFNβ-1a</a:t>
                      </a:r>
                    </a:p>
                  </a:txBody>
                  <a:tcPr marL="91443" marR="91443" marT="45704" marB="45704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&lt;0.0001</a:t>
                      </a:r>
                    </a:p>
                  </a:txBody>
                  <a:tcPr marL="91443" marR="91443" marT="45704" marB="45704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↓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49%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vs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SC IFNβ-1a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0.26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alem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vs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0.52 SC IFNβ-1a</a:t>
                      </a:r>
                    </a:p>
                  </a:txBody>
                  <a:tcPr marL="91443" marR="91443" marT="45704" marB="45704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&lt;0.0001</a:t>
                      </a:r>
                    </a:p>
                  </a:txBody>
                  <a:tcPr marL="91443" marR="91443" marT="45704" marB="45704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Disability progression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(6-month sustained)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1,2</a:t>
                      </a:r>
                    </a:p>
                  </a:txBody>
                  <a:tcPr marL="91443" marR="91443" marT="45704" marB="4570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↓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30%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vs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SC IFNβ-1a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8%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alem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vs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11% SC IFNβ-1a</a:t>
                      </a:r>
                    </a:p>
                  </a:txBody>
                  <a:tcPr marL="91443" marR="91443" marT="45704" marB="45704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=0.22</a:t>
                      </a:r>
                    </a:p>
                  </a:txBody>
                  <a:tcPr marL="91443" marR="91443" marT="45704" marB="45704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↓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42%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vs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SC IFNβ-1a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13%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alem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vs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20% SC IFNβ-1a </a:t>
                      </a:r>
                    </a:p>
                  </a:txBody>
                  <a:tcPr marL="91443" marR="91443" marT="45704" marB="45704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=0.0084</a:t>
                      </a:r>
                    </a:p>
                  </a:txBody>
                  <a:tcPr marL="91443" marR="91443" marT="45704" marB="45704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Disability improvement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(6-month sustained)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3</a:t>
                      </a:r>
                    </a:p>
                  </a:txBody>
                  <a:tcPr marL="91443" marR="91443" marT="45704" marB="4570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Not assessed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1443" marR="91443" marT="45704" marB="45704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1443" marR="91443" marT="45704" marB="45704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↑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157%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vs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SC IFNβ-1a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29%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alem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vs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13% SC IFNβ-1a </a:t>
                      </a:r>
                    </a:p>
                  </a:txBody>
                  <a:tcPr marL="91443" marR="91443" marT="45704" marB="45704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=0.0002</a:t>
                      </a:r>
                    </a:p>
                  </a:txBody>
                  <a:tcPr marL="91443" marR="91443" marT="45704" marB="45704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Patients MRI and clinically disease free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1,4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1443" marR="91443" marT="45704" marB="4570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Odds ratio 1.75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39%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alem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vs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27% SC IFNβ-1a</a:t>
                      </a:r>
                    </a:p>
                  </a:txBody>
                  <a:tcPr marL="91443" marR="91443" marT="45704" marB="45704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=0.006</a:t>
                      </a:r>
                    </a:p>
                  </a:txBody>
                  <a:tcPr marL="91443" marR="91443" marT="45704" marB="45704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Odds ratio 3.03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32%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alem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vs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14% SC IFNβ-1a</a:t>
                      </a:r>
                    </a:p>
                  </a:txBody>
                  <a:tcPr marL="91443" marR="91443" marT="45704" marB="45704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&lt;0.0001</a:t>
                      </a:r>
                    </a:p>
                  </a:txBody>
                  <a:tcPr marL="91443" marR="91443" marT="45704" marB="45704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430" name="Rectangle 6"/>
          <p:cNvSpPr>
            <a:spLocks noChangeArrowheads="1"/>
          </p:cNvSpPr>
          <p:nvPr/>
        </p:nvSpPr>
        <p:spPr bwMode="auto">
          <a:xfrm>
            <a:off x="373520" y="5983368"/>
            <a:ext cx="8213938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1. Cohen JA et al. </a:t>
            </a:r>
            <a:r>
              <a:rPr lang="en-GB" sz="1050" i="1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Lancet</a:t>
            </a: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. 2012;380:1819-1828; 2. Coles AJ et al. </a:t>
            </a:r>
            <a:r>
              <a:rPr lang="en-GB" sz="1050" i="1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Lancet</a:t>
            </a: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. </a:t>
            </a:r>
            <a: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2012;380:1829-1839; 3. </a:t>
            </a:r>
            <a:r>
              <a:rPr lang="en-US" sz="1050" kern="0" dirty="0" smtClean="0">
                <a:solidFill>
                  <a:prstClr val="black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Giovannoni </a:t>
            </a:r>
            <a:r>
              <a:rPr lang="en-US" sz="1050" kern="0" dirty="0">
                <a:solidFill>
                  <a:prstClr val="black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G et al. Presented at AAN; March 16–23, 2013; San Diego, CA. P07.120</a:t>
            </a:r>
            <a:r>
              <a:rPr lang="en-US" sz="1050" kern="0" dirty="0" smtClean="0">
                <a:solidFill>
                  <a:prstClr val="black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;</a:t>
            </a:r>
            <a: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4. </a:t>
            </a:r>
            <a:r>
              <a:rPr lang="en-US" sz="105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Hartung</a:t>
            </a:r>
            <a:r>
              <a:rPr lang="en-US" sz="105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 et al. Presented at AAN; March 16–23, 2013; San Diego, CA. P07.093</a:t>
            </a:r>
            <a:r>
              <a:rPr lang="en-US" sz="105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5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418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94944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Συχνές παρενέργειες</a:t>
            </a:r>
            <a:endParaRPr lang="en-US" sz="2400" b="1" dirty="0" smtClean="0"/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369077" y="5654227"/>
            <a:ext cx="8636702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*Infusion </a:t>
            </a: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associated reactions for the </a:t>
            </a:r>
            <a: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12 mg/day </a:t>
            </a: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dose </a:t>
            </a:r>
            <a: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included headache (43%), rash (39%</a:t>
            </a:r>
            <a:r>
              <a:rPr lang="en-GB" sz="1050" dirty="0" smtClean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–</a:t>
            </a:r>
            <a: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41%), pyrexia (16%</a:t>
            </a:r>
            <a:r>
              <a:rPr lang="en-GB" sz="1050" dirty="0" smtClean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–</a:t>
            </a:r>
            <a: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33%), nausea (14%</a:t>
            </a:r>
            <a:r>
              <a:rPr lang="en-GB" sz="1050" dirty="0" smtClean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–</a:t>
            </a:r>
            <a: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17%), </a:t>
            </a:r>
            <a:r>
              <a:rPr lang="en-GB" sz="1050" dirty="0" err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urticaria</a:t>
            </a:r>
            <a: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(11%</a:t>
            </a:r>
            <a:r>
              <a:rPr lang="en-GB" sz="1050" dirty="0" smtClean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–</a:t>
            </a:r>
            <a: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15%), chills (7%</a:t>
            </a:r>
            <a:r>
              <a:rPr lang="en-GB" sz="1050" dirty="0" smtClean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–</a:t>
            </a:r>
            <a: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10%). Patients received</a:t>
            </a:r>
            <a:r>
              <a:rPr lang="en-US" sz="105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acyclovir 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prophylaxis for herpes </a:t>
            </a:r>
            <a:r>
              <a:rPr lang="en-US" sz="105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infections and were monitored </a:t>
            </a:r>
            <a: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for </a:t>
            </a: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immune </a:t>
            </a:r>
            <a:r>
              <a:rPr lang="en-GB" sz="1050" dirty="0" err="1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cytopenias</a:t>
            </a: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and thyroid or renal disorders</a:t>
            </a:r>
            <a: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.</a:t>
            </a:r>
          </a:p>
          <a:p>
            <a:pPr marL="0" lvl="1"/>
            <a: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NA=not </a:t>
            </a: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applicable; UTI=urinary tract infection; URTI=upper respiratory tract infection; </a:t>
            </a:r>
            <a: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ITP=idiopathic </a:t>
            </a: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thrombocytopenic </a:t>
            </a:r>
            <a:r>
              <a:rPr lang="en-GB" sz="1050" dirty="0" err="1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purpura</a:t>
            </a: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. </a:t>
            </a:r>
          </a:p>
          <a:p>
            <a:pPr marL="0" lvl="1"/>
            <a: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1. </a:t>
            </a: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Cohen JA et al. </a:t>
            </a:r>
            <a:r>
              <a:rPr lang="en-GB" sz="1050" i="1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Lancet</a:t>
            </a: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. 2012;380:1819-1828; 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Coles AJ et al. </a:t>
            </a:r>
            <a:r>
              <a:rPr lang="en-US" sz="105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Lancet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2012;380:1829-1839.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2214047"/>
              </p:ext>
            </p:extLst>
          </p:nvPr>
        </p:nvGraphicFramePr>
        <p:xfrm>
          <a:off x="380163" y="1199225"/>
          <a:ext cx="8362800" cy="4392327"/>
        </p:xfrm>
        <a:graphic>
          <a:graphicData uri="http://schemas.openxmlformats.org/drawingml/2006/table">
            <a:tbl>
              <a:tblPr/>
              <a:tblGrid>
                <a:gridCol w="2444924"/>
                <a:gridCol w="1050877"/>
                <a:gridCol w="1351129"/>
                <a:gridCol w="996286"/>
                <a:gridCol w="1228299"/>
                <a:gridCol w="1291285"/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1437" marR="91437"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CA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CARE-MS I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1437" marR="91437" marT="45724" marB="4572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C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CARE-MS II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1437" marR="91437" marT="45724" marB="4572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C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Event, %</a:t>
                      </a:r>
                    </a:p>
                  </a:txBody>
                  <a:tcPr marL="91437" marR="91437" marT="45724" marB="4572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SC IFNβ-1a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(n=187)</a:t>
                      </a:r>
                    </a:p>
                  </a:txBody>
                  <a:tcPr marL="91437" marR="91437" marT="45724" marB="4572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Alemtuzumab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12 mg/day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(n=386)</a:t>
                      </a:r>
                    </a:p>
                  </a:txBody>
                  <a:tcPr marL="91437" marR="91437" marT="45724" marB="4572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SC IFNβ-1a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(n=202)</a:t>
                      </a:r>
                    </a:p>
                  </a:txBody>
                  <a:tcPr marL="91437" marR="91437" marT="45724" marB="4572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Alemtuzumab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12 mg/day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(n=426)</a:t>
                      </a:r>
                    </a:p>
                  </a:txBody>
                  <a:tcPr marL="91437" marR="91437" marT="45724" marB="4572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Alemtuzumab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24 mg/day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(n=170)</a:t>
                      </a:r>
                    </a:p>
                  </a:txBody>
                  <a:tcPr marL="91437" marR="91437" marT="45724" marB="4572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CAB"/>
                    </a:solidFill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Infusion-associated reactions*</a:t>
                      </a:r>
                    </a:p>
                  </a:txBody>
                  <a:tcPr marL="91437" marR="91437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NA</a:t>
                      </a:r>
                    </a:p>
                  </a:txBody>
                  <a:tcPr marL="91437" marR="91437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90</a:t>
                      </a:r>
                    </a:p>
                  </a:txBody>
                  <a:tcPr marL="91437" marR="91437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NA</a:t>
                      </a:r>
                    </a:p>
                  </a:txBody>
                  <a:tcPr marL="91437" marR="91437" marT="45724" marB="45724" anchor="ctr" horzOverflow="overflow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90</a:t>
                      </a:r>
                    </a:p>
                  </a:txBody>
                  <a:tcPr marL="91437" marR="91437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97</a:t>
                      </a:r>
                    </a:p>
                  </a:txBody>
                  <a:tcPr marL="91437" marR="91437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Infection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Nasopharyngitis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-UTI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-Herpes infection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-URTI</a:t>
                      </a:r>
                    </a:p>
                  </a:txBody>
                  <a:tcPr marL="91437" marR="91437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13</a:t>
                      </a:r>
                    </a:p>
                  </a:txBody>
                  <a:tcPr marL="91437" marR="91437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15</a:t>
                      </a:r>
                    </a:p>
                  </a:txBody>
                  <a:tcPr marL="91437" marR="91437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12</a:t>
                      </a:r>
                    </a:p>
                  </a:txBody>
                  <a:tcPr marL="91437" marR="91437" marT="45724" marB="45724" anchor="ctr" horzOverflow="overflow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77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16</a:t>
                      </a:r>
                    </a:p>
                  </a:txBody>
                  <a:tcPr marL="91437" marR="91437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21</a:t>
                      </a:r>
                    </a:p>
                  </a:txBody>
                  <a:tcPr marL="91437" marR="91437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22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Autoimmune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-Thyroid disorder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-Serious thyroid event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-ITP</a:t>
                      </a:r>
                    </a:p>
                  </a:txBody>
                  <a:tcPr marL="91437" marR="91437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marL="91437" marR="91437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marL="91437" marR="91437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marL="91437" marR="91437" marT="45724" marB="45724" anchor="ctr" horzOverflow="overflow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&lt;1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marL="91437" marR="91437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marL="91437" marR="91437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38288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15"/>
          <p:cNvSpPr>
            <a:spLocks/>
          </p:cNvSpPr>
          <p:nvPr/>
        </p:nvSpPr>
        <p:spPr bwMode="auto">
          <a:xfrm>
            <a:off x="635000" y="4982133"/>
            <a:ext cx="152400" cy="914400"/>
          </a:xfrm>
          <a:prstGeom prst="leftBrace">
            <a:avLst>
              <a:gd name="adj1" fmla="val 50000"/>
              <a:gd name="adj2" fmla="val 23611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2915816" y="1556792"/>
            <a:ext cx="3530600" cy="647700"/>
          </a:xfrm>
          <a:prstGeom prst="rect">
            <a:avLst/>
          </a:prstGeom>
          <a:solidFill>
            <a:srgbClr val="4B92DB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ＭＳ Ｐゴシック"/>
                <a:cs typeface="Arial" pitchFamily="34" charset="0"/>
              </a:rPr>
              <a:t>During Treatment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Χειρισμός και παρακολούθηση αθενών σε </a:t>
            </a:r>
            <a:r>
              <a:rPr lang="en-GB" sz="2400" b="1" dirty="0" err="1" smtClean="0"/>
              <a:t>Alemtuzumab</a:t>
            </a:r>
            <a:endParaRPr lang="en-US" sz="2400" b="1" dirty="0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36855" y="2500046"/>
            <a:ext cx="424993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F4DBC"/>
              </a:buClr>
              <a:defRPr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Counsel patients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to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rgbClr val="0F4DBC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Avoid live attenuated vaccines</a:t>
            </a:r>
          </a:p>
          <a:p>
            <a:pPr marL="180975" indent="-180975">
              <a:spcAft>
                <a:spcPts val="600"/>
              </a:spcAft>
              <a:buClr>
                <a:srgbClr val="0F4DBC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Report any adverse event, signs, or symptoms (especially fever, chills, swollen glands, bleeding gums, bruising, rashes)</a:t>
            </a:r>
          </a:p>
          <a:p>
            <a:pPr marL="180975" indent="-180975">
              <a:spcAft>
                <a:spcPts val="600"/>
              </a:spcAft>
              <a:buClr>
                <a:srgbClr val="0F4DBC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Use 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contraception</a:t>
            </a:r>
          </a:p>
          <a:p>
            <a:pPr marL="180975" indent="-180975">
              <a:spcAft>
                <a:spcPts val="600"/>
              </a:spcAft>
              <a:buClr>
                <a:srgbClr val="0F4DBC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Keep 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Patient Alert Card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with them and read Patient Guide</a:t>
            </a:r>
            <a:endParaRPr lang="en-US" sz="1600" dirty="0" smtClean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4614635" y="2500046"/>
            <a:ext cx="4328197" cy="318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F4DBC"/>
              </a:buClr>
              <a:tabLst>
                <a:tab pos="0" algn="l"/>
              </a:tabLst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Monitor</a:t>
            </a:r>
            <a:r>
              <a:rPr lang="en-US" sz="20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br>
              <a:rPr lang="en-US" sz="20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(until 48 months after last infusion)</a:t>
            </a:r>
          </a:p>
          <a:p>
            <a:pPr marL="179388" indent="-179388">
              <a:spcAft>
                <a:spcPts val="600"/>
              </a:spcAft>
              <a:buClr>
                <a:srgbClr val="0F4DB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Monthly CBC </a:t>
            </a:r>
            <a:r>
              <a:rPr lang="en-US" sz="16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with differential </a:t>
            </a:r>
            <a:endParaRPr lang="en-US" sz="1600" dirty="0" smtClean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179388" indent="-179388">
              <a:spcAft>
                <a:spcPts val="600"/>
              </a:spcAft>
              <a:buClr>
                <a:srgbClr val="0F4DB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Monthly renal </a:t>
            </a:r>
            <a:r>
              <a:rPr lang="en-US" sz="16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function tests</a:t>
            </a:r>
            <a:endParaRPr lang="en-US" sz="16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636588" lvl="1" indent="-179388">
              <a:spcAft>
                <a:spcPts val="600"/>
              </a:spcAft>
              <a:buClr>
                <a:srgbClr val="0F4DB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Serum </a:t>
            </a:r>
            <a:r>
              <a:rPr lang="en-US" sz="16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creatinine levels </a:t>
            </a:r>
          </a:p>
          <a:p>
            <a:pPr marL="636588" lvl="1" indent="-179388">
              <a:spcAft>
                <a:spcPts val="600"/>
              </a:spcAft>
              <a:buClr>
                <a:srgbClr val="0F4DB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Urinalysis </a:t>
            </a:r>
            <a:r>
              <a:rPr lang="en-US" sz="16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with microscopy </a:t>
            </a:r>
          </a:p>
          <a:p>
            <a:pPr marL="179388" indent="-179388">
              <a:spcAft>
                <a:spcPts val="600"/>
              </a:spcAft>
              <a:buClr>
                <a:srgbClr val="0F4DB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Quarterly thyroid </a:t>
            </a:r>
            <a:r>
              <a:rPr lang="en-US" sz="16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function </a:t>
            </a:r>
            <a:r>
              <a:rPr lang="en-US" sz="16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tests </a:t>
            </a:r>
            <a:r>
              <a:rPr lang="en-US" sz="16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(TSH</a:t>
            </a:r>
            <a:r>
              <a:rPr lang="en-US" sz="16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)</a:t>
            </a:r>
          </a:p>
          <a:p>
            <a:pPr marL="179388" indent="-179388">
              <a:spcAft>
                <a:spcPts val="600"/>
              </a:spcAft>
              <a:buClr>
                <a:srgbClr val="0F4DB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Annual HPV screening for female patients</a:t>
            </a:r>
          </a:p>
          <a:p>
            <a:pPr>
              <a:spcAft>
                <a:spcPts val="600"/>
              </a:spcAft>
              <a:buClr>
                <a:srgbClr val="0F4DBC"/>
              </a:buClr>
              <a:buSzPct val="100000"/>
              <a:defRPr/>
            </a:pPr>
            <a:r>
              <a:rPr lang="en-GB" sz="1600" b="1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Report</a:t>
            </a:r>
            <a:r>
              <a:rPr lang="en-GB" sz="16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adverse events by HCPs via the national reporting system</a:t>
            </a:r>
            <a:endParaRPr lang="en-GB" sz="16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74012" y="5814519"/>
            <a:ext cx="845974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TSH=thyroid-stimulating hormone; HPV=human papillomavirus; </a:t>
            </a:r>
            <a:r>
              <a:rPr lang="en-US" sz="105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HCPs=healthcare 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professionals. </a:t>
            </a:r>
            <a:r>
              <a:rPr lang="en-US" sz="105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/>
            </a:r>
            <a:br>
              <a:rPr lang="en-US" sz="105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</a:br>
            <a:r>
              <a:rPr lang="en-US" sz="105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L</a:t>
            </a:r>
            <a:r>
              <a:rPr lang="en-GB" sz="1050" dirty="0" err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emtrada</a:t>
            </a:r>
            <a: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</a:t>
            </a: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(</a:t>
            </a:r>
            <a:r>
              <a:rPr lang="en-GB" sz="1050" dirty="0" err="1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alemtuzumab</a:t>
            </a: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) [summary of product characteristics]. Oxford, UK: Genzyme Therapeutics Ltd. </a:t>
            </a:r>
            <a: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2013.</a:t>
            </a:r>
            <a:endParaRPr lang="en-GB" sz="1050" dirty="0">
              <a:solidFill>
                <a:srgbClr val="000000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eaLnBrk="1" hangingPunct="1"/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http://www.ema.europa.eu/docs/en_GB/document_library/EPAR_-_Product_Information/human/003718/WC500150521.pdf. </a:t>
            </a:r>
            <a:b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</a:b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Accessed February 21, 2014. </a:t>
            </a:r>
          </a:p>
        </p:txBody>
      </p:sp>
    </p:spTree>
    <p:extLst>
      <p:ext uri="{BB962C8B-B14F-4D97-AF65-F5344CB8AC3E}">
        <p14:creationId xmlns:p14="http://schemas.microsoft.com/office/powerpoint/2010/main" xmlns="" val="17787398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Από τα αποτελέσματα της μελέτης των πολυμορφισμών απλών νουκλεοτιδίων σε μελέτες συσχέτισης</a:t>
            </a:r>
            <a:r>
              <a:rPr lang="en-US" dirty="0" smtClean="0"/>
              <a:t> </a:t>
            </a:r>
            <a:r>
              <a:rPr lang="el-GR" dirty="0" smtClean="0"/>
              <a:t>σε εκτεταμένο γονιδιακό υλικό (</a:t>
            </a:r>
            <a:r>
              <a:rPr lang="en-US" dirty="0" smtClean="0"/>
              <a:t>WGAS) </a:t>
            </a:r>
            <a:r>
              <a:rPr lang="el-GR" dirty="0" smtClean="0"/>
              <a:t>σε χιλιάδες ασθενείς με ΠΣ παρατηρούνται σημαντικά στοιχεία που να καταδεικνύουν ότι το ανοσοποιητικό σύστημα αποτελεί τον κυριότερο παράγοντα στην αιτιολογία της ΠΣ.</a:t>
            </a:r>
            <a:endParaRPr lang="el-G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Γενετικά στοιχεία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Όμως, εάν τέτοιες σύμπλοκες παθήσεις είναι το αποτέλεσμα μιας ‘επίκτητης ποσοτικής αλλαγής’ σε ένα κατά τα άλλα φυσιολογικά λειτουργούντα γενετικό υλικό, παραμένει ακόμα και σήμερα ένα μυστήριο.</a:t>
            </a:r>
          </a:p>
          <a:p>
            <a:pPr>
              <a:buNone/>
            </a:pPr>
            <a:r>
              <a:rPr lang="el-GR" dirty="0" smtClean="0"/>
              <a:t>Γι’ αυτό ας δούμε τι μπορεί να έχουμε από το περιβάλλον…</a:t>
            </a:r>
            <a:endParaRPr lang="el-G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Γενετικά στοιχεία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Ο ρόλος των ιογενών λοιμώξεων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Autofit/>
          </a:bodyPr>
          <a:lstStyle/>
          <a:p>
            <a:r>
              <a:rPr lang="el-GR" sz="2000" dirty="0" smtClean="0"/>
              <a:t>Αρκετές λοιμώξεις έχουν κατά καιρούς αναφερθεί να διαδραματίζουν κάποιο ρόλο στην παθογένεση της ΠΣ, με τα πιο σημαντικά στοιχεία να αναφέρονται σε προηγούμενη λοίμωξη με τον ιό </a:t>
            </a:r>
            <a:r>
              <a:rPr lang="en-US" sz="2000" dirty="0" smtClean="0"/>
              <a:t>Epstein Barr (EBV).</a:t>
            </a:r>
            <a:endParaRPr lang="el-GR" sz="2000" dirty="0" smtClean="0"/>
          </a:p>
          <a:p>
            <a:r>
              <a:rPr lang="el-GR" sz="2000" dirty="0" smtClean="0"/>
              <a:t>Σε πρόσφατη μεταανάλυση 18 μελετών, η προηγηθείσα εκδήλωση λοιμώδους μονοπυρήνωσης συσχετιζόταν με διπλάσιο κίνδυνο ανάπτυξης ΠΣ </a:t>
            </a:r>
            <a:r>
              <a:rPr lang="en-US" sz="2000" dirty="0" smtClean="0"/>
              <a:t>(OR = 2.17, 95% CI 1.97–2.39)</a:t>
            </a:r>
            <a:r>
              <a:rPr lang="el-GR" sz="2000" baseline="30000" dirty="0" smtClean="0"/>
              <a:t>1</a:t>
            </a:r>
            <a:r>
              <a:rPr lang="el-GR" sz="2000" dirty="0" smtClean="0"/>
              <a:t>.</a:t>
            </a:r>
            <a:endParaRPr lang="en-US" sz="2000" baseline="30000" dirty="0" smtClean="0"/>
          </a:p>
          <a:p>
            <a:r>
              <a:rPr lang="el-GR" sz="2000" dirty="0" smtClean="0"/>
              <a:t>Παρομοίως, άλλη μεταανάλυση 8 μελετών, αναφέρει ότι ο κίνδυνος ανάπτυξης ΠΣ είναι σχεδόν 14 φορές πιο μεγάλος σε οροθετικούς στον </a:t>
            </a:r>
            <a:r>
              <a:rPr lang="en-US" sz="2000" dirty="0" smtClean="0"/>
              <a:t>EBV (95% CI 6.3–31.4) </a:t>
            </a:r>
            <a:r>
              <a:rPr lang="el-GR" sz="2000" dirty="0" smtClean="0"/>
              <a:t>σε σχέση με τους οροαρνητικούς</a:t>
            </a:r>
            <a:r>
              <a:rPr lang="en-US" sz="2000" baseline="30000" dirty="0" smtClean="0"/>
              <a:t>2</a:t>
            </a:r>
            <a:r>
              <a:rPr lang="el-GR" sz="2000" dirty="0" smtClean="0"/>
              <a:t>.</a:t>
            </a:r>
            <a:endParaRPr lang="en-US" sz="2000" baseline="30000" dirty="0" smtClean="0"/>
          </a:p>
          <a:p>
            <a:r>
              <a:rPr lang="el-GR" sz="2000" dirty="0" smtClean="0"/>
              <a:t>Ο αυξημένος κίνδυνος ανάπτυξης ΠΣ φαίνεται να σχετίζεται με υψηλούς τίτλους </a:t>
            </a:r>
            <a:r>
              <a:rPr lang="en-US" sz="2000" dirty="0" smtClean="0"/>
              <a:t>IgG </a:t>
            </a:r>
            <a:r>
              <a:rPr lang="el-GR" sz="2000" dirty="0" smtClean="0"/>
              <a:t>αντισωμάτων κύρια έναντι στο πυρηνικό αντιγόνο του ιού </a:t>
            </a:r>
            <a:r>
              <a:rPr lang="en-US" sz="2000" dirty="0" smtClean="0"/>
              <a:t>EB </a:t>
            </a:r>
            <a:r>
              <a:rPr lang="sah-RU" sz="2000" dirty="0" smtClean="0"/>
              <a:t>(EBNA)</a:t>
            </a:r>
            <a:r>
              <a:rPr lang="en-US" sz="2000" dirty="0" smtClean="0"/>
              <a:t>, </a:t>
            </a:r>
            <a:r>
              <a:rPr lang="el-GR" sz="2000" dirty="0" smtClean="0"/>
              <a:t>με λιγότερη συσχέτιση με τίτλους αντισωμάτων σε άλλα αντιγόνα του </a:t>
            </a:r>
            <a:r>
              <a:rPr lang="en-US" sz="2000" dirty="0" smtClean="0"/>
              <a:t>EBV </a:t>
            </a:r>
            <a:r>
              <a:rPr lang="el-GR" sz="2000" dirty="0" smtClean="0"/>
              <a:t>ή αντισώματα έναντι άλλων ιογενών λοιμώξεων, όπως ιλαράς, ερπητοϊών, ανεμοβλογιάς ή κυτταρομεγαλοϊού.</a:t>
            </a:r>
            <a:endParaRPr lang="el-GR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6237312"/>
            <a:ext cx="7704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smtClean="0"/>
              <a:t>1. </a:t>
            </a:r>
            <a:r>
              <a:rPr lang="sah-RU" sz="1000" dirty="0" smtClean="0"/>
              <a:t>Handel, A.E.</a:t>
            </a:r>
            <a:r>
              <a:rPr lang="el-GR" sz="1000" dirty="0" smtClean="0"/>
              <a:t>, </a:t>
            </a:r>
            <a:r>
              <a:rPr lang="en-US" sz="1000" dirty="0" smtClean="0"/>
              <a:t>et al. </a:t>
            </a:r>
            <a:r>
              <a:rPr lang="sah-RU" sz="1000" dirty="0" smtClean="0"/>
              <a:t>PLoS One 2010, 5, e12496.</a:t>
            </a:r>
            <a:r>
              <a:rPr lang="en-US" sz="1000" dirty="0" smtClean="0"/>
              <a:t> 2.</a:t>
            </a:r>
            <a:r>
              <a:rPr lang="sah-RU" sz="1000" dirty="0" smtClean="0"/>
              <a:t> Ascherio, A.</a:t>
            </a:r>
            <a:r>
              <a:rPr lang="en-US" sz="1000" dirty="0" smtClean="0"/>
              <a:t> et al. </a:t>
            </a:r>
            <a:r>
              <a:rPr lang="sah-RU" sz="1000" dirty="0" smtClean="0"/>
              <a:t>Epidemiology 2000, 11,</a:t>
            </a:r>
            <a:r>
              <a:rPr lang="en-US" sz="1000" dirty="0" smtClean="0"/>
              <a:t> </a:t>
            </a:r>
            <a:r>
              <a:rPr lang="el-GR" sz="1000" dirty="0" smtClean="0"/>
              <a:t>220–224.</a:t>
            </a:r>
            <a:r>
              <a:rPr lang="en-US" sz="1000" dirty="0" smtClean="0"/>
              <a:t> </a:t>
            </a:r>
            <a:endParaRPr lang="el-G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">
    <a:dk1>
      <a:srgbClr val="5F6A72"/>
    </a:dk1>
    <a:lt1>
      <a:srgbClr val="FFFFFF"/>
    </a:lt1>
    <a:dk2>
      <a:srgbClr val="00A0DF"/>
    </a:dk2>
    <a:lt2>
      <a:srgbClr val="FFFFFF"/>
    </a:lt2>
    <a:accent1>
      <a:srgbClr val="782964"/>
    </a:accent1>
    <a:accent2>
      <a:srgbClr val="00A0DF"/>
    </a:accent2>
    <a:accent3>
      <a:srgbClr val="8FD400"/>
    </a:accent3>
    <a:accent4>
      <a:srgbClr val="5F6A72"/>
    </a:accent4>
    <a:accent5>
      <a:srgbClr val="FED298"/>
    </a:accent5>
    <a:accent6>
      <a:srgbClr val="BAD6E9"/>
    </a:accent6>
    <a:hlink>
      <a:srgbClr val="00A0DF"/>
    </a:hlink>
    <a:folHlink>
      <a:srgbClr val="A5ABB2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3">
    <a:dk1>
      <a:srgbClr val="5F6A72"/>
    </a:dk1>
    <a:lt1>
      <a:srgbClr val="FFFFFF"/>
    </a:lt1>
    <a:dk2>
      <a:srgbClr val="00A0DF"/>
    </a:dk2>
    <a:lt2>
      <a:srgbClr val="FFFFFF"/>
    </a:lt2>
    <a:accent1>
      <a:srgbClr val="782964"/>
    </a:accent1>
    <a:accent2>
      <a:srgbClr val="00A0DF"/>
    </a:accent2>
    <a:accent3>
      <a:srgbClr val="8FD400"/>
    </a:accent3>
    <a:accent4>
      <a:srgbClr val="5F6A72"/>
    </a:accent4>
    <a:accent5>
      <a:srgbClr val="FED298"/>
    </a:accent5>
    <a:accent6>
      <a:srgbClr val="BAD6E9"/>
    </a:accent6>
    <a:hlink>
      <a:srgbClr val="00A0DF"/>
    </a:hlink>
    <a:folHlink>
      <a:srgbClr val="A5ABB2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5109</Words>
  <Application>Microsoft Office PowerPoint</Application>
  <PresentationFormat>On-screen Show (4:3)</PresentationFormat>
  <Paragraphs>1268</Paragraphs>
  <Slides>63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Office Theme</vt:lpstr>
      <vt:lpstr>Worksheet</vt:lpstr>
      <vt:lpstr>Multiple Sclerosis</vt:lpstr>
      <vt:lpstr>Παθολογία </vt:lpstr>
      <vt:lpstr>Παθολογία</vt:lpstr>
      <vt:lpstr>Multiple Sclerosis</vt:lpstr>
      <vt:lpstr>ΠΙΘΑΝΟΙ ΑΙΤΙΟΛΟΓΙΚΟΙ ΠΑΡΑΓΟΝΤΕΣ</vt:lpstr>
      <vt:lpstr>Γενετικά στοιχεία</vt:lpstr>
      <vt:lpstr>Γενετικά στοιχεία</vt:lpstr>
      <vt:lpstr>Γενετικά στοιχεία</vt:lpstr>
      <vt:lpstr>Ο ρόλος των ιογενών λοιμώξεων</vt:lpstr>
      <vt:lpstr>Γεωμαγνητικές διαταραχές και ΠΣ</vt:lpstr>
      <vt:lpstr>Βιταμίνη D</vt:lpstr>
      <vt:lpstr>Το Χλωριούχο Νάτριο κατευθύνει προς αυτοάνοσες παθήσεις προκαλώντας επαγωγή  παθογενετικών  κυττάρων TH17 </vt:lpstr>
      <vt:lpstr> ΠΑΘΟΓΕΝΕΙΑ ΦΛΕΓΜΟΝΗ</vt:lpstr>
      <vt:lpstr> ΠΑΘΟΓΕΝΕΙΑ ΦΛΕΓΜΟΝΗ</vt:lpstr>
      <vt:lpstr>ΠΕΡΙΦΛΕΒΙΚΗ ΦΛΕΓΜΟΝΗ</vt:lpstr>
      <vt:lpstr>Slide 16</vt:lpstr>
      <vt:lpstr>Φλεγμονή και καταστροφή μυελίνης</vt:lpstr>
      <vt:lpstr>Απομυελίνωση</vt:lpstr>
      <vt:lpstr>Μερική επαναμυελίνωση</vt:lpstr>
      <vt:lpstr>Παθογένεια – νεώτερα δεδομένα</vt:lpstr>
      <vt:lpstr>Πρωτοπαθής αξονική καταστροφή</vt:lpstr>
      <vt:lpstr>Intracortical lesions on 7T MRI scans</vt:lpstr>
      <vt:lpstr>Λεπτομηνιγγική ενίσχυση μετά από χορήγηση σκιαγραφικού στην ΠΣ: Πιθανός δείκτης φλεγμονής στον υπαραχνοειδή χώρο; </vt:lpstr>
      <vt:lpstr>ΠΡΟΙΟΥΣΑ ΠΟΡΕΙΑ ΣΤΗΝ ΠΣ</vt:lpstr>
      <vt:lpstr>Slide 25</vt:lpstr>
      <vt:lpstr>IFNβ Efficacy: Pivotal Studies</vt:lpstr>
      <vt:lpstr>‘Ολα τα ενέσιμα DMTs είναι αποτελεσματικά στη καθυστέρηση μετάπτωσης από CIS σε CDMS </vt:lpstr>
      <vt:lpstr>Αποτελεσματικότητα και Ασφάλεια Time to SPMS over 16 years</vt:lpstr>
      <vt:lpstr>NEW ORAL (FIRST LINE) TREATMENTS</vt:lpstr>
      <vt:lpstr>Slide 30</vt:lpstr>
      <vt:lpstr>Dimethyl fumarate (Tecfidera)</vt:lpstr>
      <vt:lpstr>Nrf2 Μονοπάτι: Πιθανός μηχανισμός δράσης του Tecfidera</vt:lpstr>
      <vt:lpstr>Ενοποιημένη Ανάλυση: Ετησιοποιημένη συχνότητα υποτροπών και αναλογία ασθενών με υποτροπή</vt:lpstr>
      <vt:lpstr>Ενοποιημένη ανάλυση: Εξέλιξη της αναπηρίας που παραμένει για 12 και 24 εβδομάδες*</vt:lpstr>
      <vt:lpstr>Ενοποιημένη ανάλυση ασφάλειας:  Συνήθεις ΑΕ  (≥10% σε κάθε ομάδα)</vt:lpstr>
      <vt:lpstr>Teriflunomide</vt:lpstr>
      <vt:lpstr>Slide 37</vt:lpstr>
      <vt:lpstr>Η Τεριφλουνομίδη Μείωσε την Συχνότητα των Υποτροπών vs. Placebo</vt:lpstr>
      <vt:lpstr>Η Τεριφλουνομίδη 14 mg Μείωσε Σημαντικά τον Κίνδυνο Εξέλιξης της Αναπηρίας vs. Placebo </vt:lpstr>
      <vt:lpstr>Η Τεριφλουνομίδη 14mg βελτίωσε το ARR και την Εξέλιξη της Αναπηρίας στην Υποομάδα ασθενών με υψηλής ενεργότητας νόσο</vt:lpstr>
      <vt:lpstr>Συχνές κοινές παρενέργειες</vt:lpstr>
      <vt:lpstr>Slide 42</vt:lpstr>
      <vt:lpstr>Natalizumab (Tysabri)</vt:lpstr>
      <vt:lpstr>In the Inflammatory Process, Natalizumab  Could Intervene at Multiple Points</vt:lpstr>
      <vt:lpstr>Slide 45</vt:lpstr>
      <vt:lpstr>AFFIRM - Πιθανότητα εξέλιξης της αναπηρίας </vt:lpstr>
      <vt:lpstr>Kίνδυνοι με τη χρήση Natalizumab</vt:lpstr>
      <vt:lpstr>Παρακολούθηση ασθενών χρησιμοποιώντας τα αντισώματα έναντι του ιού JC-Κίνδυνος εκδήλωσης PML</vt:lpstr>
      <vt:lpstr>Παρακολούθηση ασθενών χρησιμοποιώντας τα αντισώματα έναντι του ιού JC</vt:lpstr>
      <vt:lpstr>Παρακολούθηση αθενών χρησιμοποιώντας τα αντισώματα έναντι του ιού JC</vt:lpstr>
      <vt:lpstr>Fingolimod </vt:lpstr>
      <vt:lpstr>Slide 52</vt:lpstr>
      <vt:lpstr>Fingolimod Targets S1P Receptors, Which Are Widely Expressed throughout the Body</vt:lpstr>
      <vt:lpstr>Ετησιοποιημένος ρυθμός υποτροπών</vt:lpstr>
      <vt:lpstr> Εξέλιξη της αναπηρίας (12 εβδομάδες)</vt:lpstr>
      <vt:lpstr>Κίνδυνοι με τη χορήγηση Fingolimod</vt:lpstr>
      <vt:lpstr>Circulating Lymphocyte Count Markedly  and Rapidly Decreased</vt:lpstr>
      <vt:lpstr>Slide 58</vt:lpstr>
      <vt:lpstr>Alemtuzumab</vt:lpstr>
      <vt:lpstr>Alemtuzumab: Μηχανισμός Δράσης</vt:lpstr>
      <vt:lpstr>Alemtuzumab Phase 3 Clinical Trials:  Περίληψη αποτελεσματικότητας</vt:lpstr>
      <vt:lpstr>Συχνές παρενέργειες</vt:lpstr>
      <vt:lpstr>Χειρισμός και παρακολούθηση αθενών σε Alemtuzumab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Sclerosis</dc:title>
  <dc:creator>user</dc:creator>
  <cp:lastModifiedBy>ms</cp:lastModifiedBy>
  <cp:revision>32</cp:revision>
  <dcterms:created xsi:type="dcterms:W3CDTF">2014-09-22T18:20:37Z</dcterms:created>
  <dcterms:modified xsi:type="dcterms:W3CDTF">2014-10-02T04:40:42Z</dcterms:modified>
</cp:coreProperties>
</file>